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
  </p:notesMasterIdLst>
  <p:sldIdLst>
    <p:sldId id="258" r:id="rId2"/>
  </p:sldIdLst>
  <p:sldSz cx="438912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Y+DoYvr4E1AmdKDSWwyBkHSK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92" autoAdjust="0"/>
  </p:normalViewPr>
  <p:slideViewPr>
    <p:cSldViewPr snapToGrid="0">
      <p:cViewPr varScale="1">
        <p:scale>
          <a:sx n="33" d="100"/>
          <a:sy n="33" d="100"/>
        </p:scale>
        <p:origin x="252" y="156"/>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6"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63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7" name="Google Shape;17;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spcBef>
                <a:spcPts val="0"/>
              </a:spcBef>
              <a:spcAft>
                <a:spcPts val="0"/>
              </a:spcAft>
              <a:buSzPts val="4400"/>
              <a:buNone/>
              <a:defRPr sz="95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8B09626A-46D6-48E1-8D61-BA9F9945682E}"/>
              </a:ext>
            </a:extLst>
          </p:cNvPr>
          <p:cNvPicPr>
            <a:picLocks noChangeAspect="1"/>
          </p:cNvPicPr>
          <p:nvPr userDrawn="1"/>
        </p:nvPicPr>
        <p:blipFill>
          <a:blip r:embed="rId2"/>
          <a:stretch>
            <a:fillRect/>
          </a:stretch>
        </p:blipFill>
        <p:spPr>
          <a:xfrm>
            <a:off x="11147923" y="5169876"/>
            <a:ext cx="21595354" cy="7265862"/>
          </a:xfrm>
          <a:prstGeom prst="rect">
            <a:avLst/>
          </a:prstGeom>
        </p:spPr>
      </p:pic>
      <p:pic>
        <p:nvPicPr>
          <p:cNvPr id="3" name="Picture 2">
            <a:extLst>
              <a:ext uri="{FF2B5EF4-FFF2-40B4-BE49-F238E27FC236}">
                <a16:creationId xmlns:a16="http://schemas.microsoft.com/office/drawing/2014/main" id="{F86BC877-8A3D-4FD2-9D7A-FF41546399EF}"/>
              </a:ext>
            </a:extLst>
          </p:cNvPr>
          <p:cNvPicPr>
            <a:picLocks noChangeAspect="1"/>
          </p:cNvPicPr>
          <p:nvPr userDrawn="1"/>
        </p:nvPicPr>
        <p:blipFill>
          <a:blip r:embed="rId3"/>
          <a:stretch>
            <a:fillRect/>
          </a:stretch>
        </p:blipFill>
        <p:spPr>
          <a:xfrm>
            <a:off x="70338" y="130414"/>
            <a:ext cx="43663336" cy="46028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194559" y="6746580"/>
            <a:ext cx="39501599" cy="13654459"/>
          </a:xfrm>
          <a:prstGeom prst="rect">
            <a:avLst/>
          </a:prstGeom>
          <a:noFill/>
          <a:ln>
            <a:noFill/>
          </a:ln>
        </p:spPr>
        <p:txBody>
          <a:bodyPr spcFirstLastPara="1" wrap="square" lIns="289125" tIns="144525" rIns="289125" bIns="144525" anchor="t" anchorCtr="0">
            <a:noAutofit/>
          </a:bodyPr>
          <a:lstStyle>
            <a:lvl1pPr marL="457200" lvl="0" indent="-444500" algn="l">
              <a:spcBef>
                <a:spcPts val="1100"/>
              </a:spcBef>
              <a:spcAft>
                <a:spcPts val="0"/>
              </a:spcAft>
              <a:buSzPts val="3400"/>
              <a:buChar char="◻"/>
              <a:defRPr/>
            </a:lvl1pPr>
            <a:lvl2pPr marL="914400" lvl="1" indent="-444500" algn="l">
              <a:spcBef>
                <a:spcPts val="1100"/>
              </a:spcBef>
              <a:spcAft>
                <a:spcPts val="0"/>
              </a:spcAft>
              <a:buSzPts val="3400"/>
              <a:buChar char="◻"/>
              <a:defRPr/>
            </a:lvl2pPr>
            <a:lvl3pPr marL="1371600" lvl="2" indent="-444500" algn="l">
              <a:spcBef>
                <a:spcPts val="1100"/>
              </a:spcBef>
              <a:spcAft>
                <a:spcPts val="0"/>
              </a:spcAft>
              <a:buSzPts val="3400"/>
              <a:buChar char="◻"/>
              <a:defRPr/>
            </a:lvl3pPr>
            <a:lvl4pPr marL="1828800" lvl="3" indent="-444500" algn="l">
              <a:spcBef>
                <a:spcPts val="1100"/>
              </a:spcBef>
              <a:spcAft>
                <a:spcPts val="0"/>
              </a:spcAft>
              <a:buSzPts val="3400"/>
              <a:buChar char="◻"/>
              <a:defRPr/>
            </a:lvl4pPr>
            <a:lvl5pPr marL="2286000" lvl="4" indent="-444500" algn="l">
              <a:spcBef>
                <a:spcPts val="1100"/>
              </a:spcBef>
              <a:spcAft>
                <a:spcPts val="0"/>
              </a:spcAft>
              <a:buSzPts val="3400"/>
              <a:buChar char="◻"/>
              <a:defRPr/>
            </a:lvl5pPr>
            <a:lvl6pPr marL="2743200" lvl="5" indent="-590550" algn="l">
              <a:spcBef>
                <a:spcPts val="1100"/>
              </a:spcBef>
              <a:spcAft>
                <a:spcPts val="0"/>
              </a:spcAft>
              <a:buSzPts val="5700"/>
              <a:buChar char="»"/>
              <a:defRPr/>
            </a:lvl6pPr>
            <a:lvl7pPr marL="3200400" lvl="6" indent="-590550" algn="l">
              <a:spcBef>
                <a:spcPts val="1100"/>
              </a:spcBef>
              <a:spcAft>
                <a:spcPts val="0"/>
              </a:spcAft>
              <a:buSzPts val="5700"/>
              <a:buChar char="»"/>
              <a:defRPr/>
            </a:lvl7pPr>
            <a:lvl8pPr marL="3657600" lvl="7" indent="-590550" algn="l">
              <a:spcBef>
                <a:spcPts val="1100"/>
              </a:spcBef>
              <a:spcAft>
                <a:spcPts val="0"/>
              </a:spcAft>
              <a:buSzPts val="5700"/>
              <a:buChar char="»"/>
              <a:defRPr/>
            </a:lvl8pPr>
            <a:lvl9pPr marL="4114800" lvl="8" indent="-590550" algn="l">
              <a:spcBef>
                <a:spcPts val="1100"/>
              </a:spcBef>
              <a:spcAft>
                <a:spcPts val="0"/>
              </a:spcAft>
              <a:buSzPts val="5700"/>
              <a:buChar char="»"/>
              <a:defRPr/>
            </a:lvl9pPr>
          </a:lstStyle>
          <a:p>
            <a:endParaRPr dirty="0"/>
          </a:p>
        </p:txBody>
      </p:sp>
      <p:sp>
        <p:nvSpPr>
          <p:cNvPr id="20" name="Google Shape;20;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5" name="Google Shape;35;p9"/>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spcBef>
                <a:spcPts val="2000"/>
              </a:spcBef>
              <a:spcAft>
                <a:spcPts val="0"/>
              </a:spcAft>
              <a:buSzPts val="6100"/>
              <a:buChar char="◻"/>
              <a:defRPr sz="10100"/>
            </a:lvl1pPr>
            <a:lvl2pPr marL="914400" lvl="1" indent="-565150" algn="l">
              <a:spcBef>
                <a:spcPts val="1800"/>
              </a:spcBef>
              <a:spcAft>
                <a:spcPts val="0"/>
              </a:spcAft>
              <a:buSzPts val="5300"/>
              <a:buChar char="◻"/>
              <a:defRPr sz="8900"/>
            </a:lvl2pPr>
            <a:lvl3pPr marL="1371600" lvl="2" indent="-520700" algn="l">
              <a:spcBef>
                <a:spcPts val="1500"/>
              </a:spcBef>
              <a:spcAft>
                <a:spcPts val="0"/>
              </a:spcAft>
              <a:buSzPts val="4600"/>
              <a:buChar char="◻"/>
              <a:defRPr sz="7600"/>
            </a:lvl3pPr>
            <a:lvl4pPr marL="1828800" lvl="3" indent="-469900" algn="l">
              <a:spcBef>
                <a:spcPts val="1300"/>
              </a:spcBef>
              <a:spcAft>
                <a:spcPts val="0"/>
              </a:spcAft>
              <a:buSzPts val="3800"/>
              <a:buChar char="◻"/>
              <a:defRPr sz="6300"/>
            </a:lvl4pPr>
            <a:lvl5pPr marL="2286000" lvl="4" indent="-469900" algn="l">
              <a:spcBef>
                <a:spcPts val="1300"/>
              </a:spcBef>
              <a:spcAft>
                <a:spcPts val="0"/>
              </a:spcAft>
              <a:buSzPts val="3800"/>
              <a:buChar char="◻"/>
              <a:defRPr sz="6300"/>
            </a:lvl5pPr>
            <a:lvl6pPr marL="2743200" lvl="5" indent="-628650" algn="l">
              <a:spcBef>
                <a:spcPts val="1300"/>
              </a:spcBef>
              <a:spcAft>
                <a:spcPts val="0"/>
              </a:spcAft>
              <a:buSzPts val="6300"/>
              <a:buChar char="»"/>
              <a:defRPr sz="6300"/>
            </a:lvl6pPr>
            <a:lvl7pPr marL="3200400" lvl="6" indent="-628650" algn="l">
              <a:spcBef>
                <a:spcPts val="1300"/>
              </a:spcBef>
              <a:spcAft>
                <a:spcPts val="0"/>
              </a:spcAft>
              <a:buSzPts val="6300"/>
              <a:buChar char="»"/>
              <a:defRPr sz="6300"/>
            </a:lvl7pPr>
            <a:lvl8pPr marL="3657600" lvl="7" indent="-628650" algn="l">
              <a:spcBef>
                <a:spcPts val="1300"/>
              </a:spcBef>
              <a:spcAft>
                <a:spcPts val="0"/>
              </a:spcAft>
              <a:buSzPts val="6300"/>
              <a:buChar char="»"/>
              <a:defRPr sz="6300"/>
            </a:lvl8pPr>
            <a:lvl9pPr marL="4114800" lvl="8" indent="-628650" algn="l">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spcBef>
                <a:spcPts val="0"/>
              </a:spcBef>
              <a:spcAft>
                <a:spcPts val="0"/>
              </a:spcAft>
              <a:buNone/>
            </a:pPr>
            <a:r>
              <a:rPr lang="en-US" sz="11400" b="1" i="0" u="none" strike="noStrike" cap="none" dirty="0">
                <a:solidFill>
                  <a:srgbClr val="1F7F9B"/>
                </a:solidFill>
                <a:latin typeface="Calibri"/>
                <a:ea typeface="Calibri"/>
                <a:cs typeface="Calibri"/>
                <a:sym typeface="Calibri"/>
              </a:rPr>
              <a:t>Click to edit Master title style</a:t>
            </a:r>
            <a:endParaRPr sz="4400" dirty="0"/>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spcBef>
                <a:spcPts val="0"/>
              </a:spcBef>
              <a:spcAft>
                <a:spcPts val="0"/>
              </a:spcAft>
              <a:buNone/>
            </a:pPr>
            <a:endParaRPr sz="5700" b="0" i="0" u="none" strike="noStrike" cap="none" dirty="0">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rgbClr val="005D7E"/>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1">
            <a:alphaModFix/>
          </a:blip>
          <a:srcRect b="12610"/>
          <a:stretch/>
        </p:blipFill>
        <p:spPr>
          <a:xfrm>
            <a:off x="0" y="-157473"/>
            <a:ext cx="43661397"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spcBef>
                <a:spcPts val="0"/>
              </a:spcBef>
              <a:spcAft>
                <a:spcPts val="0"/>
              </a:spcAft>
              <a:buNone/>
              <a:defRPr sz="2800" b="0" i="0" u="none" strike="noStrike" cap="none">
                <a:solidFill>
                  <a:srgbClr val="888888"/>
                </a:solidFill>
                <a:latin typeface="Calibri"/>
                <a:ea typeface="Calibri"/>
                <a:cs typeface="Calibri"/>
                <a:sym typeface="Calibri"/>
              </a:defRPr>
            </a:lvl1pPr>
            <a:lvl2pPr marL="0" marR="0" lvl="1" indent="0" algn="l" rtl="0">
              <a:spcBef>
                <a:spcPts val="0"/>
              </a:spcBef>
              <a:spcAft>
                <a:spcPts val="0"/>
              </a:spcAft>
              <a:buNone/>
              <a:defRPr sz="2800" b="0" i="0" u="none" strike="noStrike" cap="none">
                <a:solidFill>
                  <a:srgbClr val="888888"/>
                </a:solidFill>
                <a:latin typeface="Calibri"/>
                <a:ea typeface="Calibri"/>
                <a:cs typeface="Calibri"/>
                <a:sym typeface="Calibri"/>
              </a:defRPr>
            </a:lvl2pPr>
            <a:lvl3pPr marL="0" marR="0" lvl="2" indent="0" algn="l" rtl="0">
              <a:spcBef>
                <a:spcPts val="0"/>
              </a:spcBef>
              <a:spcAft>
                <a:spcPts val="0"/>
              </a:spcAft>
              <a:buNone/>
              <a:defRPr sz="2800" b="0" i="0" u="none" strike="noStrike" cap="none">
                <a:solidFill>
                  <a:srgbClr val="888888"/>
                </a:solidFill>
                <a:latin typeface="Calibri"/>
                <a:ea typeface="Calibri"/>
                <a:cs typeface="Calibri"/>
                <a:sym typeface="Calibri"/>
              </a:defRPr>
            </a:lvl3pPr>
            <a:lvl4pPr marL="0" marR="0" lvl="3" indent="0" algn="l" rtl="0">
              <a:spcBef>
                <a:spcPts val="0"/>
              </a:spcBef>
              <a:spcAft>
                <a:spcPts val="0"/>
              </a:spcAft>
              <a:buNone/>
              <a:defRPr sz="2800" b="0" i="0" u="none" strike="noStrike" cap="none">
                <a:solidFill>
                  <a:srgbClr val="888888"/>
                </a:solidFill>
                <a:latin typeface="Calibri"/>
                <a:ea typeface="Calibri"/>
                <a:cs typeface="Calibri"/>
                <a:sym typeface="Calibri"/>
              </a:defRPr>
            </a:lvl4pPr>
            <a:lvl5pPr marL="0" marR="0" lvl="4" indent="0" algn="l" rtl="0">
              <a:spcBef>
                <a:spcPts val="0"/>
              </a:spcBef>
              <a:spcAft>
                <a:spcPts val="0"/>
              </a:spcAft>
              <a:buNone/>
              <a:defRPr sz="2800" b="0" i="0" u="none" strike="noStrike" cap="none">
                <a:solidFill>
                  <a:srgbClr val="888888"/>
                </a:solidFill>
                <a:latin typeface="Calibri"/>
                <a:ea typeface="Calibri"/>
                <a:cs typeface="Calibri"/>
                <a:sym typeface="Calibri"/>
              </a:defRPr>
            </a:lvl5pPr>
            <a:lvl6pPr marL="0" marR="0" lvl="5" indent="0" algn="l" rtl="0">
              <a:spcBef>
                <a:spcPts val="0"/>
              </a:spcBef>
              <a:spcAft>
                <a:spcPts val="0"/>
              </a:spcAft>
              <a:buNone/>
              <a:defRPr sz="2800" b="0" i="0" u="none" strike="noStrike" cap="none">
                <a:solidFill>
                  <a:srgbClr val="888888"/>
                </a:solidFill>
                <a:latin typeface="Calibri"/>
                <a:ea typeface="Calibri"/>
                <a:cs typeface="Calibri"/>
                <a:sym typeface="Calibri"/>
              </a:defRPr>
            </a:lvl6pPr>
            <a:lvl7pPr marL="0" marR="0" lvl="6" indent="0" algn="l" rtl="0">
              <a:spcBef>
                <a:spcPts val="0"/>
              </a:spcBef>
              <a:spcAft>
                <a:spcPts val="0"/>
              </a:spcAft>
              <a:buNone/>
              <a:defRPr sz="2800" b="0" i="0" u="none" strike="noStrike" cap="none">
                <a:solidFill>
                  <a:srgbClr val="888888"/>
                </a:solidFill>
                <a:latin typeface="Calibri"/>
                <a:ea typeface="Calibri"/>
                <a:cs typeface="Calibri"/>
                <a:sym typeface="Calibri"/>
              </a:defRPr>
            </a:lvl7pPr>
            <a:lvl8pPr marL="0" marR="0" lvl="7" indent="0" algn="l" rtl="0">
              <a:spcBef>
                <a:spcPts val="0"/>
              </a:spcBef>
              <a:spcAft>
                <a:spcPts val="0"/>
              </a:spcAft>
              <a:buNone/>
              <a:defRPr sz="2800" b="0" i="0" u="none" strike="noStrike" cap="none">
                <a:solidFill>
                  <a:srgbClr val="888888"/>
                </a:solidFill>
                <a:latin typeface="Calibri"/>
                <a:ea typeface="Calibri"/>
                <a:cs typeface="Calibri"/>
                <a:sym typeface="Calibri"/>
              </a:defRPr>
            </a:lvl8pPr>
            <a:lvl9pPr marL="0" marR="0" lvl="8" indent="0" algn="l" rtl="0">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2" name="Picture 1">
            <a:extLst>
              <a:ext uri="{FF2B5EF4-FFF2-40B4-BE49-F238E27FC236}">
                <a16:creationId xmlns:a16="http://schemas.microsoft.com/office/drawing/2014/main" id="{036B46C8-E512-4147-A811-A55F1FDDD829}"/>
              </a:ext>
            </a:extLst>
          </p:cNvPr>
          <p:cNvPicPr>
            <a:picLocks noChangeAspect="1"/>
          </p:cNvPicPr>
          <p:nvPr userDrawn="1"/>
        </p:nvPicPr>
        <p:blipFill>
          <a:blip r:embed="rId12"/>
          <a:stretch>
            <a:fillRect/>
          </a:stretch>
        </p:blipFill>
        <p:spPr>
          <a:xfrm>
            <a:off x="37619470" y="19835446"/>
            <a:ext cx="6271730" cy="21101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xml"/><Relationship Id="rId7"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hyperlink" Target="https://www.ncbi.nlm.nih.gov/books/NBK207102/"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2"/>
          <p:cNvSpPr txBox="1">
            <a:spLocks noGrp="1"/>
          </p:cNvSpPr>
          <p:nvPr>
            <p:ph type="title"/>
          </p:nvPr>
        </p:nvSpPr>
        <p:spPr>
          <a:xfrm>
            <a:off x="2668853" y="3311202"/>
            <a:ext cx="37307400" cy="2198370"/>
          </a:xfrm>
          <a:prstGeom prst="rect">
            <a:avLst/>
          </a:prstGeom>
          <a:noFill/>
          <a:ln>
            <a:noFill/>
          </a:ln>
        </p:spPr>
        <p:txBody>
          <a:bodyPr spcFirstLastPara="1" wrap="square" lIns="289125" tIns="144525" rIns="289125" bIns="144525" anchor="t" anchorCtr="0">
            <a:noAutofit/>
          </a:bodyPr>
          <a:lstStyle/>
          <a:p>
            <a:pPr algn="ctr"/>
            <a:r>
              <a:rPr lang="en-US" sz="9600" b="1" dirty="0">
                <a:effectLst>
                  <a:outerShdw blurRad="38100" dist="38100" dir="2700000" algn="tl">
                    <a:srgbClr val="000000">
                      <a:alpha val="43137"/>
                    </a:srgbClr>
                  </a:outerShdw>
                </a:effectLst>
                <a:latin typeface="Calibri" panose="020F0502020204030204" pitchFamily="34" charset="0"/>
                <a:ea typeface="Montserrat"/>
                <a:cs typeface="Calibri" panose="020F0502020204030204" pitchFamily="34" charset="0"/>
                <a:sym typeface="Montserrat"/>
              </a:rPr>
              <a:t>Experiential Learning Model for Interprofessional Education</a:t>
            </a:r>
            <a:br>
              <a:rPr lang="en-US" sz="9600" b="1" dirty="0">
                <a:effectLst>
                  <a:outerShdw blurRad="38100" dist="38100" dir="2700000" algn="tl">
                    <a:srgbClr val="000000">
                      <a:alpha val="43137"/>
                    </a:srgbClr>
                  </a:outerShdw>
                </a:effectLst>
                <a:latin typeface="Montserrat"/>
                <a:ea typeface="Montserrat"/>
                <a:cs typeface="Montserrat"/>
                <a:sym typeface="Montserrat"/>
              </a:rPr>
            </a:br>
            <a:endParaRPr i="1" dirty="0"/>
          </a:p>
        </p:txBody>
      </p:sp>
      <p:sp>
        <p:nvSpPr>
          <p:cNvPr id="5" name="Text Placeholder 2">
            <a:extLst>
              <a:ext uri="{FF2B5EF4-FFF2-40B4-BE49-F238E27FC236}">
                <a16:creationId xmlns:a16="http://schemas.microsoft.com/office/drawing/2014/main" id="{BB05013D-1C76-450D-A03E-2C07200112A8}"/>
              </a:ext>
            </a:extLst>
          </p:cNvPr>
          <p:cNvSpPr txBox="1">
            <a:spLocks/>
          </p:cNvSpPr>
          <p:nvPr/>
        </p:nvSpPr>
        <p:spPr>
          <a:xfrm>
            <a:off x="23909248" y="113779"/>
            <a:ext cx="16573500" cy="1960876"/>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pPr marL="0" indent="0" algn="r" defTabSz="3336845">
              <a:buNone/>
              <a:defRPr/>
            </a:pPr>
            <a:r>
              <a:rPr lang="en-US" sz="3600" dirty="0">
                <a:solidFill>
                  <a:schemeClr val="tx1"/>
                </a:solidFill>
                <a:effectLst/>
                <a:latin typeface="+mn-lt"/>
                <a:ea typeface="Calibri" panose="020F0502020204030204" pitchFamily="34" charset="0"/>
              </a:rPr>
              <a:t>     Angela</a:t>
            </a:r>
            <a:r>
              <a:rPr lang="en-US" sz="3600" spc="-50"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M.</a:t>
            </a:r>
            <a:r>
              <a:rPr lang="en-US" sz="3600" spc="-5"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Wilson,</a:t>
            </a:r>
            <a:r>
              <a:rPr lang="en-US" sz="3600" spc="-5"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MS, M(ASCP)</a:t>
            </a:r>
            <a:r>
              <a:rPr lang="en-US" sz="3600" baseline="30000" dirty="0">
                <a:solidFill>
                  <a:schemeClr val="tx1"/>
                </a:solidFill>
                <a:effectLst/>
                <a:latin typeface="+mn-lt"/>
                <a:ea typeface="Calibri" panose="020F0502020204030204" pitchFamily="34" charset="0"/>
              </a:rPr>
              <a:t>cm</a:t>
            </a:r>
            <a:r>
              <a:rPr lang="en-US" sz="3600" dirty="0">
                <a:solidFill>
                  <a:schemeClr val="tx1"/>
                </a:solidFill>
                <a:effectLst/>
                <a:latin typeface="+mn-lt"/>
                <a:ea typeface="Calibri" panose="020F0502020204030204" pitchFamily="34" charset="0"/>
              </a:rPr>
              <a:t>;</a:t>
            </a:r>
            <a:r>
              <a:rPr lang="en-US" sz="3600" spc="-25"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Barbara</a:t>
            </a:r>
            <a:r>
              <a:rPr lang="en-US" sz="3600" spc="20"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Kraj,</a:t>
            </a:r>
            <a:r>
              <a:rPr lang="en-US" sz="3600" spc="-70" dirty="0">
                <a:solidFill>
                  <a:schemeClr val="tx1"/>
                </a:solidFill>
                <a:effectLst/>
                <a:latin typeface="+mn-lt"/>
                <a:ea typeface="Calibri" panose="020F0502020204030204" pitchFamily="34" charset="0"/>
              </a:rPr>
              <a:t> </a:t>
            </a:r>
            <a:r>
              <a:rPr lang="en-US" sz="3600" dirty="0">
                <a:solidFill>
                  <a:schemeClr val="tx1"/>
                </a:solidFill>
                <a:effectLst/>
                <a:latin typeface="+mn-lt"/>
                <a:ea typeface="Calibri" panose="020F0502020204030204" pitchFamily="34" charset="0"/>
              </a:rPr>
              <a:t>PhD, MLS(ASCP)</a:t>
            </a:r>
            <a:r>
              <a:rPr lang="en-US" sz="3600" baseline="30000" dirty="0">
                <a:solidFill>
                  <a:schemeClr val="tx1"/>
                </a:solidFill>
                <a:effectLst/>
                <a:latin typeface="+mn-lt"/>
                <a:ea typeface="Calibri" panose="020F0502020204030204" pitchFamily="34" charset="0"/>
              </a:rPr>
              <a:t>cm</a:t>
            </a:r>
            <a:r>
              <a:rPr lang="en-US" sz="3600" dirty="0">
                <a:solidFill>
                  <a:schemeClr val="tx1"/>
                </a:solidFill>
                <a:effectLst/>
                <a:latin typeface="+mn-lt"/>
                <a:ea typeface="Calibri" panose="020F0502020204030204" pitchFamily="34" charset="0"/>
              </a:rPr>
              <a:t>,</a:t>
            </a:r>
            <a:r>
              <a:rPr lang="en-US" sz="3600" spc="-70" dirty="0">
                <a:solidFill>
                  <a:schemeClr val="tx1"/>
                </a:solidFill>
                <a:effectLst/>
                <a:latin typeface="+mn-lt"/>
                <a:ea typeface="Calibri" panose="020F0502020204030204" pitchFamily="34" charset="0"/>
              </a:rPr>
              <a:t> </a:t>
            </a:r>
            <a:r>
              <a:rPr lang="en-US" sz="3600" spc="-20" dirty="0" err="1">
                <a:solidFill>
                  <a:schemeClr val="tx1"/>
                </a:solidFill>
                <a:effectLst/>
                <a:latin typeface="+mn-lt"/>
                <a:ea typeface="Calibri" panose="020F0502020204030204" pitchFamily="34" charset="0"/>
              </a:rPr>
              <a:t>MB</a:t>
            </a:r>
            <a:r>
              <a:rPr lang="en-US" sz="3600" spc="-20" baseline="30000" dirty="0" err="1">
                <a:solidFill>
                  <a:schemeClr val="tx1"/>
                </a:solidFill>
                <a:effectLst/>
                <a:latin typeface="+mn-lt"/>
                <a:ea typeface="Calibri" panose="020F0502020204030204" pitchFamily="34" charset="0"/>
              </a:rPr>
              <a:t>cm</a:t>
            </a:r>
            <a:r>
              <a:rPr lang="en-US" sz="3600" dirty="0">
                <a:solidFill>
                  <a:schemeClr val="tx1"/>
                </a:solidFill>
                <a:effectLst/>
                <a:latin typeface="+mn-lt"/>
                <a:ea typeface="Calibri" panose="020F0502020204030204" pitchFamily="34" charset="0"/>
                <a:cs typeface="Times New Roman" panose="02020603050405020304" pitchFamily="18" charset="0"/>
              </a:rPr>
              <a:t>     </a:t>
            </a:r>
            <a:r>
              <a:rPr lang="en-US" sz="1800" spc="-70" dirty="0">
                <a:solidFill>
                  <a:schemeClr val="tx1"/>
                </a:solidFill>
                <a:effectLst/>
                <a:latin typeface="+mn-lt"/>
                <a:ea typeface="Calibri" panose="020F0502020204030204" pitchFamily="34" charset="0"/>
              </a:rPr>
              <a:t> </a:t>
            </a:r>
            <a:r>
              <a:rPr lang="en-US" sz="3600" baseline="30000" dirty="0">
                <a:solidFill>
                  <a:schemeClr val="tx1"/>
                </a:solidFill>
                <a:effectLst/>
                <a:latin typeface="+mn-lt"/>
                <a:ea typeface="Calibri" panose="020F0502020204030204" pitchFamily="34" charset="0"/>
                <a:cs typeface="Times New Roman" panose="02020603050405020304" pitchFamily="18" charset="0"/>
              </a:rPr>
              <a:t> </a:t>
            </a:r>
          </a:p>
          <a:p>
            <a:pPr marL="0" indent="0" algn="r" defTabSz="3336845">
              <a:buNone/>
              <a:defRPr/>
            </a:pPr>
            <a:r>
              <a:rPr lang="en-US" sz="3600" dirty="0">
                <a:solidFill>
                  <a:schemeClr val="tx1"/>
                </a:solidFill>
                <a:latin typeface="+mn-lt"/>
              </a:rPr>
              <a:t>Old Dominion University, College of Health Sciences, Norfolk, VA</a:t>
            </a:r>
          </a:p>
        </p:txBody>
      </p:sp>
      <p:sp>
        <p:nvSpPr>
          <p:cNvPr id="7" name="Introduction">
            <a:extLst>
              <a:ext uri="{FF2B5EF4-FFF2-40B4-BE49-F238E27FC236}">
                <a16:creationId xmlns:a16="http://schemas.microsoft.com/office/drawing/2014/main" id="{0ADBCD5A-838F-4D61-B7CA-7DC662FDA928}"/>
              </a:ext>
            </a:extLst>
          </p:cNvPr>
          <p:cNvSpPr txBox="1"/>
          <p:nvPr/>
        </p:nvSpPr>
        <p:spPr>
          <a:xfrm>
            <a:off x="2229332" y="5181165"/>
            <a:ext cx="7011766" cy="923132"/>
          </a:xfrm>
          <a:prstGeom prst="rect">
            <a:avLst/>
          </a:prstGeom>
          <a:noFill/>
        </p:spPr>
        <p:txBody>
          <a:bodyPr wrap="square" lIns="91257" tIns="45622" rIns="91257" bIns="45622" rtlCol="0">
            <a:spAutoFit/>
          </a:bodyPr>
          <a:lstStyle/>
          <a:p>
            <a:r>
              <a:rPr lang="en-US" sz="5400" b="1" dirty="0">
                <a:solidFill>
                  <a:srgbClr val="1F7F9B"/>
                </a:solidFill>
                <a:latin typeface="+mj-lt"/>
              </a:rPr>
              <a:t>Introduction</a:t>
            </a:r>
          </a:p>
        </p:txBody>
      </p:sp>
      <p:sp>
        <p:nvSpPr>
          <p:cNvPr id="8" name="introduction text">
            <a:extLst>
              <a:ext uri="{FF2B5EF4-FFF2-40B4-BE49-F238E27FC236}">
                <a16:creationId xmlns:a16="http://schemas.microsoft.com/office/drawing/2014/main" id="{9FA2B69B-6BE4-472E-AC7C-5BC21B2FD090}"/>
              </a:ext>
            </a:extLst>
          </p:cNvPr>
          <p:cNvSpPr txBox="1">
            <a:spLocks noChangeArrowheads="1"/>
          </p:cNvSpPr>
          <p:nvPr/>
        </p:nvSpPr>
        <p:spPr bwMode="auto">
          <a:xfrm>
            <a:off x="2229333" y="6048465"/>
            <a:ext cx="8691808" cy="846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spcBef>
                <a:spcPts val="0"/>
              </a:spcBef>
              <a:spcAft>
                <a:spcPts val="0"/>
              </a:spcAft>
            </a:pPr>
            <a:r>
              <a:rPr lang="en-US" sz="3200" dirty="0">
                <a:solidFill>
                  <a:schemeClr val="tx1"/>
                </a:solidFill>
                <a:effectLst/>
                <a:latin typeface="+mn-lt"/>
              </a:rPr>
              <a:t>Effective interprofessional collaborations</a:t>
            </a:r>
          </a:p>
          <a:p>
            <a:pPr>
              <a:spcBef>
                <a:spcPts val="0"/>
              </a:spcBef>
              <a:spcAft>
                <a:spcPts val="0"/>
              </a:spcAft>
            </a:pPr>
            <a:r>
              <a:rPr lang="en-US" sz="3200" dirty="0">
                <a:solidFill>
                  <a:schemeClr val="tx1"/>
                </a:solidFill>
                <a:effectLst/>
                <a:latin typeface="+mn-lt"/>
              </a:rPr>
              <a:t>yield better patient outcomes. For this reason, many Healthcare Professions programs have integrated Interprofessional Education (IPE) into their curricula. IPE learning activities typically utilize objective case studies in class-room and group settings. However, George Thibault emphasized that </a:t>
            </a:r>
            <a:r>
              <a:rPr lang="en-US" sz="3200" i="1" dirty="0">
                <a:solidFill>
                  <a:schemeClr val="tx1"/>
                </a:solidFill>
                <a:effectLst/>
                <a:latin typeface="+mn-lt"/>
              </a:rPr>
              <a:t>experiential learning </a:t>
            </a:r>
            <a:r>
              <a:rPr lang="en-US" sz="3200" dirty="0">
                <a:solidFill>
                  <a:schemeClr val="tx1"/>
                </a:solidFill>
                <a:effectLst/>
                <a:latin typeface="+mn-lt"/>
              </a:rPr>
              <a:t>is essential to the IPE. “Experiential learning is when students enter a practice environment to understand better how to</a:t>
            </a:r>
            <a:r>
              <a:rPr lang="en-US" sz="3200" dirty="0">
                <a:solidFill>
                  <a:schemeClr val="tx1"/>
                </a:solidFill>
                <a:latin typeface="+mn-lt"/>
              </a:rPr>
              <a:t> </a:t>
            </a:r>
            <a:r>
              <a:rPr lang="en-US" sz="3200" dirty="0">
                <a:solidFill>
                  <a:schemeClr val="tx1"/>
                </a:solidFill>
                <a:effectLst/>
                <a:latin typeface="+mn-lt"/>
              </a:rPr>
              <a:t>work collaboratively in real-life situations”(1). The project investigates interprofessional inter- actions of Medical Laboratory Science (MLS) students to develop experiential inter- professional education scenarios for</a:t>
            </a:r>
            <a:r>
              <a:rPr lang="en-US" sz="3200" dirty="0">
                <a:solidFill>
                  <a:schemeClr val="tx1"/>
                </a:solidFill>
                <a:latin typeface="+mn-lt"/>
              </a:rPr>
              <a:t> </a:t>
            </a:r>
            <a:r>
              <a:rPr lang="en-US" sz="3200" dirty="0">
                <a:solidFill>
                  <a:schemeClr val="tx1"/>
                </a:solidFill>
                <a:effectLst/>
                <a:latin typeface="+mn-lt"/>
              </a:rPr>
              <a:t>IPE activities.</a:t>
            </a:r>
          </a:p>
        </p:txBody>
      </p:sp>
      <p:sp>
        <p:nvSpPr>
          <p:cNvPr id="9" name="Methods">
            <a:extLst>
              <a:ext uri="{FF2B5EF4-FFF2-40B4-BE49-F238E27FC236}">
                <a16:creationId xmlns:a16="http://schemas.microsoft.com/office/drawing/2014/main" id="{42C18401-66D3-4322-AFF6-B655554F9125}"/>
              </a:ext>
            </a:extLst>
          </p:cNvPr>
          <p:cNvSpPr txBox="1"/>
          <p:nvPr/>
        </p:nvSpPr>
        <p:spPr>
          <a:xfrm>
            <a:off x="10921141" y="5181165"/>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Methods</a:t>
            </a:r>
          </a:p>
        </p:txBody>
      </p:sp>
      <p:sp>
        <p:nvSpPr>
          <p:cNvPr id="10" name="methods text">
            <a:extLst>
              <a:ext uri="{FF2B5EF4-FFF2-40B4-BE49-F238E27FC236}">
                <a16:creationId xmlns:a16="http://schemas.microsoft.com/office/drawing/2014/main" id="{79339DDF-FC75-4FC7-A546-9C1CE24466CB}"/>
              </a:ext>
            </a:extLst>
          </p:cNvPr>
          <p:cNvSpPr txBox="1">
            <a:spLocks noChangeArrowheads="1"/>
          </p:cNvSpPr>
          <p:nvPr/>
        </p:nvSpPr>
        <p:spPr bwMode="auto">
          <a:xfrm>
            <a:off x="10893833" y="6014513"/>
            <a:ext cx="8956464" cy="10925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r>
              <a:rPr lang="en-US" sz="3200" dirty="0">
                <a:solidFill>
                  <a:schemeClr val="tx1"/>
                </a:solidFill>
                <a:effectLst/>
                <a:latin typeface="+mn-lt"/>
              </a:rPr>
              <a:t>Students participated in an IPE event in their first semester with focus on IPE objective #2-</a:t>
            </a:r>
            <a:r>
              <a:rPr lang="en-US" sz="3200" i="1" dirty="0">
                <a:solidFill>
                  <a:schemeClr val="tx1"/>
                </a:solidFill>
                <a:effectLst/>
                <a:latin typeface="+mn-lt"/>
              </a:rPr>
              <a:t>Roles and Responsibilities</a:t>
            </a:r>
            <a:r>
              <a:rPr lang="en-US" sz="3200" i="1" dirty="0">
                <a:latin typeface="+mn-lt"/>
              </a:rPr>
              <a:t> </a:t>
            </a:r>
            <a:r>
              <a:rPr lang="en-US" sz="3200" dirty="0">
                <a:latin typeface="+mn-lt"/>
              </a:rPr>
              <a:t>defined as “using</a:t>
            </a:r>
            <a:r>
              <a:rPr lang="en-US" sz="3200" dirty="0">
                <a:solidFill>
                  <a:schemeClr val="tx1"/>
                </a:solidFill>
                <a:effectLst/>
                <a:latin typeface="+mn-lt"/>
              </a:rPr>
              <a:t> the knowledge of one’s own role and those of other professions to appropriately assess and address the health care needs of patients and to promote and advance the health of populations.” (2) During clinical rotations students completed at least one interprofessional interaction documentation form (Figure 1) where they indicated in which department and with whom they interacted, providing a detailed account of the interaction</a:t>
            </a:r>
            <a:r>
              <a:rPr lang="en-US" sz="3200" dirty="0">
                <a:solidFill>
                  <a:schemeClr val="tx1"/>
                </a:solidFill>
                <a:effectLst/>
                <a:latin typeface="Proxima Nova" panose="020B0604020202020204" charset="0"/>
              </a:rPr>
              <a:t>, </a:t>
            </a:r>
            <a:r>
              <a:rPr lang="en-US" sz="3200" dirty="0">
                <a:solidFill>
                  <a:schemeClr val="tx1"/>
                </a:solidFill>
                <a:effectLst/>
                <a:latin typeface="+mn-lt"/>
              </a:rPr>
              <a:t>including their perceptions. We collected forms from 2019 through 2022 (n=64) and tabulated the data using Microsoft Excel. Frequency distributions were established based on where interactions occurred (Figure 2), with whom the MLS interacted (Figure 3), and based on the type of interaction as listed (Figure 4). AFINN Sentiment Analysis Tool was used to assist in qualifying narrative perceptions (3). </a:t>
            </a:r>
          </a:p>
          <a:p>
            <a:pPr>
              <a:spcBef>
                <a:spcPts val="0"/>
              </a:spcBef>
              <a:spcAft>
                <a:spcPts val="0"/>
              </a:spcAft>
            </a:pPr>
            <a:endParaRPr lang="en-US" sz="3200" dirty="0">
              <a:solidFill>
                <a:schemeClr val="tx1">
                  <a:lumMod val="95000"/>
                  <a:lumOff val="5000"/>
                </a:schemeClr>
              </a:solidFill>
              <a:latin typeface="+mn-lt"/>
            </a:endParaRPr>
          </a:p>
        </p:txBody>
      </p:sp>
      <p:sp>
        <p:nvSpPr>
          <p:cNvPr id="16" name="results">
            <a:extLst>
              <a:ext uri="{FF2B5EF4-FFF2-40B4-BE49-F238E27FC236}">
                <a16:creationId xmlns:a16="http://schemas.microsoft.com/office/drawing/2014/main" id="{46C58170-5EE7-4BB7-BB2D-E946719699AB}"/>
              </a:ext>
            </a:extLst>
          </p:cNvPr>
          <p:cNvSpPr txBox="1"/>
          <p:nvPr/>
        </p:nvSpPr>
        <p:spPr>
          <a:xfrm>
            <a:off x="20344433" y="5154168"/>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Results</a:t>
            </a:r>
          </a:p>
        </p:txBody>
      </p:sp>
      <p:sp>
        <p:nvSpPr>
          <p:cNvPr id="17" name="results text">
            <a:extLst>
              <a:ext uri="{FF2B5EF4-FFF2-40B4-BE49-F238E27FC236}">
                <a16:creationId xmlns:a16="http://schemas.microsoft.com/office/drawing/2014/main" id="{66B96512-746C-44A6-B17A-2A84539B27A4}"/>
              </a:ext>
            </a:extLst>
          </p:cNvPr>
          <p:cNvSpPr txBox="1">
            <a:spLocks noChangeArrowheads="1"/>
          </p:cNvSpPr>
          <p:nvPr/>
        </p:nvSpPr>
        <p:spPr bwMode="auto">
          <a:xfrm>
            <a:off x="20211787" y="4869822"/>
            <a:ext cx="8875131" cy="591824"/>
          </a:xfrm>
          <a:prstGeom prst="rect">
            <a:avLst/>
          </a:prstGeom>
          <a:noFill/>
          <a:ln>
            <a:noFill/>
          </a:ln>
          <a:effectLst/>
        </p:spPr>
        <p:txBody>
          <a:bodyPr wrap="square" lIns="91257" tIns="45622" rIns="91257" bIns="45622">
            <a:spAutoFit/>
          </a:bodyPr>
          <a:lstStyle>
            <a:lvl1pPr defTabSz="4703763" eaLnBrk="0" hangingPunct="0">
              <a:defRPr sz="8600">
                <a:solidFill>
                  <a:schemeClr val="tx1"/>
                </a:solidFill>
                <a:latin typeface="Arial" charset="0"/>
              </a:defRPr>
            </a:lvl1pPr>
            <a:lvl2pPr marL="742950" indent="-285750" defTabSz="4703763" eaLnBrk="0" hangingPunct="0">
              <a:defRPr sz="8600">
                <a:solidFill>
                  <a:schemeClr val="tx1"/>
                </a:solidFill>
                <a:latin typeface="Arial" charset="0"/>
              </a:defRPr>
            </a:lvl2pPr>
            <a:lvl3pPr marL="1143000" indent="-228600" defTabSz="4703763" eaLnBrk="0" hangingPunct="0">
              <a:defRPr sz="8600">
                <a:solidFill>
                  <a:schemeClr val="tx1"/>
                </a:solidFill>
                <a:latin typeface="Arial" charset="0"/>
              </a:defRPr>
            </a:lvl3pPr>
            <a:lvl4pPr marL="1600200" indent="-228600" defTabSz="4703763" eaLnBrk="0" hangingPunct="0">
              <a:defRPr sz="8600">
                <a:solidFill>
                  <a:schemeClr val="tx1"/>
                </a:solidFill>
                <a:latin typeface="Arial" charset="0"/>
              </a:defRPr>
            </a:lvl4pPr>
            <a:lvl5pPr marL="2057400" indent="-228600" defTabSz="4703763" eaLnBrk="0" hangingPunct="0">
              <a:defRPr sz="8600">
                <a:solidFill>
                  <a:schemeClr val="tx1"/>
                </a:solidFill>
                <a:latin typeface="Arial" charset="0"/>
              </a:defRPr>
            </a:lvl5pPr>
            <a:lvl6pPr marL="2514600" indent="-228600" defTabSz="4703763" eaLnBrk="0" fontAlgn="base" hangingPunct="0">
              <a:spcBef>
                <a:spcPct val="0"/>
              </a:spcBef>
              <a:spcAft>
                <a:spcPct val="0"/>
              </a:spcAft>
              <a:defRPr sz="8600">
                <a:solidFill>
                  <a:schemeClr val="tx1"/>
                </a:solidFill>
                <a:latin typeface="Arial" charset="0"/>
              </a:defRPr>
            </a:lvl6pPr>
            <a:lvl7pPr marL="2971800" indent="-228600" defTabSz="4703763" eaLnBrk="0" fontAlgn="base" hangingPunct="0">
              <a:spcBef>
                <a:spcPct val="0"/>
              </a:spcBef>
              <a:spcAft>
                <a:spcPct val="0"/>
              </a:spcAft>
              <a:defRPr sz="8600">
                <a:solidFill>
                  <a:schemeClr val="tx1"/>
                </a:solidFill>
                <a:latin typeface="Arial" charset="0"/>
              </a:defRPr>
            </a:lvl7pPr>
            <a:lvl8pPr marL="3429000" indent="-228600" defTabSz="4703763" eaLnBrk="0" fontAlgn="base" hangingPunct="0">
              <a:spcBef>
                <a:spcPct val="0"/>
              </a:spcBef>
              <a:spcAft>
                <a:spcPct val="0"/>
              </a:spcAft>
              <a:defRPr sz="8600">
                <a:solidFill>
                  <a:schemeClr val="tx1"/>
                </a:solidFill>
                <a:latin typeface="Arial" charset="0"/>
              </a:defRPr>
            </a:lvl8pPr>
            <a:lvl9pPr marL="3886200" indent="-228600" defTabSz="4703763" eaLnBrk="0" fontAlgn="base" hangingPunct="0">
              <a:spcBef>
                <a:spcPct val="0"/>
              </a:spcBef>
              <a:spcAft>
                <a:spcPct val="0"/>
              </a:spcAft>
              <a:defRPr sz="8600">
                <a:solidFill>
                  <a:schemeClr val="tx1"/>
                </a:solidFill>
                <a:latin typeface="Arial" charset="0"/>
              </a:defRPr>
            </a:lvl9pPr>
          </a:lstStyle>
          <a:p>
            <a:pPr eaLnBrk="1" hangingPunct="1">
              <a:lnSpc>
                <a:spcPct val="110000"/>
              </a:lnSpc>
              <a:defRPr/>
            </a:pPr>
            <a:endParaRPr lang="en-US" sz="3200" dirty="0">
              <a:solidFill>
                <a:schemeClr val="tx1">
                  <a:lumMod val="95000"/>
                  <a:lumOff val="5000"/>
                </a:schemeClr>
              </a:solidFill>
              <a:latin typeface="+mn-lt"/>
            </a:endParaRPr>
          </a:p>
        </p:txBody>
      </p:sp>
      <p:sp>
        <p:nvSpPr>
          <p:cNvPr id="19" name="conclusions">
            <a:extLst>
              <a:ext uri="{FF2B5EF4-FFF2-40B4-BE49-F238E27FC236}">
                <a16:creationId xmlns:a16="http://schemas.microsoft.com/office/drawing/2014/main" id="{FC2B6F36-6E18-44E2-866D-939FB235640A}"/>
              </a:ext>
            </a:extLst>
          </p:cNvPr>
          <p:cNvSpPr txBox="1"/>
          <p:nvPr/>
        </p:nvSpPr>
        <p:spPr>
          <a:xfrm>
            <a:off x="30339106" y="10511234"/>
            <a:ext cx="10143642" cy="5355114"/>
          </a:xfrm>
          <a:prstGeom prst="rect">
            <a:avLst/>
          </a:prstGeom>
          <a:noFill/>
        </p:spPr>
        <p:txBody>
          <a:bodyPr wrap="square" lIns="91257" tIns="45622" rIns="91257" bIns="45622" rtlCol="0">
            <a:spAutoFit/>
          </a:bodyPr>
          <a:lstStyle/>
          <a:p>
            <a:pPr marL="0" lvl="0" indent="0" rtl="0">
              <a:spcBef>
                <a:spcPts val="0"/>
              </a:spcBef>
              <a:spcAft>
                <a:spcPts val="0"/>
              </a:spcAft>
              <a:buNone/>
            </a:pPr>
            <a:r>
              <a:rPr lang="en-US" sz="3200" dirty="0">
                <a:solidFill>
                  <a:schemeClr val="tx1"/>
                </a:solidFill>
                <a:effectLst/>
                <a:latin typeface="+mn-lt"/>
              </a:rPr>
              <a:t>We </a:t>
            </a:r>
            <a:r>
              <a:rPr lang="en-US" sz="3200" dirty="0">
                <a:solidFill>
                  <a:schemeClr val="tx1"/>
                </a:solidFill>
                <a:latin typeface="+mn-lt"/>
              </a:rPr>
              <a:t>are </a:t>
            </a:r>
            <a:r>
              <a:rPr lang="en-US" sz="3200" dirty="0">
                <a:solidFill>
                  <a:schemeClr val="tx1"/>
                </a:solidFill>
                <a:effectLst/>
                <a:latin typeface="+mn-lt"/>
              </a:rPr>
              <a:t>collaborating with nursing faculty</a:t>
            </a:r>
          </a:p>
          <a:p>
            <a:pPr marL="0" lvl="0" indent="0" rtl="0">
              <a:spcBef>
                <a:spcPts val="0"/>
              </a:spcBef>
              <a:spcAft>
                <a:spcPts val="0"/>
              </a:spcAft>
              <a:buNone/>
            </a:pPr>
            <a:r>
              <a:rPr lang="en-US" sz="3200" dirty="0">
                <a:solidFill>
                  <a:schemeClr val="tx1"/>
                </a:solidFill>
                <a:effectLst/>
                <a:latin typeface="+mn-lt"/>
              </a:rPr>
              <a:t>to create experiential video recordings for future interprofessional education activities. The videos will illustrate a variety of interaction scenarios created based on the presented data, including calling critical values and issuing blood products. We can also prepare students for interactions that may be unpleasant. </a:t>
            </a:r>
            <a:r>
              <a:rPr lang="en-US" sz="3200" dirty="0">
                <a:solidFill>
                  <a:schemeClr val="tx1"/>
                </a:solidFill>
                <a:latin typeface="+mn-lt"/>
              </a:rPr>
              <a:t>Lastly, this</a:t>
            </a:r>
            <a:r>
              <a:rPr lang="en-US" sz="3200" dirty="0">
                <a:solidFill>
                  <a:schemeClr val="tx1"/>
                </a:solidFill>
                <a:effectLst/>
                <a:latin typeface="+mn-lt"/>
              </a:rPr>
              <a:t> data demonstrates the essential role of the MLS on the healthcare team.</a:t>
            </a:r>
            <a:endParaRPr lang="en-US" sz="3200" dirty="0">
              <a:solidFill>
                <a:schemeClr val="tx1"/>
              </a:solidFill>
              <a:latin typeface="+mn-lt"/>
              <a:ea typeface="Proxima Nova"/>
              <a:cs typeface="Proxima Nova"/>
              <a:sym typeface="Proxima Nova"/>
            </a:endParaRPr>
          </a:p>
          <a:p>
            <a:endParaRPr lang="en-US" sz="5400" dirty="0">
              <a:solidFill>
                <a:srgbClr val="1F7F9B"/>
              </a:solidFill>
              <a:latin typeface="+mj-lt"/>
            </a:endParaRPr>
          </a:p>
        </p:txBody>
      </p:sp>
      <p:sp>
        <p:nvSpPr>
          <p:cNvPr id="20"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20274260" y="6102929"/>
            <a:ext cx="20081975" cy="4038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spcBef>
                <a:spcPts val="0"/>
              </a:spcBef>
              <a:spcAft>
                <a:spcPts val="0"/>
              </a:spcAft>
            </a:pPr>
            <a:r>
              <a:rPr lang="en-US" sz="3200" dirty="0">
                <a:solidFill>
                  <a:schemeClr val="tx1"/>
                </a:solidFill>
                <a:effectLst/>
                <a:latin typeface="+mn-lt"/>
              </a:rPr>
              <a:t>The most significant number of interprofessional interactions occurred in the chemistry department, 23. Communication of a critical laboratory value was the most frequent reason for interaction, 32 and MLS student interactions with nurses were more than double that of interactions with all other healthcare professionals combined, </a:t>
            </a:r>
            <a:r>
              <a:rPr lang="en-US" sz="3200" dirty="0">
                <a:latin typeface="+mn-lt"/>
              </a:rPr>
              <a:t>48</a:t>
            </a:r>
            <a:r>
              <a:rPr lang="en-US" sz="3200" dirty="0">
                <a:solidFill>
                  <a:schemeClr val="tx1"/>
                </a:solidFill>
                <a:effectLst/>
                <a:latin typeface="+mn-lt"/>
              </a:rPr>
              <a:t>. Sixty-two percent of students provided an account of their personal perceptions of the interaction. Overall, 60% were positive interactions, 5% were negative, and 35% were neutral. </a:t>
            </a:r>
            <a:r>
              <a:rPr lang="en-US" sz="3200" dirty="0">
                <a:latin typeface="+mn-lt"/>
              </a:rPr>
              <a:t>Low response rate may be</a:t>
            </a:r>
            <a:r>
              <a:rPr lang="en-US" sz="3200" dirty="0">
                <a:solidFill>
                  <a:schemeClr val="tx1"/>
                </a:solidFill>
                <a:effectLst/>
                <a:latin typeface="+mn-lt"/>
              </a:rPr>
              <a:t> due to time that elapsed between interprofessional education day </a:t>
            </a:r>
            <a:r>
              <a:rPr lang="en-US" sz="3200" dirty="0">
                <a:latin typeface="+mn-lt"/>
              </a:rPr>
              <a:t>and </a:t>
            </a:r>
            <a:r>
              <a:rPr lang="en-US" sz="3200" dirty="0">
                <a:solidFill>
                  <a:schemeClr val="tx1"/>
                </a:solidFill>
                <a:effectLst/>
                <a:latin typeface="+mn-lt"/>
              </a:rPr>
              <a:t>clinical rotations, lack of anonymity, or not</a:t>
            </a:r>
            <a:r>
              <a:rPr lang="en-US" sz="3200" dirty="0">
                <a:latin typeface="+mn-lt"/>
              </a:rPr>
              <a:t> understanding the instructions.</a:t>
            </a:r>
            <a:endParaRPr lang="en-US" sz="3200" dirty="0">
              <a:solidFill>
                <a:schemeClr val="tx1"/>
              </a:solidFill>
              <a:effectLst/>
              <a:latin typeface="+mn-lt"/>
            </a:endParaRPr>
          </a:p>
          <a:p>
            <a:pPr eaLnBrk="1" hangingPunct="1">
              <a:lnSpc>
                <a:spcPct val="110000"/>
              </a:lnSpc>
            </a:pPr>
            <a:endParaRPr lang="en-US" sz="3200" dirty="0">
              <a:solidFill>
                <a:schemeClr val="tx1">
                  <a:lumMod val="95000"/>
                  <a:lumOff val="5000"/>
                </a:schemeClr>
              </a:solidFill>
              <a:latin typeface="+mn-lt"/>
            </a:endParaRPr>
          </a:p>
        </p:txBody>
      </p:sp>
      <p:sp>
        <p:nvSpPr>
          <p:cNvPr id="21" name="references">
            <a:extLst>
              <a:ext uri="{FF2B5EF4-FFF2-40B4-BE49-F238E27FC236}">
                <a16:creationId xmlns:a16="http://schemas.microsoft.com/office/drawing/2014/main" id="{EB0296F6-82F6-4E64-8E51-EFD2479FD605}"/>
              </a:ext>
            </a:extLst>
          </p:cNvPr>
          <p:cNvSpPr txBox="1"/>
          <p:nvPr/>
        </p:nvSpPr>
        <p:spPr>
          <a:xfrm>
            <a:off x="30339106" y="15043754"/>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References</a:t>
            </a:r>
          </a:p>
        </p:txBody>
      </p:sp>
      <p:sp>
        <p:nvSpPr>
          <p:cNvPr id="22" name="references text">
            <a:extLst>
              <a:ext uri="{FF2B5EF4-FFF2-40B4-BE49-F238E27FC236}">
                <a16:creationId xmlns:a16="http://schemas.microsoft.com/office/drawing/2014/main" id="{C9DFF6E0-C1A9-450D-9F11-3E9C7FC2FB96}"/>
              </a:ext>
            </a:extLst>
          </p:cNvPr>
          <p:cNvSpPr txBox="1">
            <a:spLocks noChangeArrowheads="1"/>
          </p:cNvSpPr>
          <p:nvPr/>
        </p:nvSpPr>
        <p:spPr bwMode="auto">
          <a:xfrm>
            <a:off x="30339106" y="16132530"/>
            <a:ext cx="10143642" cy="5003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R="0" lvl="0">
              <a:lnSpc>
                <a:spcPct val="107000"/>
              </a:lnSpc>
              <a:spcBef>
                <a:spcPts val="0"/>
              </a:spcBef>
              <a:spcAft>
                <a:spcPts val="800"/>
              </a:spcAft>
            </a:pPr>
            <a:r>
              <a:rPr lang="en-US" sz="3200" dirty="0">
                <a:solidFill>
                  <a:schemeClr val="tx1"/>
                </a:solidFill>
                <a:effectLst/>
                <a:latin typeface="+mn-lt"/>
                <a:ea typeface="Times New Roman" panose="02020603050405020304" pitchFamily="18" charset="0"/>
                <a:cs typeface="Times New Roman" panose="02020603050405020304" pitchFamily="18" charset="0"/>
              </a:rPr>
              <a:t>1. Global Forum in Innovation on Heath Professional </a:t>
            </a:r>
            <a:r>
              <a:rPr lang="en-US" sz="3200" dirty="0">
                <a:solidFill>
                  <a:schemeClr val="tx1"/>
                </a:solidFill>
                <a:latin typeface="+mn-lt"/>
                <a:ea typeface="Times New Roman" panose="02020603050405020304" pitchFamily="18" charset="0"/>
                <a:cs typeface="Times New Roman" panose="02020603050405020304" pitchFamily="18" charset="0"/>
              </a:rPr>
              <a:t>Education. </a:t>
            </a:r>
            <a:r>
              <a:rPr lang="en-US" sz="3200" dirty="0">
                <a:solidFill>
                  <a:schemeClr val="tx1"/>
                </a:solidFill>
                <a:effectLst/>
                <a:latin typeface="+mn-lt"/>
                <a:ea typeface="Times New Roman" panose="02020603050405020304" pitchFamily="18" charset="0"/>
                <a:cs typeface="Times New Roman" panose="02020603050405020304" pitchFamily="18" charset="0"/>
              </a:rPr>
              <a:t>Available from: </a:t>
            </a:r>
            <a:r>
              <a:rPr lang="en-US" sz="3200" u="sng" dirty="0">
                <a:solidFill>
                  <a:schemeClr val="tx1"/>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https://www.ncbi.nlm.nih.gov/books/NBK207102/</a:t>
            </a:r>
            <a:endParaRPr lang="en-US" sz="3200" u="sng" dirty="0">
              <a:solidFill>
                <a:schemeClr val="tx1"/>
              </a:solidFill>
              <a:latin typeface="+mn-l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pPr>
            <a:r>
              <a:rPr lang="en-US" sz="3200" dirty="0">
                <a:solidFill>
                  <a:schemeClr val="tx1"/>
                </a:solidFill>
                <a:effectLst/>
                <a:latin typeface="+mn-lt"/>
                <a:ea typeface="Calibri" panose="020F0502020204030204" pitchFamily="34" charset="0"/>
                <a:cs typeface="Times New Roman" panose="02020603050405020304" pitchFamily="18" charset="0"/>
              </a:rPr>
              <a:t>2. Interprofessional Education Collaborative (IPEC). (2016) Retrieved from: </a:t>
            </a:r>
            <a:r>
              <a:rPr lang="en-US" sz="3200" dirty="0">
                <a:effectLst/>
                <a:latin typeface="+mn-lt"/>
                <a:ea typeface="Calibri" panose="020F0502020204030204" pitchFamily="34" charset="0"/>
                <a:cs typeface="Times New Roman" panose="02020603050405020304" pitchFamily="18" charset="0"/>
              </a:rPr>
              <a:t>https://ipec.memberclicks.net/assets/2016-Update.pdf </a:t>
            </a:r>
          </a:p>
          <a:p>
            <a:pPr marR="0" lvl="0">
              <a:lnSpc>
                <a:spcPct val="107000"/>
              </a:lnSpc>
              <a:spcBef>
                <a:spcPts val="0"/>
              </a:spcBef>
              <a:spcAft>
                <a:spcPts val="800"/>
              </a:spcAft>
            </a:pPr>
            <a:r>
              <a:rPr lang="en-US" sz="3200" dirty="0">
                <a:latin typeface="+mn-lt"/>
                <a:ea typeface="Calibri" panose="020F0502020204030204" pitchFamily="34" charset="0"/>
                <a:cs typeface="Times New Roman" panose="02020603050405020304" pitchFamily="18" charset="0"/>
              </a:rPr>
              <a:t>3. </a:t>
            </a:r>
            <a:r>
              <a:rPr lang="en-US" sz="3200" b="0" dirty="0">
                <a:effectLst/>
                <a:latin typeface="+mn-lt"/>
              </a:rPr>
              <a:t>AFINN Sentiment Analysis. (2018, October 20). Github - Daren Race - Afinn. https://darenr.github.io/afinn</a:t>
            </a:r>
            <a:r>
              <a:rPr lang="en-US" sz="3200" b="0" i="0" dirty="0">
                <a:effectLst/>
                <a:latin typeface="Times New Roman" panose="02020603050405020304" pitchFamily="18" charset="0"/>
              </a:rPr>
              <a:t>/</a:t>
            </a:r>
            <a:endParaRPr lang="en-US" sz="3200" dirty="0">
              <a:effectLst/>
            </a:endParaRPr>
          </a:p>
        </p:txBody>
      </p:sp>
      <p:pic>
        <p:nvPicPr>
          <p:cNvPr id="31" name="Picture 30">
            <a:extLst>
              <a:ext uri="{FF2B5EF4-FFF2-40B4-BE49-F238E27FC236}">
                <a16:creationId xmlns:a16="http://schemas.microsoft.com/office/drawing/2014/main" id="{6C080528-88F0-0936-E50B-B4C98D9F8E65}"/>
              </a:ext>
            </a:extLst>
          </p:cNvPr>
          <p:cNvPicPr>
            <a:picLocks noChangeAspect="1"/>
          </p:cNvPicPr>
          <p:nvPr/>
        </p:nvPicPr>
        <p:blipFill>
          <a:blip r:embed="rId5"/>
          <a:stretch>
            <a:fillRect/>
          </a:stretch>
        </p:blipFill>
        <p:spPr>
          <a:xfrm>
            <a:off x="20345400" y="10204135"/>
            <a:ext cx="9054995" cy="5070476"/>
          </a:xfrm>
          <a:prstGeom prst="rect">
            <a:avLst/>
          </a:prstGeom>
        </p:spPr>
      </p:pic>
      <p:pic>
        <p:nvPicPr>
          <p:cNvPr id="33" name="Picture 32">
            <a:extLst>
              <a:ext uri="{FF2B5EF4-FFF2-40B4-BE49-F238E27FC236}">
                <a16:creationId xmlns:a16="http://schemas.microsoft.com/office/drawing/2014/main" id="{2B0C0531-F3DE-0129-67D5-72F6118F9630}"/>
              </a:ext>
            </a:extLst>
          </p:cNvPr>
          <p:cNvPicPr>
            <a:picLocks noChangeAspect="1"/>
          </p:cNvPicPr>
          <p:nvPr/>
        </p:nvPicPr>
        <p:blipFill>
          <a:blip r:embed="rId6"/>
          <a:stretch>
            <a:fillRect/>
          </a:stretch>
        </p:blipFill>
        <p:spPr>
          <a:xfrm>
            <a:off x="20443929" y="16436029"/>
            <a:ext cx="8956465" cy="5085755"/>
          </a:xfrm>
          <a:prstGeom prst="rect">
            <a:avLst/>
          </a:prstGeom>
        </p:spPr>
      </p:pic>
      <p:graphicFrame>
        <p:nvGraphicFramePr>
          <p:cNvPr id="35" name="Object 34">
            <a:extLst>
              <a:ext uri="{FF2B5EF4-FFF2-40B4-BE49-F238E27FC236}">
                <a16:creationId xmlns:a16="http://schemas.microsoft.com/office/drawing/2014/main" id="{E9586673-72AC-1C96-C80F-94C1040C0AF4}"/>
              </a:ext>
            </a:extLst>
          </p:cNvPr>
          <p:cNvGraphicFramePr>
            <a:graphicFrameLocks noChangeAspect="1"/>
          </p:cNvGraphicFramePr>
          <p:nvPr>
            <p:extLst>
              <p:ext uri="{D42A27DB-BD31-4B8C-83A1-F6EECF244321}">
                <p14:modId xmlns:p14="http://schemas.microsoft.com/office/powerpoint/2010/main" val="445611754"/>
              </p:ext>
            </p:extLst>
          </p:nvPr>
        </p:nvGraphicFramePr>
        <p:xfrm>
          <a:off x="10893833" y="16436029"/>
          <a:ext cx="8956465" cy="5063889"/>
        </p:xfrm>
        <a:graphic>
          <a:graphicData uri="http://schemas.openxmlformats.org/presentationml/2006/ole">
            <mc:AlternateContent xmlns:mc="http://schemas.openxmlformats.org/markup-compatibility/2006">
              <mc:Choice xmlns:v="urn:schemas-microsoft-com:vml" Requires="v">
                <p:oleObj spid="_x0000_s1026" name="Worksheet" r:id="rId7" imgW="4581398" imgH="2740283" progId="Excel.Sheet.12">
                  <p:embed/>
                </p:oleObj>
              </mc:Choice>
              <mc:Fallback>
                <p:oleObj name="Worksheet" r:id="rId7" imgW="4581398" imgH="2740283" progId="Excel.Sheet.12">
                  <p:embed/>
                  <p:pic>
                    <p:nvPicPr>
                      <p:cNvPr id="35" name="Object 34">
                        <a:extLst>
                          <a:ext uri="{FF2B5EF4-FFF2-40B4-BE49-F238E27FC236}">
                            <a16:creationId xmlns:a16="http://schemas.microsoft.com/office/drawing/2014/main" id="{E9586673-72AC-1C96-C80F-94C1040C0AF4}"/>
                          </a:ext>
                        </a:extLst>
                      </p:cNvPr>
                      <p:cNvPicPr/>
                      <p:nvPr/>
                    </p:nvPicPr>
                    <p:blipFill>
                      <a:blip r:embed="rId8"/>
                      <a:stretch>
                        <a:fillRect/>
                      </a:stretch>
                    </p:blipFill>
                    <p:spPr>
                      <a:xfrm>
                        <a:off x="10893833" y="16436029"/>
                        <a:ext cx="8956465" cy="5063889"/>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DFAABBFD-51C4-0CF7-7509-1E789401F430}"/>
              </a:ext>
            </a:extLst>
          </p:cNvPr>
          <p:cNvPicPr>
            <a:picLocks noChangeAspect="1"/>
          </p:cNvPicPr>
          <p:nvPr/>
        </p:nvPicPr>
        <p:blipFill>
          <a:blip r:embed="rId9"/>
          <a:stretch>
            <a:fillRect/>
          </a:stretch>
        </p:blipFill>
        <p:spPr>
          <a:xfrm>
            <a:off x="2229332" y="14488263"/>
            <a:ext cx="7785460" cy="7457337"/>
          </a:xfrm>
          <a:prstGeom prst="rect">
            <a:avLst/>
          </a:prstGeom>
        </p:spPr>
      </p:pic>
      <p:sp>
        <p:nvSpPr>
          <p:cNvPr id="2" name="TextBox 1">
            <a:extLst>
              <a:ext uri="{FF2B5EF4-FFF2-40B4-BE49-F238E27FC236}">
                <a16:creationId xmlns:a16="http://schemas.microsoft.com/office/drawing/2014/main" id="{A5350F18-447C-6290-DCF1-C1B8FE397B97}"/>
              </a:ext>
            </a:extLst>
          </p:cNvPr>
          <p:cNvSpPr txBox="1"/>
          <p:nvPr/>
        </p:nvSpPr>
        <p:spPr>
          <a:xfrm>
            <a:off x="5699444" y="14086909"/>
            <a:ext cx="1686680" cy="584775"/>
          </a:xfrm>
          <a:prstGeom prst="rect">
            <a:avLst/>
          </a:prstGeom>
          <a:noFill/>
        </p:spPr>
        <p:txBody>
          <a:bodyPr wrap="none" rtlCol="0">
            <a:spAutoFit/>
          </a:bodyPr>
          <a:lstStyle/>
          <a:p>
            <a:r>
              <a:rPr lang="en-US" sz="3200" dirty="0"/>
              <a:t>Figure 1</a:t>
            </a:r>
          </a:p>
        </p:txBody>
      </p:sp>
      <p:pic>
        <p:nvPicPr>
          <p:cNvPr id="1028" name="Picture 4">
            <a:extLst>
              <a:ext uri="{FF2B5EF4-FFF2-40B4-BE49-F238E27FC236}">
                <a16:creationId xmlns:a16="http://schemas.microsoft.com/office/drawing/2014/main" id="{1FFE38B7-E38B-A945-BDDB-84AED2E875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30582" y="0"/>
            <a:ext cx="2234621" cy="1804886"/>
          </a:xfrm>
          <a:prstGeom prst="rect">
            <a:avLst/>
          </a:prstGeom>
          <a:noFill/>
          <a:extLst>
            <a:ext uri="{909E8E84-426E-40DD-AFC4-6F175D3DCCD1}">
              <a14:hiddenFill xmlns:a14="http://schemas.microsoft.com/office/drawing/2010/main">
                <a:solidFill>
                  <a:srgbClr val="FFFFFF"/>
                </a:solidFill>
              </a14:hiddenFill>
            </a:ext>
          </a:extLst>
        </p:spPr>
      </p:pic>
      <p:sp>
        <p:nvSpPr>
          <p:cNvPr id="3" name="references">
            <a:extLst>
              <a:ext uri="{FF2B5EF4-FFF2-40B4-BE49-F238E27FC236}">
                <a16:creationId xmlns:a16="http://schemas.microsoft.com/office/drawing/2014/main" id="{BDCC72E0-5BAF-2F46-42B4-EC50437098F4}"/>
              </a:ext>
            </a:extLst>
          </p:cNvPr>
          <p:cNvSpPr txBox="1"/>
          <p:nvPr/>
        </p:nvSpPr>
        <p:spPr>
          <a:xfrm>
            <a:off x="30315247" y="9588102"/>
            <a:ext cx="7852155" cy="923132"/>
          </a:xfrm>
          <a:prstGeom prst="rect">
            <a:avLst/>
          </a:prstGeom>
          <a:noFill/>
        </p:spPr>
        <p:txBody>
          <a:bodyPr wrap="square" lIns="91257" tIns="45622" rIns="91257" bIns="45622" rtlCol="0">
            <a:spAutoFit/>
          </a:bodyPr>
          <a:lstStyle/>
          <a:p>
            <a:r>
              <a:rPr lang="en-US" sz="5400" b="1" dirty="0">
                <a:solidFill>
                  <a:srgbClr val="1F7F9B"/>
                </a:solidFill>
                <a:latin typeface="+mj-lt"/>
              </a:rPr>
              <a:t>Discussion/Conclusion</a:t>
            </a:r>
          </a:p>
        </p:txBody>
      </p:sp>
    </p:spTree>
    <p:extLst>
      <p:ext uri="{BB962C8B-B14F-4D97-AF65-F5344CB8AC3E}">
        <p14:creationId xmlns:p14="http://schemas.microsoft.com/office/powerpoint/2010/main" val="3707035922"/>
      </p:ext>
    </p:extLst>
  </p:cSld>
  <p:clrMapOvr>
    <a:masterClrMapping/>
  </p:clrMapOvr>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2305</TotalTime>
  <Words>600</Words>
  <Application>Microsoft Office PowerPoint</Application>
  <PresentationFormat>Custom</PresentationFormat>
  <Paragraphs>18</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Montserrat</vt:lpstr>
      <vt:lpstr>Noto Sans Symbols</vt:lpstr>
      <vt:lpstr>Proxima Nova</vt:lpstr>
      <vt:lpstr>Times New Roman</vt:lpstr>
      <vt:lpstr>EVMS template 4</vt:lpstr>
      <vt:lpstr>Worksheet</vt:lpstr>
      <vt:lpstr>Experiential Learning Model for Interprofessional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 Remove this slide before submitting</dc:title>
  <dc:creator>Taylor-Fishwick, Jonathan S.</dc:creator>
  <cp:lastModifiedBy>Brocus, Rebecca D</cp:lastModifiedBy>
  <cp:revision>35</cp:revision>
  <dcterms:created xsi:type="dcterms:W3CDTF">2021-04-15T12:23:12Z</dcterms:created>
  <dcterms:modified xsi:type="dcterms:W3CDTF">2023-05-10T17:31:29Z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0x01010036D8BDB6D61E6945B3D3C7EC6E0B8CF2</vt:lpwstr>
  </property>
</Properties>
</file>