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6"/>
  </p:notesMasterIdLst>
  <p:sldIdLst>
    <p:sldId id="258" r:id="rId5"/>
  </p:sldIdLst>
  <p:sldSz cx="438912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gY+DoYvr4E1AmdKDSWwyBkHSK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126"/>
    <a:srgbClr val="FFFFFF"/>
    <a:srgbClr val="FF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33" d="100"/>
          <a:sy n="33" d="100"/>
        </p:scale>
        <p:origin x="258" y="114"/>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customschemas.google.com/relationships/presentationmetadata" Target="metadata"/><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BD26A-9DC4-465D-861D-10A89B75C339}" type="doc">
      <dgm:prSet loTypeId="urn:microsoft.com/office/officeart/2005/8/layout/hChevron3" loCatId="process" qsTypeId="urn:microsoft.com/office/officeart/2005/8/quickstyle/simple1" qsCatId="simple" csTypeId="urn:microsoft.com/office/officeart/2005/8/colors/accent1_2" csCatId="accent1" phldr="1"/>
      <dgm:spPr/>
    </dgm:pt>
    <dgm:pt modelId="{EC08CC94-4E8B-4456-AC3C-111A60D3784F}">
      <dgm:prSet phldrT="[Text]"/>
      <dgm:spPr/>
      <dgm:t>
        <a:bodyPr/>
        <a:lstStyle/>
        <a:p>
          <a:pPr>
            <a:lnSpc>
              <a:spcPct val="100000"/>
            </a:lnSpc>
            <a:spcBef>
              <a:spcPts val="300"/>
            </a:spcBef>
            <a:spcAft>
              <a:spcPts val="0"/>
            </a:spcAft>
          </a:pPr>
          <a:r>
            <a:rPr lang="en-US" u="sng" dirty="0">
              <a:solidFill>
                <a:schemeClr val="bg1"/>
              </a:solidFill>
              <a:effectLst/>
              <a:latin typeface="+mn-lt"/>
              <a:ea typeface="Calibri" panose="020F0502020204030204" pitchFamily="34" charset="0"/>
              <a:cs typeface="Times New Roman" panose="02020603050405020304" pitchFamily="18" charset="0"/>
            </a:rPr>
            <a:t>Participating Institutions:</a:t>
          </a:r>
          <a:endParaRPr lang="en-US" u="sng" dirty="0">
            <a:solidFill>
              <a:schemeClr val="bg1"/>
            </a:solidFill>
            <a:latin typeface="+mn-lt"/>
          </a:endParaRPr>
        </a:p>
      </dgm:t>
    </dgm:pt>
    <dgm:pt modelId="{2F5570C7-5610-4565-9E48-6B590322BA36}" type="parTrans" cxnId="{34C57994-C330-4632-8CDA-FFB058E92460}">
      <dgm:prSet/>
      <dgm:spPr/>
      <dgm:t>
        <a:bodyPr/>
        <a:lstStyle/>
        <a:p>
          <a:endParaRPr lang="en-US"/>
        </a:p>
      </dgm:t>
    </dgm:pt>
    <dgm:pt modelId="{FA9EB0F7-BF9A-4FCA-93E0-CE371F3CEE9A}" type="sibTrans" cxnId="{34C57994-C330-4632-8CDA-FFB058E92460}">
      <dgm:prSet/>
      <dgm:spPr/>
      <dgm:t>
        <a:bodyPr/>
        <a:lstStyle/>
        <a:p>
          <a:endParaRPr lang="en-US"/>
        </a:p>
      </dgm:t>
    </dgm:pt>
    <dgm:pt modelId="{856A11E6-C83B-4BE1-9779-DE25977AF349}">
      <dgm:prSet phldrT="[Text]"/>
      <dgm:spPr/>
      <dgm:t>
        <a:bodyPr/>
        <a:lstStyle/>
        <a:p>
          <a:pPr>
            <a:lnSpc>
              <a:spcPct val="100000"/>
            </a:lnSpc>
          </a:pPr>
          <a:r>
            <a:rPr lang="en-US" u="sng" dirty="0">
              <a:solidFill>
                <a:schemeClr val="bg1"/>
              </a:solidFill>
              <a:effectLst/>
              <a:latin typeface="+mn-lt"/>
              <a:ea typeface="Calibri" panose="020F0502020204030204" pitchFamily="34" charset="0"/>
              <a:cs typeface="Times New Roman" panose="02020603050405020304" pitchFamily="18" charset="0"/>
            </a:rPr>
            <a:t>Sample of Topics:</a:t>
          </a:r>
        </a:p>
      </dgm:t>
    </dgm:pt>
    <dgm:pt modelId="{08B8B1F9-E149-49EC-BDD2-ADC44A574EB0}" type="parTrans" cxnId="{7C519D47-CA57-48A7-896A-61A8D478D060}">
      <dgm:prSet/>
      <dgm:spPr/>
      <dgm:t>
        <a:bodyPr/>
        <a:lstStyle/>
        <a:p>
          <a:endParaRPr lang="en-US"/>
        </a:p>
      </dgm:t>
    </dgm:pt>
    <dgm:pt modelId="{A986A9F2-E2AD-4C32-90FA-B32BF4D29C11}" type="sibTrans" cxnId="{7C519D47-CA57-48A7-896A-61A8D478D060}">
      <dgm:prSet/>
      <dgm:spPr/>
      <dgm:t>
        <a:bodyPr/>
        <a:lstStyle/>
        <a:p>
          <a:endParaRPr lang="en-US"/>
        </a:p>
      </dgm:t>
    </dgm:pt>
    <dgm:pt modelId="{C9411BC3-1F94-4B31-8E2F-2CE4E5BD4DB0}">
      <dgm:prSet phldrT="[Text]" custT="1"/>
      <dgm:spPr/>
      <dgm:t>
        <a:bodyPr/>
        <a:lstStyle/>
        <a:p>
          <a:r>
            <a:rPr lang="en-US" sz="6000" dirty="0">
              <a:solidFill>
                <a:schemeClr val="bg1"/>
              </a:solidFill>
              <a:effectLst/>
              <a:latin typeface="+mn-lt"/>
              <a:ea typeface="Calibri" panose="020F0502020204030204" pitchFamily="34" charset="0"/>
              <a:cs typeface="Times New Roman" panose="02020603050405020304" pitchFamily="18" charset="0"/>
            </a:rPr>
            <a:t>Flexible Zoom Trainings</a:t>
          </a:r>
        </a:p>
        <a:p>
          <a:r>
            <a:rPr lang="en-US" sz="6000" dirty="0">
              <a:solidFill>
                <a:schemeClr val="bg1"/>
              </a:solidFill>
              <a:effectLst/>
              <a:latin typeface="+mn-lt"/>
              <a:ea typeface="Calibri" panose="020F0502020204030204" pitchFamily="34" charset="0"/>
              <a:cs typeface="Times New Roman" panose="02020603050405020304" pitchFamily="18" charset="0"/>
            </a:rPr>
            <a:t>Multi-institutional Engagement</a:t>
          </a:r>
        </a:p>
      </dgm:t>
    </dgm:pt>
    <dgm:pt modelId="{112FE147-0A7F-4215-8745-958065959396}" type="parTrans" cxnId="{D7ECC5B7-FE80-4956-95FC-99A7A893C5B7}">
      <dgm:prSet/>
      <dgm:spPr/>
      <dgm:t>
        <a:bodyPr/>
        <a:lstStyle/>
        <a:p>
          <a:endParaRPr lang="en-US"/>
        </a:p>
      </dgm:t>
    </dgm:pt>
    <dgm:pt modelId="{AD7E2C99-2544-4562-B9C6-2FF090450E38}" type="sibTrans" cxnId="{D7ECC5B7-FE80-4956-95FC-99A7A893C5B7}">
      <dgm:prSet/>
      <dgm:spPr/>
      <dgm:t>
        <a:bodyPr/>
        <a:lstStyle/>
        <a:p>
          <a:endParaRPr lang="en-US"/>
        </a:p>
      </dgm:t>
    </dgm:pt>
    <dgm:pt modelId="{17E83DF0-186E-41EA-A444-B3F2FCA2C4D6}">
      <dgm:prSet phldrT="[Text]" custT="1"/>
      <dgm:spPr/>
      <dgm:t>
        <a:bodyPr/>
        <a:lstStyle/>
        <a:p>
          <a:r>
            <a:rPr lang="en-US" sz="6000" dirty="0">
              <a:solidFill>
                <a:schemeClr val="bg1"/>
              </a:solidFill>
              <a:effectLst/>
              <a:latin typeface="+mn-lt"/>
              <a:ea typeface="Calibri" panose="020F0502020204030204" pitchFamily="34" charset="0"/>
              <a:cs typeface="Times New Roman" panose="02020603050405020304" pitchFamily="18" charset="0"/>
            </a:rPr>
            <a:t>Educational Credits Earned</a:t>
          </a:r>
          <a:endParaRPr lang="en-US" sz="6000" dirty="0">
            <a:solidFill>
              <a:schemeClr val="bg1"/>
            </a:solidFill>
            <a:latin typeface="+mn-lt"/>
          </a:endParaRPr>
        </a:p>
      </dgm:t>
    </dgm:pt>
    <dgm:pt modelId="{F8BC0319-6A93-4D8B-BE8F-FF397F2A9A57}" type="parTrans" cxnId="{5020431F-54B9-42DA-84B9-9FFBEC11FEE4}">
      <dgm:prSet/>
      <dgm:spPr/>
      <dgm:t>
        <a:bodyPr/>
        <a:lstStyle/>
        <a:p>
          <a:endParaRPr lang="en-US"/>
        </a:p>
      </dgm:t>
    </dgm:pt>
    <dgm:pt modelId="{D19FBCE3-2557-4098-983C-C5C5D622E372}" type="sibTrans" cxnId="{5020431F-54B9-42DA-84B9-9FFBEC11FEE4}">
      <dgm:prSet/>
      <dgm:spPr/>
      <dgm:t>
        <a:bodyPr/>
        <a:lstStyle/>
        <a:p>
          <a:endParaRPr lang="en-US"/>
        </a:p>
      </dgm:t>
    </dgm:pt>
    <dgm:pt modelId="{4D0A701D-7453-41B8-A603-9CD0B17DFCE4}">
      <dgm:prSet phldrT="[Text]"/>
      <dgm:spPr/>
      <dgm:t>
        <a:bodyPr/>
        <a:lstStyle/>
        <a:p>
          <a:pPr>
            <a:lnSpc>
              <a:spcPct val="100000"/>
            </a:lnSpc>
            <a:spcBef>
              <a:spcPct val="0"/>
            </a:spcBef>
            <a:spcAft>
              <a:spcPct val="15000"/>
            </a:spcAft>
          </a:pPr>
          <a:r>
            <a:rPr lang="en-US" dirty="0">
              <a:solidFill>
                <a:schemeClr val="bg1"/>
              </a:solidFill>
              <a:latin typeface="+mn-lt"/>
            </a:rPr>
            <a:t>EVMS</a:t>
          </a:r>
        </a:p>
      </dgm:t>
    </dgm:pt>
    <dgm:pt modelId="{23102B60-BC21-46F3-89B4-EB089489D894}" type="parTrans" cxnId="{5A9B890B-49F5-4C31-BD73-1D6CE5502452}">
      <dgm:prSet/>
      <dgm:spPr/>
      <dgm:t>
        <a:bodyPr/>
        <a:lstStyle/>
        <a:p>
          <a:endParaRPr lang="en-US"/>
        </a:p>
      </dgm:t>
    </dgm:pt>
    <dgm:pt modelId="{A0DDC940-9825-4118-8FF9-D793961FDB3E}" type="sibTrans" cxnId="{5A9B890B-49F5-4C31-BD73-1D6CE5502452}">
      <dgm:prSet/>
      <dgm:spPr/>
      <dgm:t>
        <a:bodyPr/>
        <a:lstStyle/>
        <a:p>
          <a:endParaRPr lang="en-US"/>
        </a:p>
      </dgm:t>
    </dgm:pt>
    <dgm:pt modelId="{DC2D5A01-CA49-4D47-9343-976B99208427}">
      <dgm:prSet phldrT="[Text]"/>
      <dgm:spPr/>
      <dgm:t>
        <a:bodyPr/>
        <a:lstStyle/>
        <a:p>
          <a:pPr>
            <a:lnSpc>
              <a:spcPct val="100000"/>
            </a:lnSpc>
            <a:spcBef>
              <a:spcPct val="0"/>
            </a:spcBef>
            <a:spcAft>
              <a:spcPct val="15000"/>
            </a:spcAft>
          </a:pPr>
          <a:r>
            <a:rPr lang="en-US" dirty="0">
              <a:solidFill>
                <a:schemeClr val="bg1"/>
              </a:solidFill>
              <a:latin typeface="+mn-lt"/>
            </a:rPr>
            <a:t>UVA</a:t>
          </a:r>
        </a:p>
      </dgm:t>
    </dgm:pt>
    <dgm:pt modelId="{75511201-ECBF-47BB-BAAC-7B0791194763}" type="parTrans" cxnId="{66E3D172-C0D0-48F2-B8BA-D6678EC09E55}">
      <dgm:prSet/>
      <dgm:spPr/>
      <dgm:t>
        <a:bodyPr/>
        <a:lstStyle/>
        <a:p>
          <a:endParaRPr lang="en-US"/>
        </a:p>
      </dgm:t>
    </dgm:pt>
    <dgm:pt modelId="{78745EF1-65D0-422A-A733-5587DFB595C6}" type="sibTrans" cxnId="{66E3D172-C0D0-48F2-B8BA-D6678EC09E55}">
      <dgm:prSet/>
      <dgm:spPr/>
      <dgm:t>
        <a:bodyPr/>
        <a:lstStyle/>
        <a:p>
          <a:endParaRPr lang="en-US"/>
        </a:p>
      </dgm:t>
    </dgm:pt>
    <dgm:pt modelId="{DE6831DA-C013-424D-A69C-C9520FE9519C}">
      <dgm:prSet phldrT="[Text]"/>
      <dgm:spPr/>
      <dgm:t>
        <a:bodyPr/>
        <a:lstStyle/>
        <a:p>
          <a:pPr>
            <a:lnSpc>
              <a:spcPct val="100000"/>
            </a:lnSpc>
            <a:spcBef>
              <a:spcPct val="0"/>
            </a:spcBef>
            <a:spcAft>
              <a:spcPct val="15000"/>
            </a:spcAft>
          </a:pPr>
          <a:r>
            <a:rPr lang="en-US" dirty="0" err="1">
              <a:solidFill>
                <a:schemeClr val="bg1"/>
              </a:solidFill>
              <a:latin typeface="+mn-lt"/>
            </a:rPr>
            <a:t>Centra</a:t>
          </a:r>
          <a:r>
            <a:rPr lang="en-US" dirty="0">
              <a:solidFill>
                <a:schemeClr val="bg1"/>
              </a:solidFill>
              <a:latin typeface="+mn-lt"/>
            </a:rPr>
            <a:t> Health, Lynchburg</a:t>
          </a:r>
        </a:p>
      </dgm:t>
    </dgm:pt>
    <dgm:pt modelId="{5FD581E9-8F6A-44E7-98C3-84EA8C924D21}" type="parTrans" cxnId="{C89010B7-A5B0-498E-9D80-4A4D30287E31}">
      <dgm:prSet/>
      <dgm:spPr/>
      <dgm:t>
        <a:bodyPr/>
        <a:lstStyle/>
        <a:p>
          <a:endParaRPr lang="en-US"/>
        </a:p>
      </dgm:t>
    </dgm:pt>
    <dgm:pt modelId="{552296A0-4ABC-4D88-A871-34D9DAA75F47}" type="sibTrans" cxnId="{C89010B7-A5B0-498E-9D80-4A4D30287E31}">
      <dgm:prSet/>
      <dgm:spPr/>
      <dgm:t>
        <a:bodyPr/>
        <a:lstStyle/>
        <a:p>
          <a:endParaRPr lang="en-US"/>
        </a:p>
      </dgm:t>
    </dgm:pt>
    <dgm:pt modelId="{0E857657-4F1A-4013-A782-BA2224DAA85E}">
      <dgm:prSet phldrT="[Text]"/>
      <dgm:spPr/>
      <dgm:t>
        <a:bodyPr/>
        <a:lstStyle/>
        <a:p>
          <a:pPr>
            <a:lnSpc>
              <a:spcPct val="100000"/>
            </a:lnSpc>
            <a:spcBef>
              <a:spcPct val="0"/>
            </a:spcBef>
            <a:spcAft>
              <a:spcPct val="15000"/>
            </a:spcAft>
          </a:pPr>
          <a:r>
            <a:rPr lang="en-US" dirty="0">
              <a:solidFill>
                <a:schemeClr val="bg1"/>
              </a:solidFill>
              <a:latin typeface="+mn-lt"/>
            </a:rPr>
            <a:t>Lewis Gale Medical Center</a:t>
          </a:r>
        </a:p>
      </dgm:t>
    </dgm:pt>
    <dgm:pt modelId="{4343D111-1350-4D51-A0CA-79E86DADC0E7}" type="parTrans" cxnId="{1582614F-2F4D-476E-82C6-178B866C2520}">
      <dgm:prSet/>
      <dgm:spPr/>
      <dgm:t>
        <a:bodyPr/>
        <a:lstStyle/>
        <a:p>
          <a:endParaRPr lang="en-US"/>
        </a:p>
      </dgm:t>
    </dgm:pt>
    <dgm:pt modelId="{86177A44-E53F-44CB-9B5F-D188652B84A9}" type="sibTrans" cxnId="{1582614F-2F4D-476E-82C6-178B866C2520}">
      <dgm:prSet/>
      <dgm:spPr/>
      <dgm:t>
        <a:bodyPr/>
        <a:lstStyle/>
        <a:p>
          <a:endParaRPr lang="en-US"/>
        </a:p>
      </dgm:t>
    </dgm:pt>
    <dgm:pt modelId="{78D94134-8046-4A0C-9990-0E10A28544F1}">
      <dgm:prSet phldrT="[Text]"/>
      <dgm:spPr/>
      <dgm:t>
        <a:bodyPr/>
        <a:lstStyle/>
        <a:p>
          <a:pPr>
            <a:lnSpc>
              <a:spcPct val="100000"/>
            </a:lnSpc>
            <a:spcBef>
              <a:spcPct val="0"/>
            </a:spcBef>
            <a:spcAft>
              <a:spcPct val="15000"/>
            </a:spcAft>
          </a:pPr>
          <a:r>
            <a:rPr lang="en-US" dirty="0">
              <a:solidFill>
                <a:schemeClr val="bg1"/>
              </a:solidFill>
              <a:latin typeface="+mn-lt"/>
            </a:rPr>
            <a:t>Riverside Regional </a:t>
          </a:r>
        </a:p>
      </dgm:t>
    </dgm:pt>
    <dgm:pt modelId="{ED6CAF4B-821F-4F6B-88C4-B86618364872}" type="parTrans" cxnId="{E004A959-25A3-4798-BD1C-5C43DBAA4B26}">
      <dgm:prSet/>
      <dgm:spPr/>
      <dgm:t>
        <a:bodyPr/>
        <a:lstStyle/>
        <a:p>
          <a:endParaRPr lang="en-US"/>
        </a:p>
      </dgm:t>
    </dgm:pt>
    <dgm:pt modelId="{C33CE3F1-7F50-452E-AAE3-5D77CFE7F1E3}" type="sibTrans" cxnId="{E004A959-25A3-4798-BD1C-5C43DBAA4B26}">
      <dgm:prSet/>
      <dgm:spPr/>
      <dgm:t>
        <a:bodyPr/>
        <a:lstStyle/>
        <a:p>
          <a:endParaRPr lang="en-US"/>
        </a:p>
      </dgm:t>
    </dgm:pt>
    <dgm:pt modelId="{6594188D-F575-417C-8290-1167794EDB4C}">
      <dgm:prSet phldrT="[Text]"/>
      <dgm:spPr/>
      <dgm:t>
        <a:bodyPr/>
        <a:lstStyle/>
        <a:p>
          <a:pPr>
            <a:lnSpc>
              <a:spcPct val="100000"/>
            </a:lnSpc>
            <a:spcBef>
              <a:spcPct val="0"/>
            </a:spcBef>
            <a:spcAft>
              <a:spcPct val="15000"/>
            </a:spcAft>
          </a:pPr>
          <a:r>
            <a:rPr lang="en-US" dirty="0">
              <a:solidFill>
                <a:schemeClr val="bg1"/>
              </a:solidFill>
              <a:latin typeface="+mn-lt"/>
            </a:rPr>
            <a:t>Naval Medical Center Portsmouth</a:t>
          </a:r>
        </a:p>
      </dgm:t>
    </dgm:pt>
    <dgm:pt modelId="{8AC39CC0-65E4-4B3A-918F-3FC979D4237F}" type="parTrans" cxnId="{7C8271E8-1B25-42F2-82A3-375165A4CDF8}">
      <dgm:prSet/>
      <dgm:spPr/>
      <dgm:t>
        <a:bodyPr/>
        <a:lstStyle/>
        <a:p>
          <a:endParaRPr lang="en-US"/>
        </a:p>
      </dgm:t>
    </dgm:pt>
    <dgm:pt modelId="{C9A35890-04CB-4D90-BB1D-038814A66E12}" type="sibTrans" cxnId="{7C8271E8-1B25-42F2-82A3-375165A4CDF8}">
      <dgm:prSet/>
      <dgm:spPr/>
      <dgm:t>
        <a:bodyPr/>
        <a:lstStyle/>
        <a:p>
          <a:endParaRPr lang="en-US"/>
        </a:p>
      </dgm:t>
    </dgm:pt>
    <dgm:pt modelId="{8812888B-AB48-4A40-AF87-59404D86DCCC}">
      <dgm:prSet phldrT="[Text]"/>
      <dgm:spPr/>
      <dgm:t>
        <a:bodyPr/>
        <a:lstStyle/>
        <a:p>
          <a:pPr>
            <a:lnSpc>
              <a:spcPct val="100000"/>
            </a:lnSpc>
            <a:spcBef>
              <a:spcPct val="0"/>
            </a:spcBef>
            <a:spcAft>
              <a:spcPct val="15000"/>
            </a:spcAft>
          </a:pPr>
          <a:r>
            <a:rPr lang="en-US" dirty="0" err="1">
              <a:solidFill>
                <a:schemeClr val="bg1"/>
              </a:solidFill>
              <a:latin typeface="+mn-lt"/>
            </a:rPr>
            <a:t>Carilion</a:t>
          </a:r>
          <a:r>
            <a:rPr lang="en-US" dirty="0">
              <a:solidFill>
                <a:schemeClr val="bg1"/>
              </a:solidFill>
              <a:latin typeface="+mn-lt"/>
            </a:rPr>
            <a:t> Clinic, Roanoke</a:t>
          </a:r>
        </a:p>
      </dgm:t>
    </dgm:pt>
    <dgm:pt modelId="{8A9F38A1-8404-4D17-A1EE-2E4E5972160B}" type="parTrans" cxnId="{1B36CBC9-C07F-47D4-A579-6BC1C4C0AA21}">
      <dgm:prSet/>
      <dgm:spPr/>
      <dgm:t>
        <a:bodyPr/>
        <a:lstStyle/>
        <a:p>
          <a:endParaRPr lang="en-US"/>
        </a:p>
      </dgm:t>
    </dgm:pt>
    <dgm:pt modelId="{0EC5E610-43A6-42BD-9F4F-878996639D31}" type="sibTrans" cxnId="{1B36CBC9-C07F-47D4-A579-6BC1C4C0AA21}">
      <dgm:prSet/>
      <dgm:spPr/>
      <dgm:t>
        <a:bodyPr/>
        <a:lstStyle/>
        <a:p>
          <a:endParaRPr lang="en-US"/>
        </a:p>
      </dgm:t>
    </dgm:pt>
    <dgm:pt modelId="{1B5AFAA2-34B4-40E6-A84B-54ED7358D90C}">
      <dgm:prSet phldrT="[Text]"/>
      <dgm:spPr/>
      <dgm:t>
        <a:bodyPr/>
        <a:lstStyle/>
        <a:p>
          <a:pPr>
            <a:lnSpc>
              <a:spcPct val="100000"/>
            </a:lnSpc>
            <a:spcBef>
              <a:spcPct val="0"/>
            </a:spcBef>
            <a:spcAft>
              <a:spcPct val="15000"/>
            </a:spcAft>
          </a:pPr>
          <a:r>
            <a:rPr lang="en-US" dirty="0">
              <a:solidFill>
                <a:schemeClr val="bg1"/>
              </a:solidFill>
              <a:latin typeface="+mn-lt"/>
            </a:rPr>
            <a:t>VCU</a:t>
          </a:r>
        </a:p>
      </dgm:t>
    </dgm:pt>
    <dgm:pt modelId="{C24CCC9D-F405-40D3-8975-EDB8D3C1525E}" type="parTrans" cxnId="{8A88F951-9B42-428E-BA2D-9D1ADCD1EA42}">
      <dgm:prSet/>
      <dgm:spPr/>
      <dgm:t>
        <a:bodyPr/>
        <a:lstStyle/>
        <a:p>
          <a:endParaRPr lang="en-US"/>
        </a:p>
      </dgm:t>
    </dgm:pt>
    <dgm:pt modelId="{083CCF7F-7C3B-4F84-9C38-31EDBFFBA2A3}" type="sibTrans" cxnId="{8A88F951-9B42-428E-BA2D-9D1ADCD1EA42}">
      <dgm:prSet/>
      <dgm:spPr/>
      <dgm:t>
        <a:bodyPr/>
        <a:lstStyle/>
        <a:p>
          <a:endParaRPr lang="en-US"/>
        </a:p>
      </dgm:t>
    </dgm:pt>
    <dgm:pt modelId="{E0712987-9D20-4FB8-A0FD-99E7DC635E97}">
      <dgm:prSet phldrT="[Text]"/>
      <dgm:spPr/>
      <dgm:t>
        <a:bodyPr/>
        <a:lstStyle/>
        <a:p>
          <a:pPr>
            <a:lnSpc>
              <a:spcPct val="100000"/>
            </a:lnSpc>
          </a:pPr>
          <a:r>
            <a:rPr lang="en-US" dirty="0">
              <a:solidFill>
                <a:schemeClr val="bg1"/>
              </a:solidFill>
              <a:effectLst/>
              <a:latin typeface="+mn-lt"/>
              <a:ea typeface="Calibri" panose="020F0502020204030204" pitchFamily="34" charset="0"/>
              <a:cs typeface="Times New Roman" panose="02020603050405020304" pitchFamily="18" charset="0"/>
            </a:rPr>
            <a:t>Organize: How to Set Yourself up for Success</a:t>
          </a:r>
        </a:p>
      </dgm:t>
    </dgm:pt>
    <dgm:pt modelId="{0D9E1B76-FA07-4B18-AD36-62159B658DD8}" type="parTrans" cxnId="{DCBE5817-64CB-417A-8F25-78803C9D5693}">
      <dgm:prSet/>
      <dgm:spPr/>
      <dgm:t>
        <a:bodyPr/>
        <a:lstStyle/>
        <a:p>
          <a:endParaRPr lang="en-US"/>
        </a:p>
      </dgm:t>
    </dgm:pt>
    <dgm:pt modelId="{FA4E5489-0DD4-4C3E-A3AD-70AEFAB6E19D}" type="sibTrans" cxnId="{DCBE5817-64CB-417A-8F25-78803C9D5693}">
      <dgm:prSet/>
      <dgm:spPr/>
      <dgm:t>
        <a:bodyPr/>
        <a:lstStyle/>
        <a:p>
          <a:endParaRPr lang="en-US"/>
        </a:p>
      </dgm:t>
    </dgm:pt>
    <dgm:pt modelId="{BF4250ED-FDEC-4F05-95DA-F937F1BDC641}">
      <dgm:prSet phldrT="[Text]"/>
      <dgm:spPr/>
      <dgm:t>
        <a:bodyPr/>
        <a:lstStyle/>
        <a:p>
          <a:pPr>
            <a:lnSpc>
              <a:spcPct val="100000"/>
            </a:lnSpc>
          </a:pPr>
          <a:r>
            <a:rPr lang="en-US" dirty="0">
              <a:solidFill>
                <a:schemeClr val="bg1"/>
              </a:solidFill>
              <a:effectLst/>
              <a:latin typeface="+mn-lt"/>
              <a:ea typeface="Calibri" panose="020F0502020204030204" pitchFamily="34" charset="0"/>
              <a:cs typeface="Times New Roman" panose="02020603050405020304" pitchFamily="18" charset="0"/>
            </a:rPr>
            <a:t>TAGME Support Group: Exam Preparation</a:t>
          </a:r>
        </a:p>
      </dgm:t>
    </dgm:pt>
    <dgm:pt modelId="{CC539C32-108E-4C3E-9172-062E264D28AE}" type="parTrans" cxnId="{6DB7E19B-95C1-4A1D-BF08-88388233767A}">
      <dgm:prSet/>
      <dgm:spPr/>
      <dgm:t>
        <a:bodyPr/>
        <a:lstStyle/>
        <a:p>
          <a:endParaRPr lang="en-US"/>
        </a:p>
      </dgm:t>
    </dgm:pt>
    <dgm:pt modelId="{FD0BB990-5DE4-43D7-BB0D-E9CEE9072382}" type="sibTrans" cxnId="{6DB7E19B-95C1-4A1D-BF08-88388233767A}">
      <dgm:prSet/>
      <dgm:spPr/>
      <dgm:t>
        <a:bodyPr/>
        <a:lstStyle/>
        <a:p>
          <a:endParaRPr lang="en-US"/>
        </a:p>
      </dgm:t>
    </dgm:pt>
    <dgm:pt modelId="{6661E17B-B07F-4CCA-9425-C47FAB0EABC9}">
      <dgm:prSet phldrT="[Text]"/>
      <dgm:spPr/>
      <dgm:t>
        <a:bodyPr/>
        <a:lstStyle/>
        <a:p>
          <a:pPr>
            <a:lnSpc>
              <a:spcPct val="100000"/>
            </a:lnSpc>
          </a:pPr>
          <a:r>
            <a:rPr lang="en-US" dirty="0">
              <a:solidFill>
                <a:schemeClr val="bg1"/>
              </a:solidFill>
              <a:effectLst/>
              <a:latin typeface="+mn-lt"/>
              <a:ea typeface="Calibri" panose="020F0502020204030204" pitchFamily="34" charset="0"/>
              <a:cs typeface="Times New Roman" panose="02020603050405020304" pitchFamily="18" charset="0"/>
            </a:rPr>
            <a:t>How to Build a Workshop: Case study using EVMS Dermatology  Microaggressions</a:t>
          </a:r>
        </a:p>
      </dgm:t>
    </dgm:pt>
    <dgm:pt modelId="{3D63A65A-3FB9-410C-A809-B30E979EB052}" type="parTrans" cxnId="{C0243DB5-758A-45DC-A4C2-B0ABE8322F38}">
      <dgm:prSet/>
      <dgm:spPr/>
      <dgm:t>
        <a:bodyPr/>
        <a:lstStyle/>
        <a:p>
          <a:endParaRPr lang="en-US"/>
        </a:p>
      </dgm:t>
    </dgm:pt>
    <dgm:pt modelId="{9B2B5DDA-3788-45D1-BAA6-A439F9BFF781}" type="sibTrans" cxnId="{C0243DB5-758A-45DC-A4C2-B0ABE8322F38}">
      <dgm:prSet/>
      <dgm:spPr/>
      <dgm:t>
        <a:bodyPr/>
        <a:lstStyle/>
        <a:p>
          <a:endParaRPr lang="en-US"/>
        </a:p>
      </dgm:t>
    </dgm:pt>
    <dgm:pt modelId="{585D8A02-343B-416A-9E43-56623574CD8B}">
      <dgm:prSet phldrT="[Text]"/>
      <dgm:spPr/>
      <dgm:t>
        <a:bodyPr/>
        <a:lstStyle/>
        <a:p>
          <a:pPr>
            <a:lnSpc>
              <a:spcPct val="100000"/>
            </a:lnSpc>
          </a:pPr>
          <a:r>
            <a:rPr lang="en-US" dirty="0">
              <a:solidFill>
                <a:schemeClr val="bg1"/>
              </a:solidFill>
              <a:effectLst/>
              <a:latin typeface="+mn-lt"/>
              <a:ea typeface="Calibri" panose="020F0502020204030204" pitchFamily="34" charset="0"/>
              <a:cs typeface="Times New Roman" panose="02020603050405020304" pitchFamily="18" charset="0"/>
            </a:rPr>
            <a:t>ACGME and ADS</a:t>
          </a:r>
        </a:p>
      </dgm:t>
    </dgm:pt>
    <dgm:pt modelId="{5EB23C8B-9B85-4075-A840-FCEFFAD6A039}" type="parTrans" cxnId="{AACBE23A-647C-4A71-94B0-5236DD34A9E4}">
      <dgm:prSet/>
      <dgm:spPr/>
      <dgm:t>
        <a:bodyPr/>
        <a:lstStyle/>
        <a:p>
          <a:endParaRPr lang="en-US"/>
        </a:p>
      </dgm:t>
    </dgm:pt>
    <dgm:pt modelId="{A55816A9-35A7-4F69-B4CD-34EBF1001960}" type="sibTrans" cxnId="{AACBE23A-647C-4A71-94B0-5236DD34A9E4}">
      <dgm:prSet/>
      <dgm:spPr/>
      <dgm:t>
        <a:bodyPr/>
        <a:lstStyle/>
        <a:p>
          <a:endParaRPr lang="en-US"/>
        </a:p>
      </dgm:t>
    </dgm:pt>
    <dgm:pt modelId="{F01F0900-CE5F-4568-977B-1608B4A492FF}">
      <dgm:prSet phldrT="[Text]"/>
      <dgm:spPr/>
      <dgm:t>
        <a:bodyPr/>
        <a:lstStyle/>
        <a:p>
          <a:pPr>
            <a:lnSpc>
              <a:spcPct val="100000"/>
            </a:lnSpc>
          </a:pPr>
          <a:r>
            <a:rPr lang="en-US" dirty="0">
              <a:solidFill>
                <a:schemeClr val="bg1"/>
              </a:solidFill>
              <a:effectLst/>
              <a:latin typeface="+mn-lt"/>
              <a:ea typeface="Calibri" panose="020F0502020204030204" pitchFamily="34" charset="0"/>
              <a:cs typeface="Times New Roman" panose="02020603050405020304" pitchFamily="18" charset="0"/>
            </a:rPr>
            <a:t>Work-Life Balance </a:t>
          </a:r>
        </a:p>
      </dgm:t>
    </dgm:pt>
    <dgm:pt modelId="{C656C2D0-8D1B-4134-A17B-204FC4CD7B3D}" type="parTrans" cxnId="{DD8825C3-166D-47B5-BAFB-40E469358C5D}">
      <dgm:prSet/>
      <dgm:spPr/>
      <dgm:t>
        <a:bodyPr/>
        <a:lstStyle/>
        <a:p>
          <a:endParaRPr lang="en-US"/>
        </a:p>
      </dgm:t>
    </dgm:pt>
    <dgm:pt modelId="{8815EE49-EC34-4EC8-9534-706C42F57977}" type="sibTrans" cxnId="{DD8825C3-166D-47B5-BAFB-40E469358C5D}">
      <dgm:prSet/>
      <dgm:spPr/>
      <dgm:t>
        <a:bodyPr/>
        <a:lstStyle/>
        <a:p>
          <a:endParaRPr lang="en-US"/>
        </a:p>
      </dgm:t>
    </dgm:pt>
    <dgm:pt modelId="{9A569356-38B1-444D-9142-3024A5DA2CCE}">
      <dgm:prSet phldrT="[Text]" custT="1"/>
      <dgm:spPr/>
      <dgm:t>
        <a:bodyPr/>
        <a:lstStyle/>
        <a:p>
          <a:r>
            <a:rPr lang="en-US" sz="6000" dirty="0">
              <a:solidFill>
                <a:schemeClr val="bg1"/>
              </a:solidFill>
              <a:effectLst/>
              <a:latin typeface="+mn-lt"/>
              <a:ea typeface="Calibri" panose="020F0502020204030204" pitchFamily="34" charset="0"/>
              <a:cs typeface="Times New Roman" panose="02020603050405020304" pitchFamily="18" charset="0"/>
            </a:rPr>
            <a:t>Certificates Awarded</a:t>
          </a:r>
        </a:p>
      </dgm:t>
    </dgm:pt>
    <dgm:pt modelId="{2D5F6277-C5D7-4F95-84B4-BF612EF9EB5E}" type="parTrans" cxnId="{C2B4B153-DFC6-4DD3-AD63-D400C0625822}">
      <dgm:prSet/>
      <dgm:spPr/>
      <dgm:t>
        <a:bodyPr/>
        <a:lstStyle/>
        <a:p>
          <a:endParaRPr lang="en-US"/>
        </a:p>
      </dgm:t>
    </dgm:pt>
    <dgm:pt modelId="{C6D7F7B8-D612-45A1-BC6E-DF3EED077B6D}" type="sibTrans" cxnId="{C2B4B153-DFC6-4DD3-AD63-D400C0625822}">
      <dgm:prSet/>
      <dgm:spPr/>
      <dgm:t>
        <a:bodyPr/>
        <a:lstStyle/>
        <a:p>
          <a:endParaRPr lang="en-US"/>
        </a:p>
      </dgm:t>
    </dgm:pt>
    <dgm:pt modelId="{E7AD51E0-A8DB-4283-B4B0-15E89ED7EF5C}" type="pres">
      <dgm:prSet presAssocID="{3DCBD26A-9DC4-465D-861D-10A89B75C339}" presName="Name0" presStyleCnt="0">
        <dgm:presLayoutVars>
          <dgm:dir/>
          <dgm:resizeHandles val="exact"/>
        </dgm:presLayoutVars>
      </dgm:prSet>
      <dgm:spPr/>
    </dgm:pt>
    <dgm:pt modelId="{82A5A301-A8A5-4C32-AE38-EBEB890F1F2B}" type="pres">
      <dgm:prSet presAssocID="{EC08CC94-4E8B-4456-AC3C-111A60D3784F}" presName="parAndChTx" presStyleLbl="node1" presStyleIdx="0" presStyleCnt="5">
        <dgm:presLayoutVars>
          <dgm:bulletEnabled val="1"/>
        </dgm:presLayoutVars>
      </dgm:prSet>
      <dgm:spPr/>
    </dgm:pt>
    <dgm:pt modelId="{27411960-64E2-4423-8D9B-D6CF175F7B12}" type="pres">
      <dgm:prSet presAssocID="{FA9EB0F7-BF9A-4FCA-93E0-CE371F3CEE9A}" presName="parAndChSpace" presStyleCnt="0"/>
      <dgm:spPr/>
    </dgm:pt>
    <dgm:pt modelId="{A71B3298-3C0D-4948-9886-4BE36F6CD10E}" type="pres">
      <dgm:prSet presAssocID="{856A11E6-C83B-4BE1-9779-DE25977AF349}" presName="parAndChTx" presStyleLbl="node1" presStyleIdx="1" presStyleCnt="5" custLinFactNeighborY="845">
        <dgm:presLayoutVars>
          <dgm:bulletEnabled val="1"/>
        </dgm:presLayoutVars>
      </dgm:prSet>
      <dgm:spPr/>
    </dgm:pt>
    <dgm:pt modelId="{8A5F5261-4DF9-4679-AB19-FC76568B06C5}" type="pres">
      <dgm:prSet presAssocID="{A986A9F2-E2AD-4C32-90FA-B32BF4D29C11}" presName="parAndChSpace" presStyleCnt="0"/>
      <dgm:spPr/>
    </dgm:pt>
    <dgm:pt modelId="{61BF175E-957F-4538-B694-DD665895895F}" type="pres">
      <dgm:prSet presAssocID="{C9411BC3-1F94-4B31-8E2F-2CE4E5BD4DB0}" presName="parAndChTx" presStyleLbl="node1" presStyleIdx="2" presStyleCnt="5">
        <dgm:presLayoutVars>
          <dgm:bulletEnabled val="1"/>
        </dgm:presLayoutVars>
      </dgm:prSet>
      <dgm:spPr/>
    </dgm:pt>
    <dgm:pt modelId="{590E4762-73E3-44F4-BDD0-FEF821E3689A}" type="pres">
      <dgm:prSet presAssocID="{AD7E2C99-2544-4562-B9C6-2FF090450E38}" presName="parAndChSpace" presStyleCnt="0"/>
      <dgm:spPr/>
    </dgm:pt>
    <dgm:pt modelId="{CF363687-E7EA-4D33-AFAE-9CF91B745BB6}" type="pres">
      <dgm:prSet presAssocID="{9A569356-38B1-444D-9142-3024A5DA2CCE}" presName="parAndChTx" presStyleLbl="node1" presStyleIdx="3" presStyleCnt="5">
        <dgm:presLayoutVars>
          <dgm:bulletEnabled val="1"/>
        </dgm:presLayoutVars>
      </dgm:prSet>
      <dgm:spPr/>
    </dgm:pt>
    <dgm:pt modelId="{3601E94C-2436-47C8-AEA1-FCDA7CF95DFD}" type="pres">
      <dgm:prSet presAssocID="{C6D7F7B8-D612-45A1-BC6E-DF3EED077B6D}" presName="parAndChSpace" presStyleCnt="0"/>
      <dgm:spPr/>
    </dgm:pt>
    <dgm:pt modelId="{363BA3E7-596F-4C9F-8245-67F39831478A}" type="pres">
      <dgm:prSet presAssocID="{17E83DF0-186E-41EA-A444-B3F2FCA2C4D6}" presName="parAndChTx" presStyleLbl="node1" presStyleIdx="4" presStyleCnt="5">
        <dgm:presLayoutVars>
          <dgm:bulletEnabled val="1"/>
        </dgm:presLayoutVars>
      </dgm:prSet>
      <dgm:spPr/>
    </dgm:pt>
  </dgm:ptLst>
  <dgm:cxnLst>
    <dgm:cxn modelId="{B84D6701-BB39-4B13-BA61-F44C0450103A}" type="presOf" srcId="{78D94134-8046-4A0C-9990-0E10A28544F1}" destId="{82A5A301-A8A5-4C32-AE38-EBEB890F1F2B}" srcOrd="0" destOrd="5" presId="urn:microsoft.com/office/officeart/2005/8/layout/hChevron3"/>
    <dgm:cxn modelId="{5A9B890B-49F5-4C31-BD73-1D6CE5502452}" srcId="{EC08CC94-4E8B-4456-AC3C-111A60D3784F}" destId="{4D0A701D-7453-41B8-A603-9CD0B17DFCE4}" srcOrd="0" destOrd="0" parTransId="{23102B60-BC21-46F3-89B4-EB089489D894}" sibTransId="{A0DDC940-9825-4118-8FF9-D793961FDB3E}"/>
    <dgm:cxn modelId="{09CEE80B-3120-45B9-A10D-B4A34B64A37D}" type="presOf" srcId="{856A11E6-C83B-4BE1-9779-DE25977AF349}" destId="{A71B3298-3C0D-4948-9886-4BE36F6CD10E}" srcOrd="0" destOrd="0" presId="urn:microsoft.com/office/officeart/2005/8/layout/hChevron3"/>
    <dgm:cxn modelId="{DCBE5817-64CB-417A-8F25-78803C9D5693}" srcId="{856A11E6-C83B-4BE1-9779-DE25977AF349}" destId="{E0712987-9D20-4FB8-A0FD-99E7DC635E97}" srcOrd="0" destOrd="0" parTransId="{0D9E1B76-FA07-4B18-AD36-62159B658DD8}" sibTransId="{FA4E5489-0DD4-4C3E-A3AD-70AEFAB6E19D}"/>
    <dgm:cxn modelId="{5020431F-54B9-42DA-84B9-9FFBEC11FEE4}" srcId="{3DCBD26A-9DC4-465D-861D-10A89B75C339}" destId="{17E83DF0-186E-41EA-A444-B3F2FCA2C4D6}" srcOrd="4" destOrd="0" parTransId="{F8BC0319-6A93-4D8B-BE8F-FF397F2A9A57}" sibTransId="{D19FBCE3-2557-4098-983C-C5C5D622E372}"/>
    <dgm:cxn modelId="{78819D36-15C0-4AF5-B6F8-20285B0F8553}" type="presOf" srcId="{8812888B-AB48-4A40-AF87-59404D86DCCC}" destId="{82A5A301-A8A5-4C32-AE38-EBEB890F1F2B}" srcOrd="0" destOrd="7" presId="urn:microsoft.com/office/officeart/2005/8/layout/hChevron3"/>
    <dgm:cxn modelId="{A1994C39-2EC1-48BC-AA6E-0FA79EDD5BD9}" type="presOf" srcId="{EC08CC94-4E8B-4456-AC3C-111A60D3784F}" destId="{82A5A301-A8A5-4C32-AE38-EBEB890F1F2B}" srcOrd="0" destOrd="0" presId="urn:microsoft.com/office/officeart/2005/8/layout/hChevron3"/>
    <dgm:cxn modelId="{AACBE23A-647C-4A71-94B0-5236DD34A9E4}" srcId="{856A11E6-C83B-4BE1-9779-DE25977AF349}" destId="{585D8A02-343B-416A-9E43-56623574CD8B}" srcOrd="3" destOrd="0" parTransId="{5EB23C8B-9B85-4075-A840-FCEFFAD6A039}" sibTransId="{A55816A9-35A7-4F69-B4CD-34EBF1001960}"/>
    <dgm:cxn modelId="{0DC40B46-2006-440E-A3EA-FC1E84F9DACD}" type="presOf" srcId="{4D0A701D-7453-41B8-A603-9CD0B17DFCE4}" destId="{82A5A301-A8A5-4C32-AE38-EBEB890F1F2B}" srcOrd="0" destOrd="1" presId="urn:microsoft.com/office/officeart/2005/8/layout/hChevron3"/>
    <dgm:cxn modelId="{7C519D47-CA57-48A7-896A-61A8D478D060}" srcId="{3DCBD26A-9DC4-465D-861D-10A89B75C339}" destId="{856A11E6-C83B-4BE1-9779-DE25977AF349}" srcOrd="1" destOrd="0" parTransId="{08B8B1F9-E149-49EC-BDD2-ADC44A574EB0}" sibTransId="{A986A9F2-E2AD-4C32-90FA-B32BF4D29C11}"/>
    <dgm:cxn modelId="{1E388A49-CEBC-410D-B940-23785C5E98E0}" type="presOf" srcId="{6661E17B-B07F-4CCA-9425-C47FAB0EABC9}" destId="{A71B3298-3C0D-4948-9886-4BE36F6CD10E}" srcOrd="0" destOrd="3" presId="urn:microsoft.com/office/officeart/2005/8/layout/hChevron3"/>
    <dgm:cxn modelId="{E35FFB6A-173A-49B3-B5E3-995F74FFE0F8}" type="presOf" srcId="{E0712987-9D20-4FB8-A0FD-99E7DC635E97}" destId="{A71B3298-3C0D-4948-9886-4BE36F6CD10E}" srcOrd="0" destOrd="1" presId="urn:microsoft.com/office/officeart/2005/8/layout/hChevron3"/>
    <dgm:cxn modelId="{1582614F-2F4D-476E-82C6-178B866C2520}" srcId="{EC08CC94-4E8B-4456-AC3C-111A60D3784F}" destId="{0E857657-4F1A-4013-A782-BA2224DAA85E}" srcOrd="3" destOrd="0" parTransId="{4343D111-1350-4D51-A0CA-79E86DADC0E7}" sibTransId="{86177A44-E53F-44CB-9B5F-D188652B84A9}"/>
    <dgm:cxn modelId="{8A88F951-9B42-428E-BA2D-9D1ADCD1EA42}" srcId="{EC08CC94-4E8B-4456-AC3C-111A60D3784F}" destId="{1B5AFAA2-34B4-40E6-A84B-54ED7358D90C}" srcOrd="7" destOrd="0" parTransId="{C24CCC9D-F405-40D3-8975-EDB8D3C1525E}" sibTransId="{083CCF7F-7C3B-4F84-9C38-31EDBFFBA2A3}"/>
    <dgm:cxn modelId="{66E3D172-C0D0-48F2-B8BA-D6678EC09E55}" srcId="{EC08CC94-4E8B-4456-AC3C-111A60D3784F}" destId="{DC2D5A01-CA49-4D47-9343-976B99208427}" srcOrd="1" destOrd="0" parTransId="{75511201-ECBF-47BB-BAAC-7B0791194763}" sibTransId="{78745EF1-65D0-422A-A733-5587DFB595C6}"/>
    <dgm:cxn modelId="{C2B4B153-DFC6-4DD3-AD63-D400C0625822}" srcId="{3DCBD26A-9DC4-465D-861D-10A89B75C339}" destId="{9A569356-38B1-444D-9142-3024A5DA2CCE}" srcOrd="3" destOrd="0" parTransId="{2D5F6277-C5D7-4F95-84B4-BF612EF9EB5E}" sibTransId="{C6D7F7B8-D612-45A1-BC6E-DF3EED077B6D}"/>
    <dgm:cxn modelId="{E004A959-25A3-4798-BD1C-5C43DBAA4B26}" srcId="{EC08CC94-4E8B-4456-AC3C-111A60D3784F}" destId="{78D94134-8046-4A0C-9990-0E10A28544F1}" srcOrd="4" destOrd="0" parTransId="{ED6CAF4B-821F-4F6B-88C4-B86618364872}" sibTransId="{C33CE3F1-7F50-452E-AAE3-5D77CFE7F1E3}"/>
    <dgm:cxn modelId="{60EE6F5A-1642-4EAA-AF09-965DCFBC4EF6}" type="presOf" srcId="{585D8A02-343B-416A-9E43-56623574CD8B}" destId="{A71B3298-3C0D-4948-9886-4BE36F6CD10E}" srcOrd="0" destOrd="4" presId="urn:microsoft.com/office/officeart/2005/8/layout/hChevron3"/>
    <dgm:cxn modelId="{E172A38E-3AFF-45A2-9106-A1C750CD97B9}" type="presOf" srcId="{0E857657-4F1A-4013-A782-BA2224DAA85E}" destId="{82A5A301-A8A5-4C32-AE38-EBEB890F1F2B}" srcOrd="0" destOrd="4" presId="urn:microsoft.com/office/officeart/2005/8/layout/hChevron3"/>
    <dgm:cxn modelId="{7C9FEC92-CEA7-4C2F-9F76-B8B73C9CB0C3}" type="presOf" srcId="{F01F0900-CE5F-4568-977B-1608B4A492FF}" destId="{A71B3298-3C0D-4948-9886-4BE36F6CD10E}" srcOrd="0" destOrd="5" presId="urn:microsoft.com/office/officeart/2005/8/layout/hChevron3"/>
    <dgm:cxn modelId="{34C57994-C330-4632-8CDA-FFB058E92460}" srcId="{3DCBD26A-9DC4-465D-861D-10A89B75C339}" destId="{EC08CC94-4E8B-4456-AC3C-111A60D3784F}" srcOrd="0" destOrd="0" parTransId="{2F5570C7-5610-4565-9E48-6B590322BA36}" sibTransId="{FA9EB0F7-BF9A-4FCA-93E0-CE371F3CEE9A}"/>
    <dgm:cxn modelId="{3809D094-5E47-41F1-930E-1CBACB8B444A}" type="presOf" srcId="{6594188D-F575-417C-8290-1167794EDB4C}" destId="{82A5A301-A8A5-4C32-AE38-EBEB890F1F2B}" srcOrd="0" destOrd="6" presId="urn:microsoft.com/office/officeart/2005/8/layout/hChevron3"/>
    <dgm:cxn modelId="{7CD5B096-84AC-4095-B8C4-A87D607BA3B9}" type="presOf" srcId="{9A569356-38B1-444D-9142-3024A5DA2CCE}" destId="{CF363687-E7EA-4D33-AFAE-9CF91B745BB6}" srcOrd="0" destOrd="0" presId="urn:microsoft.com/office/officeart/2005/8/layout/hChevron3"/>
    <dgm:cxn modelId="{6DB7E19B-95C1-4A1D-BF08-88388233767A}" srcId="{856A11E6-C83B-4BE1-9779-DE25977AF349}" destId="{BF4250ED-FDEC-4F05-95DA-F937F1BDC641}" srcOrd="1" destOrd="0" parTransId="{CC539C32-108E-4C3E-9172-062E264D28AE}" sibTransId="{FD0BB990-5DE4-43D7-BB0D-E9CEE9072382}"/>
    <dgm:cxn modelId="{EF63A89C-528F-44E8-A46E-DCC42B738748}" type="presOf" srcId="{C9411BC3-1F94-4B31-8E2F-2CE4E5BD4DB0}" destId="{61BF175E-957F-4538-B694-DD665895895F}" srcOrd="0" destOrd="0" presId="urn:microsoft.com/office/officeart/2005/8/layout/hChevron3"/>
    <dgm:cxn modelId="{65FBBFA1-8269-44BC-9100-F65284887444}" type="presOf" srcId="{17E83DF0-186E-41EA-A444-B3F2FCA2C4D6}" destId="{363BA3E7-596F-4C9F-8245-67F39831478A}" srcOrd="0" destOrd="0" presId="urn:microsoft.com/office/officeart/2005/8/layout/hChevron3"/>
    <dgm:cxn modelId="{258DE0A9-7087-414E-B574-96E4ABC521DF}" type="presOf" srcId="{3DCBD26A-9DC4-465D-861D-10A89B75C339}" destId="{E7AD51E0-A8DB-4283-B4B0-15E89ED7EF5C}" srcOrd="0" destOrd="0" presId="urn:microsoft.com/office/officeart/2005/8/layout/hChevron3"/>
    <dgm:cxn modelId="{C0243DB5-758A-45DC-A4C2-B0ABE8322F38}" srcId="{856A11E6-C83B-4BE1-9779-DE25977AF349}" destId="{6661E17B-B07F-4CCA-9425-C47FAB0EABC9}" srcOrd="2" destOrd="0" parTransId="{3D63A65A-3FB9-410C-A809-B30E979EB052}" sibTransId="{9B2B5DDA-3788-45D1-BAA6-A439F9BFF781}"/>
    <dgm:cxn modelId="{B44493B5-B229-4496-B5AA-8F4AFBFFE63E}" type="presOf" srcId="{DE6831DA-C013-424D-A69C-C9520FE9519C}" destId="{82A5A301-A8A5-4C32-AE38-EBEB890F1F2B}" srcOrd="0" destOrd="3" presId="urn:microsoft.com/office/officeart/2005/8/layout/hChevron3"/>
    <dgm:cxn modelId="{C89010B7-A5B0-498E-9D80-4A4D30287E31}" srcId="{EC08CC94-4E8B-4456-AC3C-111A60D3784F}" destId="{DE6831DA-C013-424D-A69C-C9520FE9519C}" srcOrd="2" destOrd="0" parTransId="{5FD581E9-8F6A-44E7-98C3-84EA8C924D21}" sibTransId="{552296A0-4ABC-4D88-A871-34D9DAA75F47}"/>
    <dgm:cxn modelId="{D7ECC5B7-FE80-4956-95FC-99A7A893C5B7}" srcId="{3DCBD26A-9DC4-465D-861D-10A89B75C339}" destId="{C9411BC3-1F94-4B31-8E2F-2CE4E5BD4DB0}" srcOrd="2" destOrd="0" parTransId="{112FE147-0A7F-4215-8745-958065959396}" sibTransId="{AD7E2C99-2544-4562-B9C6-2FF090450E38}"/>
    <dgm:cxn modelId="{DD8825C3-166D-47B5-BAFB-40E469358C5D}" srcId="{856A11E6-C83B-4BE1-9779-DE25977AF349}" destId="{F01F0900-CE5F-4568-977B-1608B4A492FF}" srcOrd="4" destOrd="0" parTransId="{C656C2D0-8D1B-4134-A17B-204FC4CD7B3D}" sibTransId="{8815EE49-EC34-4EC8-9534-706C42F57977}"/>
    <dgm:cxn modelId="{1B36CBC9-C07F-47D4-A579-6BC1C4C0AA21}" srcId="{EC08CC94-4E8B-4456-AC3C-111A60D3784F}" destId="{8812888B-AB48-4A40-AF87-59404D86DCCC}" srcOrd="6" destOrd="0" parTransId="{8A9F38A1-8404-4D17-A1EE-2E4E5972160B}" sibTransId="{0EC5E610-43A6-42BD-9F4F-878996639D31}"/>
    <dgm:cxn modelId="{55E43CCA-9C3A-414F-A301-9D010ED8BFF4}" type="presOf" srcId="{DC2D5A01-CA49-4D47-9343-976B99208427}" destId="{82A5A301-A8A5-4C32-AE38-EBEB890F1F2B}" srcOrd="0" destOrd="2" presId="urn:microsoft.com/office/officeart/2005/8/layout/hChevron3"/>
    <dgm:cxn modelId="{5B67B7D2-29BC-4279-A6D9-64EA568C9A1B}" type="presOf" srcId="{1B5AFAA2-34B4-40E6-A84B-54ED7358D90C}" destId="{82A5A301-A8A5-4C32-AE38-EBEB890F1F2B}" srcOrd="0" destOrd="8" presId="urn:microsoft.com/office/officeart/2005/8/layout/hChevron3"/>
    <dgm:cxn modelId="{436777D7-3831-4046-B710-6AF60BE7AE9F}" type="presOf" srcId="{BF4250ED-FDEC-4F05-95DA-F937F1BDC641}" destId="{A71B3298-3C0D-4948-9886-4BE36F6CD10E}" srcOrd="0" destOrd="2" presId="urn:microsoft.com/office/officeart/2005/8/layout/hChevron3"/>
    <dgm:cxn modelId="{7C8271E8-1B25-42F2-82A3-375165A4CDF8}" srcId="{EC08CC94-4E8B-4456-AC3C-111A60D3784F}" destId="{6594188D-F575-417C-8290-1167794EDB4C}" srcOrd="5" destOrd="0" parTransId="{8AC39CC0-65E4-4B3A-918F-3FC979D4237F}" sibTransId="{C9A35890-04CB-4D90-BB1D-038814A66E12}"/>
    <dgm:cxn modelId="{8AF109E1-7412-4492-BF4E-F5C6E1746A00}" type="presParOf" srcId="{E7AD51E0-A8DB-4283-B4B0-15E89ED7EF5C}" destId="{82A5A301-A8A5-4C32-AE38-EBEB890F1F2B}" srcOrd="0" destOrd="0" presId="urn:microsoft.com/office/officeart/2005/8/layout/hChevron3"/>
    <dgm:cxn modelId="{7F49FD62-CD7E-486F-9059-48FB549E9186}" type="presParOf" srcId="{E7AD51E0-A8DB-4283-B4B0-15E89ED7EF5C}" destId="{27411960-64E2-4423-8D9B-D6CF175F7B12}" srcOrd="1" destOrd="0" presId="urn:microsoft.com/office/officeart/2005/8/layout/hChevron3"/>
    <dgm:cxn modelId="{923E8961-0CAE-4C43-884E-8F65F07A032A}" type="presParOf" srcId="{E7AD51E0-A8DB-4283-B4B0-15E89ED7EF5C}" destId="{A71B3298-3C0D-4948-9886-4BE36F6CD10E}" srcOrd="2" destOrd="0" presId="urn:microsoft.com/office/officeart/2005/8/layout/hChevron3"/>
    <dgm:cxn modelId="{D28E03D8-8D24-4642-A489-8912FFBD6392}" type="presParOf" srcId="{E7AD51E0-A8DB-4283-B4B0-15E89ED7EF5C}" destId="{8A5F5261-4DF9-4679-AB19-FC76568B06C5}" srcOrd="3" destOrd="0" presId="urn:microsoft.com/office/officeart/2005/8/layout/hChevron3"/>
    <dgm:cxn modelId="{269A4880-A87A-4E92-99EA-309658BCCBC8}" type="presParOf" srcId="{E7AD51E0-A8DB-4283-B4B0-15E89ED7EF5C}" destId="{61BF175E-957F-4538-B694-DD665895895F}" srcOrd="4" destOrd="0" presId="urn:microsoft.com/office/officeart/2005/8/layout/hChevron3"/>
    <dgm:cxn modelId="{EA4883A5-2A3B-414D-8674-3647C2F210B8}" type="presParOf" srcId="{E7AD51E0-A8DB-4283-B4B0-15E89ED7EF5C}" destId="{590E4762-73E3-44F4-BDD0-FEF821E3689A}" srcOrd="5" destOrd="0" presId="urn:microsoft.com/office/officeart/2005/8/layout/hChevron3"/>
    <dgm:cxn modelId="{D3BD0D26-B3C9-4B90-BF87-4350E21FCE13}" type="presParOf" srcId="{E7AD51E0-A8DB-4283-B4B0-15E89ED7EF5C}" destId="{CF363687-E7EA-4D33-AFAE-9CF91B745BB6}" srcOrd="6" destOrd="0" presId="urn:microsoft.com/office/officeart/2005/8/layout/hChevron3"/>
    <dgm:cxn modelId="{74E27D88-3D7B-4C68-B4D2-A3D1BD8125E1}" type="presParOf" srcId="{E7AD51E0-A8DB-4283-B4B0-15E89ED7EF5C}" destId="{3601E94C-2436-47C8-AEA1-FCDA7CF95DFD}" srcOrd="7" destOrd="0" presId="urn:microsoft.com/office/officeart/2005/8/layout/hChevron3"/>
    <dgm:cxn modelId="{4A79419E-20EE-4769-B7D0-80910E7D044E}" type="presParOf" srcId="{E7AD51E0-A8DB-4283-B4B0-15E89ED7EF5C}" destId="{363BA3E7-596F-4C9F-8245-67F39831478A}" srcOrd="8"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5A301-A8A5-4C32-AE38-EBEB890F1F2B}">
      <dsp:nvSpPr>
        <dsp:cNvPr id="0" name=""/>
        <dsp:cNvSpPr/>
      </dsp:nvSpPr>
      <dsp:spPr>
        <a:xfrm>
          <a:off x="4422" y="0"/>
          <a:ext cx="8624486" cy="3945798"/>
        </a:xfrm>
        <a:prstGeom prst="homePlate">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53" tIns="78740" rIns="1217011" bIns="78740" numCol="1" spcCol="1270" anchor="t" anchorCtr="0">
          <a:noAutofit/>
        </a:bodyPr>
        <a:lstStyle/>
        <a:p>
          <a:pPr marL="0" lvl="0" indent="0" algn="l" defTabSz="1377950">
            <a:lnSpc>
              <a:spcPct val="100000"/>
            </a:lnSpc>
            <a:spcBef>
              <a:spcPct val="0"/>
            </a:spcBef>
            <a:spcAft>
              <a:spcPts val="0"/>
            </a:spcAft>
            <a:buNone/>
          </a:pPr>
          <a:r>
            <a:rPr lang="en-US" sz="3100" u="sng" kern="1200" dirty="0">
              <a:solidFill>
                <a:schemeClr val="bg1"/>
              </a:solidFill>
              <a:effectLst/>
              <a:latin typeface="+mn-lt"/>
              <a:ea typeface="Calibri" panose="020F0502020204030204" pitchFamily="34" charset="0"/>
              <a:cs typeface="Times New Roman" panose="02020603050405020304" pitchFamily="18" charset="0"/>
            </a:rPr>
            <a:t>Participating Institutions:</a:t>
          </a:r>
          <a:endParaRPr lang="en-US" sz="3100" u="sng" kern="1200" dirty="0">
            <a:solidFill>
              <a:schemeClr val="bg1"/>
            </a:solidFill>
            <a:latin typeface="+mn-lt"/>
          </a:endParaRPr>
        </a:p>
        <a:p>
          <a:pPr marL="228600" lvl="1" indent="-228600" algn="l" defTabSz="1066800">
            <a:lnSpc>
              <a:spcPct val="100000"/>
            </a:lnSpc>
            <a:spcBef>
              <a:spcPct val="0"/>
            </a:spcBef>
            <a:spcAft>
              <a:spcPct val="15000"/>
            </a:spcAft>
            <a:buChar char="•"/>
          </a:pPr>
          <a:r>
            <a:rPr lang="en-US" sz="2400" kern="1200" dirty="0">
              <a:solidFill>
                <a:schemeClr val="bg1"/>
              </a:solidFill>
              <a:latin typeface="+mn-lt"/>
            </a:rPr>
            <a:t>EVMS</a:t>
          </a:r>
        </a:p>
        <a:p>
          <a:pPr marL="228600" lvl="1" indent="-228600" algn="l" defTabSz="1066800">
            <a:lnSpc>
              <a:spcPct val="100000"/>
            </a:lnSpc>
            <a:spcBef>
              <a:spcPct val="0"/>
            </a:spcBef>
            <a:spcAft>
              <a:spcPct val="15000"/>
            </a:spcAft>
            <a:buChar char="•"/>
          </a:pPr>
          <a:r>
            <a:rPr lang="en-US" sz="2400" kern="1200" dirty="0">
              <a:solidFill>
                <a:schemeClr val="bg1"/>
              </a:solidFill>
              <a:latin typeface="+mn-lt"/>
            </a:rPr>
            <a:t>UVA</a:t>
          </a:r>
        </a:p>
        <a:p>
          <a:pPr marL="228600" lvl="1" indent="-228600" algn="l" defTabSz="1066800">
            <a:lnSpc>
              <a:spcPct val="100000"/>
            </a:lnSpc>
            <a:spcBef>
              <a:spcPct val="0"/>
            </a:spcBef>
            <a:spcAft>
              <a:spcPct val="15000"/>
            </a:spcAft>
            <a:buChar char="•"/>
          </a:pPr>
          <a:r>
            <a:rPr lang="en-US" sz="2400" kern="1200" dirty="0" err="1">
              <a:solidFill>
                <a:schemeClr val="bg1"/>
              </a:solidFill>
              <a:latin typeface="+mn-lt"/>
            </a:rPr>
            <a:t>Centra</a:t>
          </a:r>
          <a:r>
            <a:rPr lang="en-US" sz="2400" kern="1200" dirty="0">
              <a:solidFill>
                <a:schemeClr val="bg1"/>
              </a:solidFill>
              <a:latin typeface="+mn-lt"/>
            </a:rPr>
            <a:t> Health, Lynchburg</a:t>
          </a:r>
        </a:p>
        <a:p>
          <a:pPr marL="228600" lvl="1" indent="-228600" algn="l" defTabSz="1066800">
            <a:lnSpc>
              <a:spcPct val="100000"/>
            </a:lnSpc>
            <a:spcBef>
              <a:spcPct val="0"/>
            </a:spcBef>
            <a:spcAft>
              <a:spcPct val="15000"/>
            </a:spcAft>
            <a:buChar char="•"/>
          </a:pPr>
          <a:r>
            <a:rPr lang="en-US" sz="2400" kern="1200" dirty="0">
              <a:solidFill>
                <a:schemeClr val="bg1"/>
              </a:solidFill>
              <a:latin typeface="+mn-lt"/>
            </a:rPr>
            <a:t>Lewis Gale Medical Center</a:t>
          </a:r>
        </a:p>
        <a:p>
          <a:pPr marL="228600" lvl="1" indent="-228600" algn="l" defTabSz="1066800">
            <a:lnSpc>
              <a:spcPct val="100000"/>
            </a:lnSpc>
            <a:spcBef>
              <a:spcPct val="0"/>
            </a:spcBef>
            <a:spcAft>
              <a:spcPct val="15000"/>
            </a:spcAft>
            <a:buChar char="•"/>
          </a:pPr>
          <a:r>
            <a:rPr lang="en-US" sz="2400" kern="1200" dirty="0">
              <a:solidFill>
                <a:schemeClr val="bg1"/>
              </a:solidFill>
              <a:latin typeface="+mn-lt"/>
            </a:rPr>
            <a:t>Riverside Regional </a:t>
          </a:r>
        </a:p>
        <a:p>
          <a:pPr marL="228600" lvl="1" indent="-228600" algn="l" defTabSz="1066800">
            <a:lnSpc>
              <a:spcPct val="100000"/>
            </a:lnSpc>
            <a:spcBef>
              <a:spcPct val="0"/>
            </a:spcBef>
            <a:spcAft>
              <a:spcPct val="15000"/>
            </a:spcAft>
            <a:buChar char="•"/>
          </a:pPr>
          <a:r>
            <a:rPr lang="en-US" sz="2400" kern="1200" dirty="0">
              <a:solidFill>
                <a:schemeClr val="bg1"/>
              </a:solidFill>
              <a:latin typeface="+mn-lt"/>
            </a:rPr>
            <a:t>Naval Medical Center Portsmouth</a:t>
          </a:r>
        </a:p>
        <a:p>
          <a:pPr marL="228600" lvl="1" indent="-228600" algn="l" defTabSz="1066800">
            <a:lnSpc>
              <a:spcPct val="100000"/>
            </a:lnSpc>
            <a:spcBef>
              <a:spcPct val="0"/>
            </a:spcBef>
            <a:spcAft>
              <a:spcPct val="15000"/>
            </a:spcAft>
            <a:buChar char="•"/>
          </a:pPr>
          <a:r>
            <a:rPr lang="en-US" sz="2400" kern="1200" dirty="0" err="1">
              <a:solidFill>
                <a:schemeClr val="bg1"/>
              </a:solidFill>
              <a:latin typeface="+mn-lt"/>
            </a:rPr>
            <a:t>Carilion</a:t>
          </a:r>
          <a:r>
            <a:rPr lang="en-US" sz="2400" kern="1200" dirty="0">
              <a:solidFill>
                <a:schemeClr val="bg1"/>
              </a:solidFill>
              <a:latin typeface="+mn-lt"/>
            </a:rPr>
            <a:t> Clinic, Roanoke</a:t>
          </a:r>
        </a:p>
        <a:p>
          <a:pPr marL="228600" lvl="1" indent="-228600" algn="l" defTabSz="1066800">
            <a:lnSpc>
              <a:spcPct val="100000"/>
            </a:lnSpc>
            <a:spcBef>
              <a:spcPct val="0"/>
            </a:spcBef>
            <a:spcAft>
              <a:spcPct val="15000"/>
            </a:spcAft>
            <a:buChar char="•"/>
          </a:pPr>
          <a:r>
            <a:rPr lang="en-US" sz="2400" kern="1200" dirty="0">
              <a:solidFill>
                <a:schemeClr val="bg1"/>
              </a:solidFill>
              <a:latin typeface="+mn-lt"/>
            </a:rPr>
            <a:t>VCU</a:t>
          </a:r>
        </a:p>
      </dsp:txBody>
      <dsp:txXfrm>
        <a:off x="4422" y="0"/>
        <a:ext cx="8131261" cy="3945798"/>
      </dsp:txXfrm>
    </dsp:sp>
    <dsp:sp modelId="{A71B3298-3C0D-4948-9886-4BE36F6CD10E}">
      <dsp:nvSpPr>
        <dsp:cNvPr id="0" name=""/>
        <dsp:cNvSpPr/>
      </dsp:nvSpPr>
      <dsp:spPr>
        <a:xfrm>
          <a:off x="6904011" y="0"/>
          <a:ext cx="8624486" cy="3945798"/>
        </a:xfrm>
        <a:prstGeom prst="chevron">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53" tIns="78740" rIns="304253" bIns="78740" numCol="1" spcCol="1270" anchor="t" anchorCtr="0">
          <a:noAutofit/>
        </a:bodyPr>
        <a:lstStyle/>
        <a:p>
          <a:pPr marL="0" lvl="0" indent="0" algn="l" defTabSz="1377950">
            <a:lnSpc>
              <a:spcPct val="100000"/>
            </a:lnSpc>
            <a:spcBef>
              <a:spcPct val="0"/>
            </a:spcBef>
            <a:spcAft>
              <a:spcPct val="35000"/>
            </a:spcAft>
            <a:buNone/>
          </a:pPr>
          <a:r>
            <a:rPr lang="en-US" sz="3100" u="sng" kern="1200" dirty="0">
              <a:solidFill>
                <a:schemeClr val="bg1"/>
              </a:solidFill>
              <a:effectLst/>
              <a:latin typeface="+mn-lt"/>
              <a:ea typeface="Calibri" panose="020F0502020204030204" pitchFamily="34" charset="0"/>
              <a:cs typeface="Times New Roman" panose="02020603050405020304" pitchFamily="18" charset="0"/>
            </a:rPr>
            <a:t>Sample of Topics:</a:t>
          </a:r>
        </a:p>
        <a:p>
          <a:pPr marL="228600" lvl="1" indent="-228600" algn="l" defTabSz="1066800">
            <a:lnSpc>
              <a:spcPct val="100000"/>
            </a:lnSpc>
            <a:spcBef>
              <a:spcPct val="0"/>
            </a:spcBef>
            <a:spcAft>
              <a:spcPct val="15000"/>
            </a:spcAft>
            <a:buChar char="•"/>
          </a:pPr>
          <a:r>
            <a:rPr lang="en-US" sz="2400" kern="1200" dirty="0">
              <a:solidFill>
                <a:schemeClr val="bg1"/>
              </a:solidFill>
              <a:effectLst/>
              <a:latin typeface="+mn-lt"/>
              <a:ea typeface="Calibri" panose="020F0502020204030204" pitchFamily="34" charset="0"/>
              <a:cs typeface="Times New Roman" panose="02020603050405020304" pitchFamily="18" charset="0"/>
            </a:rPr>
            <a:t>Organize: How to Set Yourself up for Success</a:t>
          </a:r>
        </a:p>
        <a:p>
          <a:pPr marL="228600" lvl="1" indent="-228600" algn="l" defTabSz="1066800">
            <a:lnSpc>
              <a:spcPct val="100000"/>
            </a:lnSpc>
            <a:spcBef>
              <a:spcPct val="0"/>
            </a:spcBef>
            <a:spcAft>
              <a:spcPct val="15000"/>
            </a:spcAft>
            <a:buChar char="•"/>
          </a:pPr>
          <a:r>
            <a:rPr lang="en-US" sz="2400" kern="1200" dirty="0">
              <a:solidFill>
                <a:schemeClr val="bg1"/>
              </a:solidFill>
              <a:effectLst/>
              <a:latin typeface="+mn-lt"/>
              <a:ea typeface="Calibri" panose="020F0502020204030204" pitchFamily="34" charset="0"/>
              <a:cs typeface="Times New Roman" panose="02020603050405020304" pitchFamily="18" charset="0"/>
            </a:rPr>
            <a:t>TAGME Support Group: Exam Preparation</a:t>
          </a:r>
        </a:p>
        <a:p>
          <a:pPr marL="228600" lvl="1" indent="-228600" algn="l" defTabSz="1066800">
            <a:lnSpc>
              <a:spcPct val="100000"/>
            </a:lnSpc>
            <a:spcBef>
              <a:spcPct val="0"/>
            </a:spcBef>
            <a:spcAft>
              <a:spcPct val="15000"/>
            </a:spcAft>
            <a:buChar char="•"/>
          </a:pPr>
          <a:r>
            <a:rPr lang="en-US" sz="2400" kern="1200" dirty="0">
              <a:solidFill>
                <a:schemeClr val="bg1"/>
              </a:solidFill>
              <a:effectLst/>
              <a:latin typeface="+mn-lt"/>
              <a:ea typeface="Calibri" panose="020F0502020204030204" pitchFamily="34" charset="0"/>
              <a:cs typeface="Times New Roman" panose="02020603050405020304" pitchFamily="18" charset="0"/>
            </a:rPr>
            <a:t>How to Build a Workshop: Case study using EVMS Dermatology  Microaggressions</a:t>
          </a:r>
        </a:p>
        <a:p>
          <a:pPr marL="228600" lvl="1" indent="-228600" algn="l" defTabSz="1066800">
            <a:lnSpc>
              <a:spcPct val="100000"/>
            </a:lnSpc>
            <a:spcBef>
              <a:spcPct val="0"/>
            </a:spcBef>
            <a:spcAft>
              <a:spcPct val="15000"/>
            </a:spcAft>
            <a:buChar char="•"/>
          </a:pPr>
          <a:r>
            <a:rPr lang="en-US" sz="2400" kern="1200" dirty="0">
              <a:solidFill>
                <a:schemeClr val="bg1"/>
              </a:solidFill>
              <a:effectLst/>
              <a:latin typeface="+mn-lt"/>
              <a:ea typeface="Calibri" panose="020F0502020204030204" pitchFamily="34" charset="0"/>
              <a:cs typeface="Times New Roman" panose="02020603050405020304" pitchFamily="18" charset="0"/>
            </a:rPr>
            <a:t>ACGME and ADS</a:t>
          </a:r>
        </a:p>
        <a:p>
          <a:pPr marL="228600" lvl="1" indent="-228600" algn="l" defTabSz="1066800">
            <a:lnSpc>
              <a:spcPct val="100000"/>
            </a:lnSpc>
            <a:spcBef>
              <a:spcPct val="0"/>
            </a:spcBef>
            <a:spcAft>
              <a:spcPct val="15000"/>
            </a:spcAft>
            <a:buChar char="•"/>
          </a:pPr>
          <a:r>
            <a:rPr lang="en-US" sz="2400" kern="1200" dirty="0">
              <a:solidFill>
                <a:schemeClr val="bg1"/>
              </a:solidFill>
              <a:effectLst/>
              <a:latin typeface="+mn-lt"/>
              <a:ea typeface="Calibri" panose="020F0502020204030204" pitchFamily="34" charset="0"/>
              <a:cs typeface="Times New Roman" panose="02020603050405020304" pitchFamily="18" charset="0"/>
            </a:rPr>
            <a:t>Work-Life Balance </a:t>
          </a:r>
        </a:p>
      </dsp:txBody>
      <dsp:txXfrm>
        <a:off x="7890461" y="0"/>
        <a:ext cx="6651587" cy="3945798"/>
      </dsp:txXfrm>
    </dsp:sp>
    <dsp:sp modelId="{61BF175E-957F-4538-B694-DD665895895F}">
      <dsp:nvSpPr>
        <dsp:cNvPr id="0" name=""/>
        <dsp:cNvSpPr/>
      </dsp:nvSpPr>
      <dsp:spPr>
        <a:xfrm>
          <a:off x="13803600" y="0"/>
          <a:ext cx="8624486" cy="3945798"/>
        </a:xfrm>
        <a:prstGeom prst="chevron">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53" tIns="152400" rIns="304253" bIns="1524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bg1"/>
              </a:solidFill>
              <a:effectLst/>
              <a:latin typeface="+mn-lt"/>
              <a:ea typeface="Calibri" panose="020F0502020204030204" pitchFamily="34" charset="0"/>
              <a:cs typeface="Times New Roman" panose="02020603050405020304" pitchFamily="18" charset="0"/>
            </a:rPr>
            <a:t>Flexible Zoom Trainings</a:t>
          </a:r>
        </a:p>
        <a:p>
          <a:pPr marL="0" lvl="0" indent="0" algn="ctr" defTabSz="2667000">
            <a:lnSpc>
              <a:spcPct val="90000"/>
            </a:lnSpc>
            <a:spcBef>
              <a:spcPct val="0"/>
            </a:spcBef>
            <a:spcAft>
              <a:spcPct val="35000"/>
            </a:spcAft>
            <a:buNone/>
          </a:pPr>
          <a:r>
            <a:rPr lang="en-US" sz="6000" kern="1200" dirty="0">
              <a:solidFill>
                <a:schemeClr val="bg1"/>
              </a:solidFill>
              <a:effectLst/>
              <a:latin typeface="+mn-lt"/>
              <a:ea typeface="Calibri" panose="020F0502020204030204" pitchFamily="34" charset="0"/>
              <a:cs typeface="Times New Roman" panose="02020603050405020304" pitchFamily="18" charset="0"/>
            </a:rPr>
            <a:t>Multi-institutional Engagement</a:t>
          </a:r>
        </a:p>
      </dsp:txBody>
      <dsp:txXfrm>
        <a:off x="14790050" y="0"/>
        <a:ext cx="6651587" cy="3945798"/>
      </dsp:txXfrm>
    </dsp:sp>
    <dsp:sp modelId="{CF363687-E7EA-4D33-AFAE-9CF91B745BB6}">
      <dsp:nvSpPr>
        <dsp:cNvPr id="0" name=""/>
        <dsp:cNvSpPr/>
      </dsp:nvSpPr>
      <dsp:spPr>
        <a:xfrm>
          <a:off x="20703189" y="0"/>
          <a:ext cx="8624486" cy="3945798"/>
        </a:xfrm>
        <a:prstGeom prst="chevron">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53" tIns="152400" rIns="304253" bIns="1524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bg1"/>
              </a:solidFill>
              <a:effectLst/>
              <a:latin typeface="+mn-lt"/>
              <a:ea typeface="Calibri" panose="020F0502020204030204" pitchFamily="34" charset="0"/>
              <a:cs typeface="Times New Roman" panose="02020603050405020304" pitchFamily="18" charset="0"/>
            </a:rPr>
            <a:t>Certificates Awarded</a:t>
          </a:r>
        </a:p>
      </dsp:txBody>
      <dsp:txXfrm>
        <a:off x="21689639" y="0"/>
        <a:ext cx="6651587" cy="3945798"/>
      </dsp:txXfrm>
    </dsp:sp>
    <dsp:sp modelId="{363BA3E7-596F-4C9F-8245-67F39831478A}">
      <dsp:nvSpPr>
        <dsp:cNvPr id="0" name=""/>
        <dsp:cNvSpPr/>
      </dsp:nvSpPr>
      <dsp:spPr>
        <a:xfrm>
          <a:off x="27602778" y="0"/>
          <a:ext cx="8624486" cy="3945798"/>
        </a:xfrm>
        <a:prstGeom prst="chevron">
          <a:avLst>
            <a:gd name="adj" fmla="val 2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253" tIns="152400" rIns="304253" bIns="1524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bg1"/>
              </a:solidFill>
              <a:effectLst/>
              <a:latin typeface="+mn-lt"/>
              <a:ea typeface="Calibri" panose="020F0502020204030204" pitchFamily="34" charset="0"/>
              <a:cs typeface="Times New Roman" panose="02020603050405020304" pitchFamily="18" charset="0"/>
            </a:rPr>
            <a:t>Educational Credits Earned</a:t>
          </a:r>
          <a:endParaRPr lang="en-US" sz="6000" kern="1200" dirty="0">
            <a:solidFill>
              <a:schemeClr val="bg1"/>
            </a:solidFill>
            <a:latin typeface="+mn-lt"/>
          </a:endParaRPr>
        </a:p>
      </dsp:txBody>
      <dsp:txXfrm>
        <a:off x="28589228" y="0"/>
        <a:ext cx="6651587" cy="394579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6"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633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7" name="Google Shape;17;p5"/>
          <p:cNvSpPr txBox="1">
            <a:spLocks noGrp="1"/>
          </p:cNvSpPr>
          <p:nvPr>
            <p:ph type="title"/>
          </p:nvPr>
        </p:nvSpPr>
        <p:spPr>
          <a:xfrm>
            <a:off x="3467102" y="17475200"/>
            <a:ext cx="37308000" cy="4359300"/>
          </a:xfrm>
          <a:prstGeom prst="rect">
            <a:avLst/>
          </a:prstGeom>
          <a:noFill/>
          <a:ln>
            <a:noFill/>
          </a:ln>
        </p:spPr>
        <p:txBody>
          <a:bodyPr spcFirstLastPara="1" wrap="square" lIns="289125" tIns="144525" rIns="289125" bIns="144525" anchor="t" anchorCtr="0">
            <a:noAutofit/>
          </a:bodyPr>
          <a:lstStyle>
            <a:lvl1pPr marR="0" lvl="0" algn="ctr" rtl="0">
              <a:spcBef>
                <a:spcPts val="0"/>
              </a:spcBef>
              <a:spcAft>
                <a:spcPts val="0"/>
              </a:spcAft>
              <a:buSzPts val="4400"/>
              <a:buNone/>
              <a:defRPr sz="95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8B09626A-46D6-48E1-8D61-BA9F9945682E}"/>
              </a:ext>
            </a:extLst>
          </p:cNvPr>
          <p:cNvPicPr>
            <a:picLocks noChangeAspect="1"/>
          </p:cNvPicPr>
          <p:nvPr userDrawn="1"/>
        </p:nvPicPr>
        <p:blipFill>
          <a:blip r:embed="rId2"/>
          <a:stretch>
            <a:fillRect/>
          </a:stretch>
        </p:blipFill>
        <p:spPr>
          <a:xfrm>
            <a:off x="11147923" y="5169876"/>
            <a:ext cx="21595354" cy="7265862"/>
          </a:xfrm>
          <a:prstGeom prst="rect">
            <a:avLst/>
          </a:prstGeom>
        </p:spPr>
      </p:pic>
      <p:pic>
        <p:nvPicPr>
          <p:cNvPr id="3" name="Picture 2">
            <a:extLst>
              <a:ext uri="{FF2B5EF4-FFF2-40B4-BE49-F238E27FC236}">
                <a16:creationId xmlns:a16="http://schemas.microsoft.com/office/drawing/2014/main" id="{F86BC877-8A3D-4FD2-9D7A-FF41546399EF}"/>
              </a:ext>
            </a:extLst>
          </p:cNvPr>
          <p:cNvPicPr>
            <a:picLocks noChangeAspect="1"/>
          </p:cNvPicPr>
          <p:nvPr userDrawn="1"/>
        </p:nvPicPr>
        <p:blipFill>
          <a:blip r:embed="rId3"/>
          <a:stretch>
            <a:fillRect/>
          </a:stretch>
        </p:blipFill>
        <p:spPr>
          <a:xfrm>
            <a:off x="70338" y="130414"/>
            <a:ext cx="43663336" cy="46028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194559" y="6746580"/>
            <a:ext cx="39501599" cy="13654459"/>
          </a:xfrm>
          <a:prstGeom prst="rect">
            <a:avLst/>
          </a:prstGeom>
          <a:noFill/>
          <a:ln>
            <a:noFill/>
          </a:ln>
        </p:spPr>
        <p:txBody>
          <a:bodyPr spcFirstLastPara="1" wrap="square" lIns="289125" tIns="144525" rIns="289125" bIns="144525" anchor="t" anchorCtr="0">
            <a:noAutofit/>
          </a:bodyPr>
          <a:lstStyle>
            <a:lvl1pPr marL="457200" lvl="0" indent="-444500" algn="l">
              <a:spcBef>
                <a:spcPts val="1100"/>
              </a:spcBef>
              <a:spcAft>
                <a:spcPts val="0"/>
              </a:spcAft>
              <a:buSzPts val="3400"/>
              <a:buChar char="◻"/>
              <a:defRPr/>
            </a:lvl1pPr>
            <a:lvl2pPr marL="914400" lvl="1" indent="-444500" algn="l">
              <a:spcBef>
                <a:spcPts val="1100"/>
              </a:spcBef>
              <a:spcAft>
                <a:spcPts val="0"/>
              </a:spcAft>
              <a:buSzPts val="3400"/>
              <a:buChar char="◻"/>
              <a:defRPr/>
            </a:lvl2pPr>
            <a:lvl3pPr marL="1371600" lvl="2" indent="-444500" algn="l">
              <a:spcBef>
                <a:spcPts val="1100"/>
              </a:spcBef>
              <a:spcAft>
                <a:spcPts val="0"/>
              </a:spcAft>
              <a:buSzPts val="3400"/>
              <a:buChar char="◻"/>
              <a:defRPr/>
            </a:lvl3pPr>
            <a:lvl4pPr marL="1828800" lvl="3" indent="-444500" algn="l">
              <a:spcBef>
                <a:spcPts val="1100"/>
              </a:spcBef>
              <a:spcAft>
                <a:spcPts val="0"/>
              </a:spcAft>
              <a:buSzPts val="3400"/>
              <a:buChar char="◻"/>
              <a:defRPr/>
            </a:lvl4pPr>
            <a:lvl5pPr marL="2286000" lvl="4" indent="-444500" algn="l">
              <a:spcBef>
                <a:spcPts val="1100"/>
              </a:spcBef>
              <a:spcAft>
                <a:spcPts val="0"/>
              </a:spcAft>
              <a:buSzPts val="3400"/>
              <a:buChar char="◻"/>
              <a:defRPr/>
            </a:lvl5pPr>
            <a:lvl6pPr marL="2743200" lvl="5" indent="-590550" algn="l">
              <a:spcBef>
                <a:spcPts val="1100"/>
              </a:spcBef>
              <a:spcAft>
                <a:spcPts val="0"/>
              </a:spcAft>
              <a:buSzPts val="5700"/>
              <a:buChar char="»"/>
              <a:defRPr/>
            </a:lvl6pPr>
            <a:lvl7pPr marL="3200400" lvl="6" indent="-590550" algn="l">
              <a:spcBef>
                <a:spcPts val="1100"/>
              </a:spcBef>
              <a:spcAft>
                <a:spcPts val="0"/>
              </a:spcAft>
              <a:buSzPts val="5700"/>
              <a:buChar char="»"/>
              <a:defRPr/>
            </a:lvl7pPr>
            <a:lvl8pPr marL="3657600" lvl="7" indent="-590550" algn="l">
              <a:spcBef>
                <a:spcPts val="1100"/>
              </a:spcBef>
              <a:spcAft>
                <a:spcPts val="0"/>
              </a:spcAft>
              <a:buSzPts val="5700"/>
              <a:buChar char="»"/>
              <a:defRPr/>
            </a:lvl8pPr>
            <a:lvl9pPr marL="4114800" lvl="8" indent="-590550" algn="l">
              <a:spcBef>
                <a:spcPts val="1100"/>
              </a:spcBef>
              <a:spcAft>
                <a:spcPts val="0"/>
              </a:spcAft>
              <a:buSzPts val="5700"/>
              <a:buChar char="»"/>
              <a:defRPr/>
            </a:lvl9pPr>
          </a:lstStyle>
          <a:p>
            <a:endParaRPr dirty="0"/>
          </a:p>
        </p:txBody>
      </p:sp>
      <p:sp>
        <p:nvSpPr>
          <p:cNvPr id="20" name="Google Shape;20;p6"/>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21945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4" name="Google Shape;24;p7"/>
          <p:cNvSpPr txBox="1">
            <a:spLocks noGrp="1"/>
          </p:cNvSpPr>
          <p:nvPr>
            <p:ph type="body" idx="2"/>
          </p:nvPr>
        </p:nvSpPr>
        <p:spPr>
          <a:xfrm>
            <a:off x="223113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5" name="Google Shape;25;p7"/>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2194565"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29" name="Google Shape;29;p8"/>
          <p:cNvSpPr txBox="1">
            <a:spLocks noGrp="1"/>
          </p:cNvSpPr>
          <p:nvPr>
            <p:ph type="body" idx="2"/>
          </p:nvPr>
        </p:nvSpPr>
        <p:spPr>
          <a:xfrm>
            <a:off x="2194565" y="6781798"/>
            <a:ext cx="193926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0" name="Google Shape;30;p8"/>
          <p:cNvSpPr txBox="1">
            <a:spLocks noGrp="1"/>
          </p:cNvSpPr>
          <p:nvPr>
            <p:ph type="body" idx="3"/>
          </p:nvPr>
        </p:nvSpPr>
        <p:spPr>
          <a:xfrm>
            <a:off x="22296130" y="6781798"/>
            <a:ext cx="194010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1" name="Google Shape;31;p8"/>
          <p:cNvSpPr txBox="1">
            <a:spLocks noGrp="1"/>
          </p:cNvSpPr>
          <p:nvPr>
            <p:ph type="body" idx="4"/>
          </p:nvPr>
        </p:nvSpPr>
        <p:spPr>
          <a:xfrm>
            <a:off x="22296130"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32" name="Google Shape;32;p8"/>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cxnSp>
        <p:nvCxnSpPr>
          <p:cNvPr id="37" name="Google Shape;37;p10"/>
          <p:cNvCxnSpPr/>
          <p:nvPr/>
        </p:nvCxnSpPr>
        <p:spPr>
          <a:xfrm flipH="1">
            <a:off x="16525826" y="6339831"/>
            <a:ext cx="6900" cy="13411500"/>
          </a:xfrm>
          <a:prstGeom prst="straightConnector1">
            <a:avLst/>
          </a:prstGeom>
          <a:noFill/>
          <a:ln w="9525" cap="flat" cmpd="sng">
            <a:solidFill>
              <a:schemeClr val="accent2"/>
            </a:solidFill>
            <a:prstDash val="solid"/>
            <a:round/>
            <a:headEnd type="none" w="sm" len="sm"/>
            <a:tailEnd type="none" w="sm" len="sm"/>
          </a:ln>
        </p:spPr>
      </p:cxnSp>
      <p:sp>
        <p:nvSpPr>
          <p:cNvPr id="38" name="Google Shape;38;p10"/>
          <p:cNvSpPr txBox="1">
            <a:spLocks noGrp="1"/>
          </p:cNvSpPr>
          <p:nvPr>
            <p:ph type="title"/>
          </p:nvPr>
        </p:nvSpPr>
        <p:spPr>
          <a:xfrm>
            <a:off x="1828805" y="5648947"/>
            <a:ext cx="14440800" cy="37188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6824965" y="5648951"/>
            <a:ext cx="25603200" cy="13370100"/>
          </a:xfrm>
          <a:prstGeom prst="rect">
            <a:avLst/>
          </a:prstGeom>
          <a:noFill/>
          <a:ln>
            <a:noFill/>
          </a:ln>
        </p:spPr>
        <p:txBody>
          <a:bodyPr spcFirstLastPara="1" wrap="square" lIns="289125" tIns="144525" rIns="289125" bIns="144525" anchor="t" anchorCtr="0">
            <a:noAutofit/>
          </a:bodyPr>
          <a:lstStyle>
            <a:lvl1pPr marL="457200" lvl="0" indent="-615950" algn="l">
              <a:spcBef>
                <a:spcPts val="2000"/>
              </a:spcBef>
              <a:spcAft>
                <a:spcPts val="0"/>
              </a:spcAft>
              <a:buSzPts val="6100"/>
              <a:buChar char="◻"/>
              <a:defRPr sz="10100"/>
            </a:lvl1pPr>
            <a:lvl2pPr marL="914400" lvl="1" indent="-565150" algn="l">
              <a:spcBef>
                <a:spcPts val="1800"/>
              </a:spcBef>
              <a:spcAft>
                <a:spcPts val="0"/>
              </a:spcAft>
              <a:buSzPts val="5300"/>
              <a:buChar char="◻"/>
              <a:defRPr sz="8900"/>
            </a:lvl2pPr>
            <a:lvl3pPr marL="1371600" lvl="2" indent="-520700" algn="l">
              <a:spcBef>
                <a:spcPts val="1500"/>
              </a:spcBef>
              <a:spcAft>
                <a:spcPts val="0"/>
              </a:spcAft>
              <a:buSzPts val="4600"/>
              <a:buChar char="◻"/>
              <a:defRPr sz="7600"/>
            </a:lvl3pPr>
            <a:lvl4pPr marL="1828800" lvl="3" indent="-469900" algn="l">
              <a:spcBef>
                <a:spcPts val="1300"/>
              </a:spcBef>
              <a:spcAft>
                <a:spcPts val="0"/>
              </a:spcAft>
              <a:buSzPts val="3800"/>
              <a:buChar char="◻"/>
              <a:defRPr sz="6300"/>
            </a:lvl4pPr>
            <a:lvl5pPr marL="2286000" lvl="4" indent="-469900" algn="l">
              <a:spcBef>
                <a:spcPts val="1300"/>
              </a:spcBef>
              <a:spcAft>
                <a:spcPts val="0"/>
              </a:spcAft>
              <a:buSzPts val="3800"/>
              <a:buChar char="◻"/>
              <a:defRPr sz="6300"/>
            </a:lvl5pPr>
            <a:lvl6pPr marL="2743200" lvl="5" indent="-628650" algn="l">
              <a:spcBef>
                <a:spcPts val="1300"/>
              </a:spcBef>
              <a:spcAft>
                <a:spcPts val="0"/>
              </a:spcAft>
              <a:buSzPts val="6300"/>
              <a:buChar char="»"/>
              <a:defRPr sz="6300"/>
            </a:lvl6pPr>
            <a:lvl7pPr marL="3200400" lvl="6" indent="-628650" algn="l">
              <a:spcBef>
                <a:spcPts val="1300"/>
              </a:spcBef>
              <a:spcAft>
                <a:spcPts val="0"/>
              </a:spcAft>
              <a:buSzPts val="6300"/>
              <a:buChar char="»"/>
              <a:defRPr sz="6300"/>
            </a:lvl7pPr>
            <a:lvl8pPr marL="3657600" lvl="7" indent="-628650" algn="l">
              <a:spcBef>
                <a:spcPts val="1300"/>
              </a:spcBef>
              <a:spcAft>
                <a:spcPts val="0"/>
              </a:spcAft>
              <a:buSzPts val="6300"/>
              <a:buChar char="»"/>
              <a:defRPr sz="6300"/>
            </a:lvl8pPr>
            <a:lvl9pPr marL="4114800" lvl="8" indent="-628650" algn="l">
              <a:spcBef>
                <a:spcPts val="1300"/>
              </a:spcBef>
              <a:spcAft>
                <a:spcPts val="0"/>
              </a:spcAft>
              <a:buSzPts val="6300"/>
              <a:buChar char="»"/>
              <a:defRPr sz="6300"/>
            </a:lvl9pPr>
          </a:lstStyle>
          <a:p>
            <a:endParaRPr/>
          </a:p>
        </p:txBody>
      </p:sp>
      <p:sp>
        <p:nvSpPr>
          <p:cNvPr id="40" name="Google Shape;40;p10"/>
          <p:cNvSpPr txBox="1">
            <a:spLocks noGrp="1"/>
          </p:cNvSpPr>
          <p:nvPr>
            <p:ph type="body" idx="2"/>
          </p:nvPr>
        </p:nvSpPr>
        <p:spPr>
          <a:xfrm>
            <a:off x="1828805" y="9367509"/>
            <a:ext cx="14440800" cy="103830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1" name="Google Shape;41;p10"/>
          <p:cNvSpPr txBox="1"/>
          <p:nvPr/>
        </p:nvSpPr>
        <p:spPr>
          <a:xfrm>
            <a:off x="3291840" y="3432512"/>
            <a:ext cx="39501600" cy="2601300"/>
          </a:xfrm>
          <a:prstGeom prst="rect">
            <a:avLst/>
          </a:prstGeom>
          <a:noFill/>
          <a:ln>
            <a:noFill/>
          </a:ln>
        </p:spPr>
        <p:txBody>
          <a:bodyPr spcFirstLastPara="1" wrap="square" lIns="289125" tIns="144525" rIns="289125" bIns="144525" anchor="t" anchorCtr="0">
            <a:noAutofit/>
          </a:bodyPr>
          <a:lstStyle/>
          <a:p>
            <a:pPr marL="0" marR="0" lvl="0" indent="0" algn="l" rtl="0">
              <a:spcBef>
                <a:spcPts val="0"/>
              </a:spcBef>
              <a:spcAft>
                <a:spcPts val="0"/>
              </a:spcAft>
              <a:buNone/>
            </a:pPr>
            <a:r>
              <a:rPr lang="en-US" sz="11400" b="1" i="0" u="none" strike="noStrike" cap="none">
                <a:solidFill>
                  <a:srgbClr val="1F7F9B"/>
                </a:solidFill>
                <a:latin typeface="Calibri"/>
                <a:ea typeface="Calibri"/>
                <a:cs typeface="Calibri"/>
                <a:sym typeface="Calibri"/>
              </a:rPr>
              <a:t>Click to edit Master title style</a:t>
            </a:r>
            <a:endParaRPr sz="4400"/>
          </a:p>
        </p:txBody>
      </p:sp>
      <p:sp>
        <p:nvSpPr>
          <p:cNvPr id="42" name="Google Shape;42;p10"/>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1"/>
          <p:cNvSpPr/>
          <p:nvPr/>
        </p:nvSpPr>
        <p:spPr>
          <a:xfrm>
            <a:off x="5120640" y="5567680"/>
            <a:ext cx="35113200" cy="13858500"/>
          </a:xfrm>
          <a:prstGeom prst="rect">
            <a:avLst/>
          </a:prstGeom>
          <a:noFill/>
          <a:ln w="9525" cap="flat" cmpd="sng">
            <a:solidFill>
              <a:schemeClr val="accent2"/>
            </a:solidFill>
            <a:prstDash val="solid"/>
            <a:round/>
            <a:headEnd type="none" w="sm" len="sm"/>
            <a:tailEnd type="none" w="sm" len="sm"/>
          </a:ln>
        </p:spPr>
        <p:txBody>
          <a:bodyPr spcFirstLastPara="1" wrap="square" lIns="289125" tIns="144525" rIns="289125" bIns="144525" anchor="ctr" anchorCtr="0">
            <a:noAutofit/>
          </a:bodyPr>
          <a:lstStyle/>
          <a:p>
            <a:pPr marL="0" marR="0" lvl="0" indent="0" algn="ctr" rtl="0">
              <a:spcBef>
                <a:spcPts val="0"/>
              </a:spcBef>
              <a:spcAft>
                <a:spcPts val="0"/>
              </a:spcAft>
              <a:buNone/>
            </a:pPr>
            <a:endParaRPr sz="5700" b="0" i="0" u="none" strike="noStrike" cap="none">
              <a:solidFill>
                <a:srgbClr val="FFFFFF"/>
              </a:solidFill>
              <a:latin typeface="Arial"/>
              <a:ea typeface="Arial"/>
              <a:cs typeface="Arial"/>
              <a:sym typeface="Arial"/>
            </a:endParaRPr>
          </a:p>
        </p:txBody>
      </p:sp>
      <p:sp>
        <p:nvSpPr>
          <p:cNvPr id="45" name="Google Shape;45;p11"/>
          <p:cNvSpPr txBox="1">
            <a:spLocks noGrp="1"/>
          </p:cNvSpPr>
          <p:nvPr>
            <p:ph type="title"/>
          </p:nvPr>
        </p:nvSpPr>
        <p:spPr>
          <a:xfrm>
            <a:off x="5120640" y="4064004"/>
            <a:ext cx="35113200" cy="15702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rgbClr val="005D7E"/>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46" name="Google Shape;46;p11"/>
          <p:cNvSpPr>
            <a:spLocks noGrp="1"/>
          </p:cNvSpPr>
          <p:nvPr>
            <p:ph type="pic" idx="2"/>
          </p:nvPr>
        </p:nvSpPr>
        <p:spPr>
          <a:xfrm>
            <a:off x="5568782" y="5943599"/>
            <a:ext cx="34171200" cy="13167300"/>
          </a:xfrm>
          <a:prstGeom prst="rect">
            <a:avLst/>
          </a:prstGeom>
          <a:noFill/>
          <a:ln>
            <a:noFill/>
          </a:ln>
        </p:spPr>
      </p:sp>
      <p:sp>
        <p:nvSpPr>
          <p:cNvPr id="47" name="Google Shape;47;p11"/>
          <p:cNvSpPr txBox="1">
            <a:spLocks noGrp="1"/>
          </p:cNvSpPr>
          <p:nvPr>
            <p:ph type="body" idx="1"/>
          </p:nvPr>
        </p:nvSpPr>
        <p:spPr>
          <a:xfrm>
            <a:off x="5120640" y="19425920"/>
            <a:ext cx="35113200" cy="19503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8" name="Google Shape;48;p11"/>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VMS Fine Family Academy of Educators logo with EVMS curve" title="EVMS Fine Family Academy of Educators logo"/>
          <p:cNvPicPr preferRelativeResize="0"/>
          <p:nvPr/>
        </p:nvPicPr>
        <p:blipFill rotWithShape="1">
          <a:blip r:embed="rId10">
            <a:alphaModFix/>
          </a:blip>
          <a:srcRect b="12610"/>
          <a:stretch/>
        </p:blipFill>
        <p:spPr>
          <a:xfrm>
            <a:off x="0" y="-157473"/>
            <a:ext cx="43891200" cy="4600625"/>
          </a:xfrm>
          <a:prstGeom prst="rect">
            <a:avLst/>
          </a:prstGeom>
          <a:noFill/>
          <a:ln>
            <a:noFill/>
          </a:ln>
        </p:spPr>
      </p:pic>
      <p:sp>
        <p:nvSpPr>
          <p:cNvPr id="11" name="Google Shape;11;p4"/>
          <p:cNvSpPr txBox="1">
            <a:spLocks noGrp="1"/>
          </p:cNvSpPr>
          <p:nvPr>
            <p:ph type="body" idx="1"/>
          </p:nvPr>
        </p:nvSpPr>
        <p:spPr>
          <a:xfrm>
            <a:off x="4023360" y="3788621"/>
            <a:ext cx="37308000" cy="16824900"/>
          </a:xfrm>
          <a:prstGeom prst="rect">
            <a:avLst/>
          </a:prstGeom>
          <a:noFill/>
          <a:ln>
            <a:noFill/>
          </a:ln>
        </p:spPr>
        <p:txBody>
          <a:bodyPr spcFirstLastPara="1" wrap="square" lIns="289125" tIns="144525" rIns="289125" bIns="144525" anchor="t" anchorCtr="0">
            <a:noAutofit/>
          </a:bodyPr>
          <a:lstStyle>
            <a:lvl1pPr marL="457200" marR="0" lvl="0" indent="-615950" algn="l" rtl="0">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rtl="0">
              <a:spcBef>
                <a:spcPts val="0"/>
              </a:spcBef>
              <a:spcAft>
                <a:spcPts val="0"/>
              </a:spcAft>
              <a:buNone/>
              <a:defRPr sz="2800" b="0" i="0" u="none" strike="noStrike" cap="none">
                <a:solidFill>
                  <a:srgbClr val="888888"/>
                </a:solidFill>
                <a:latin typeface="Calibri"/>
                <a:ea typeface="Calibri"/>
                <a:cs typeface="Calibri"/>
                <a:sym typeface="Calibri"/>
              </a:defRPr>
            </a:lvl1pPr>
            <a:lvl2pPr marL="0" marR="0" lvl="1" indent="0" algn="l" rtl="0">
              <a:spcBef>
                <a:spcPts val="0"/>
              </a:spcBef>
              <a:spcAft>
                <a:spcPts val="0"/>
              </a:spcAft>
              <a:buNone/>
              <a:defRPr sz="2800" b="0" i="0" u="none" strike="noStrike" cap="none">
                <a:solidFill>
                  <a:srgbClr val="888888"/>
                </a:solidFill>
                <a:latin typeface="Calibri"/>
                <a:ea typeface="Calibri"/>
                <a:cs typeface="Calibri"/>
                <a:sym typeface="Calibri"/>
              </a:defRPr>
            </a:lvl2pPr>
            <a:lvl3pPr marL="0" marR="0" lvl="2" indent="0" algn="l" rtl="0">
              <a:spcBef>
                <a:spcPts val="0"/>
              </a:spcBef>
              <a:spcAft>
                <a:spcPts val="0"/>
              </a:spcAft>
              <a:buNone/>
              <a:defRPr sz="2800" b="0" i="0" u="none" strike="noStrike" cap="none">
                <a:solidFill>
                  <a:srgbClr val="888888"/>
                </a:solidFill>
                <a:latin typeface="Calibri"/>
                <a:ea typeface="Calibri"/>
                <a:cs typeface="Calibri"/>
                <a:sym typeface="Calibri"/>
              </a:defRPr>
            </a:lvl3pPr>
            <a:lvl4pPr marL="0" marR="0" lvl="3" indent="0" algn="l" rtl="0">
              <a:spcBef>
                <a:spcPts val="0"/>
              </a:spcBef>
              <a:spcAft>
                <a:spcPts val="0"/>
              </a:spcAft>
              <a:buNone/>
              <a:defRPr sz="2800" b="0" i="0" u="none" strike="noStrike" cap="none">
                <a:solidFill>
                  <a:srgbClr val="888888"/>
                </a:solidFill>
                <a:latin typeface="Calibri"/>
                <a:ea typeface="Calibri"/>
                <a:cs typeface="Calibri"/>
                <a:sym typeface="Calibri"/>
              </a:defRPr>
            </a:lvl4pPr>
            <a:lvl5pPr marL="0" marR="0" lvl="4" indent="0" algn="l" rtl="0">
              <a:spcBef>
                <a:spcPts val="0"/>
              </a:spcBef>
              <a:spcAft>
                <a:spcPts val="0"/>
              </a:spcAft>
              <a:buNone/>
              <a:defRPr sz="2800" b="0" i="0" u="none" strike="noStrike" cap="none">
                <a:solidFill>
                  <a:srgbClr val="888888"/>
                </a:solidFill>
                <a:latin typeface="Calibri"/>
                <a:ea typeface="Calibri"/>
                <a:cs typeface="Calibri"/>
                <a:sym typeface="Calibri"/>
              </a:defRPr>
            </a:lvl5pPr>
            <a:lvl6pPr marL="0" marR="0" lvl="5" indent="0" algn="l" rtl="0">
              <a:spcBef>
                <a:spcPts val="0"/>
              </a:spcBef>
              <a:spcAft>
                <a:spcPts val="0"/>
              </a:spcAft>
              <a:buNone/>
              <a:defRPr sz="2800" b="0" i="0" u="none" strike="noStrike" cap="none">
                <a:solidFill>
                  <a:srgbClr val="888888"/>
                </a:solidFill>
                <a:latin typeface="Calibri"/>
                <a:ea typeface="Calibri"/>
                <a:cs typeface="Calibri"/>
                <a:sym typeface="Calibri"/>
              </a:defRPr>
            </a:lvl6pPr>
            <a:lvl7pPr marL="0" marR="0" lvl="6" indent="0" algn="l" rtl="0">
              <a:spcBef>
                <a:spcPts val="0"/>
              </a:spcBef>
              <a:spcAft>
                <a:spcPts val="0"/>
              </a:spcAft>
              <a:buNone/>
              <a:defRPr sz="2800" b="0" i="0" u="none" strike="noStrike" cap="none">
                <a:solidFill>
                  <a:srgbClr val="888888"/>
                </a:solidFill>
                <a:latin typeface="Calibri"/>
                <a:ea typeface="Calibri"/>
                <a:cs typeface="Calibri"/>
                <a:sym typeface="Calibri"/>
              </a:defRPr>
            </a:lvl7pPr>
            <a:lvl8pPr marL="0" marR="0" lvl="7" indent="0" algn="l" rtl="0">
              <a:spcBef>
                <a:spcPts val="0"/>
              </a:spcBef>
              <a:spcAft>
                <a:spcPts val="0"/>
              </a:spcAft>
              <a:buNone/>
              <a:defRPr sz="2800" b="0" i="0" u="none" strike="noStrike" cap="none">
                <a:solidFill>
                  <a:srgbClr val="888888"/>
                </a:solidFill>
                <a:latin typeface="Calibri"/>
                <a:ea typeface="Calibri"/>
                <a:cs typeface="Calibri"/>
                <a:sym typeface="Calibri"/>
              </a:defRPr>
            </a:lvl8pPr>
            <a:lvl9pPr marL="0" marR="0" lvl="8" indent="0" algn="l" rtl="0">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036B46C8-E512-4147-A811-A55F1FDDD829}"/>
              </a:ext>
            </a:extLst>
          </p:cNvPr>
          <p:cNvPicPr>
            <a:picLocks noChangeAspect="1"/>
          </p:cNvPicPr>
          <p:nvPr userDrawn="1"/>
        </p:nvPicPr>
        <p:blipFill>
          <a:blip r:embed="rId11"/>
          <a:stretch>
            <a:fillRect/>
          </a:stretch>
        </p:blipFill>
        <p:spPr>
          <a:xfrm>
            <a:off x="37619470" y="19835446"/>
            <a:ext cx="6271730" cy="21101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diagramQuickStyle" Target="../diagrams/quickStyle1.xml"/><Relationship Id="rId5" Type="http://schemas.openxmlformats.org/officeDocument/2006/relationships/image" Target="../media/image6.JPG"/><Relationship Id="rId10" Type="http://schemas.openxmlformats.org/officeDocument/2006/relationships/diagramLayout" Target="../diagrams/layout1.xml"/><Relationship Id="rId4" Type="http://schemas.openxmlformats.org/officeDocument/2006/relationships/image" Target="../media/image5.JPG"/><Relationship Id="rId9" Type="http://schemas.openxmlformats.org/officeDocument/2006/relationships/diagramData" Target="../diagrams/data1.xm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2"/>
          <p:cNvSpPr txBox="1">
            <a:spLocks noGrp="1"/>
          </p:cNvSpPr>
          <p:nvPr>
            <p:ph type="title"/>
          </p:nvPr>
        </p:nvSpPr>
        <p:spPr>
          <a:xfrm>
            <a:off x="3291899" y="3103429"/>
            <a:ext cx="37307400" cy="2187028"/>
          </a:xfrm>
          <a:prstGeom prst="rect">
            <a:avLst/>
          </a:prstGeom>
          <a:noFill/>
          <a:ln>
            <a:noFill/>
          </a:ln>
        </p:spPr>
        <p:txBody>
          <a:bodyPr spcFirstLastPara="1" wrap="square" lIns="289125" tIns="144525" rIns="289125" bIns="144525" anchor="t" anchorCtr="0">
            <a:noAutofit/>
          </a:bodyPr>
          <a:lstStyle/>
          <a:p>
            <a:pPr lvl="0" algn="ctr"/>
            <a:r>
              <a:rPr lang="en-US" sz="7200" dirty="0">
                <a:latin typeface="Calibri" panose="020F0502020204030204" pitchFamily="34" charset="0"/>
                <a:ea typeface="Calibri" panose="020F0502020204030204" pitchFamily="34" charset="0"/>
                <a:cs typeface="Times New Roman" panose="02020603050405020304" pitchFamily="18" charset="0"/>
              </a:rPr>
              <a:t>A Multi-Institutional Educational Training for Program Coordinators:  </a:t>
            </a:r>
            <a:br>
              <a:rPr lang="en-US" sz="7200" dirty="0">
                <a:latin typeface="Calibri" panose="020F0502020204030204" pitchFamily="34" charset="0"/>
                <a:ea typeface="Calibri" panose="020F0502020204030204" pitchFamily="34" charset="0"/>
                <a:cs typeface="Times New Roman" panose="02020603050405020304" pitchFamily="18" charset="0"/>
              </a:rPr>
            </a:br>
            <a:r>
              <a:rPr lang="en-US" sz="7200" dirty="0">
                <a:latin typeface="Calibri" panose="020F0502020204030204" pitchFamily="34" charset="0"/>
                <a:ea typeface="Calibri" panose="020F0502020204030204" pitchFamily="34" charset="0"/>
                <a:cs typeface="Times New Roman" panose="02020603050405020304" pitchFamily="18" charset="0"/>
              </a:rPr>
              <a:t>How We Got Here and Where We are Going</a:t>
            </a:r>
            <a:endParaRPr sz="8000" i="1" dirty="0"/>
          </a:p>
        </p:txBody>
      </p:sp>
      <p:sp>
        <p:nvSpPr>
          <p:cNvPr id="5" name="Text Placeholder 2">
            <a:extLst>
              <a:ext uri="{FF2B5EF4-FFF2-40B4-BE49-F238E27FC236}">
                <a16:creationId xmlns:a16="http://schemas.microsoft.com/office/drawing/2014/main" id="{BB05013D-1C76-450D-A03E-2C07200112A8}"/>
              </a:ext>
            </a:extLst>
          </p:cNvPr>
          <p:cNvSpPr txBox="1">
            <a:spLocks/>
          </p:cNvSpPr>
          <p:nvPr/>
        </p:nvSpPr>
        <p:spPr>
          <a:xfrm>
            <a:off x="26374865" y="444947"/>
            <a:ext cx="16573500" cy="427953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615950" algn="l" rtl="0">
              <a:lnSpc>
                <a:spcPct val="100000"/>
              </a:lnSpc>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lnSpc>
                <a:spcPct val="100000"/>
              </a:lnSpc>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lnSpc>
                <a:spcPct val="100000"/>
              </a:lnSpc>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pPr marL="0" indent="0" algn="r" defTabSz="3336845">
              <a:spcBef>
                <a:spcPts val="0"/>
              </a:spcBef>
              <a:buNone/>
              <a:defRPr/>
            </a:pPr>
            <a:r>
              <a:rPr lang="en-US" sz="2200" b="1" dirty="0">
                <a:solidFill>
                  <a:schemeClr val="tx1"/>
                </a:solidFill>
              </a:rPr>
              <a:t>Lynn M. Vass, C-TAGME</a:t>
            </a:r>
          </a:p>
          <a:p>
            <a:pPr marL="0" indent="0" algn="r" defTabSz="3336845">
              <a:spcBef>
                <a:spcPts val="0"/>
              </a:spcBef>
              <a:buNone/>
              <a:defRPr/>
            </a:pPr>
            <a:r>
              <a:rPr lang="en-US" sz="2200" dirty="0">
                <a:solidFill>
                  <a:schemeClr val="tx1"/>
                </a:solidFill>
              </a:rPr>
              <a:t>Program Coordinator</a:t>
            </a:r>
          </a:p>
          <a:p>
            <a:pPr marL="0" indent="0" algn="r" defTabSz="3336845">
              <a:spcBef>
                <a:spcPts val="0"/>
              </a:spcBef>
              <a:buNone/>
              <a:defRPr/>
            </a:pPr>
            <a:r>
              <a:rPr lang="en-US" sz="2200" dirty="0">
                <a:solidFill>
                  <a:schemeClr val="tx1"/>
                </a:solidFill>
              </a:rPr>
              <a:t>Department of Urology</a:t>
            </a:r>
          </a:p>
          <a:p>
            <a:pPr marL="0" indent="0" algn="r" defTabSz="3336845">
              <a:spcBef>
                <a:spcPts val="0"/>
              </a:spcBef>
              <a:buNone/>
              <a:defRPr/>
            </a:pPr>
            <a:endParaRPr lang="en-US" sz="2200" dirty="0">
              <a:solidFill>
                <a:schemeClr val="tx1"/>
              </a:solidFill>
            </a:endParaRPr>
          </a:p>
          <a:p>
            <a:pPr marL="0" indent="0" algn="r" defTabSz="3336845">
              <a:spcBef>
                <a:spcPts val="0"/>
              </a:spcBef>
              <a:buNone/>
              <a:defRPr/>
            </a:pPr>
            <a:r>
              <a:rPr lang="en-US" sz="2200" b="1" dirty="0">
                <a:solidFill>
                  <a:schemeClr val="tx1"/>
                </a:solidFill>
              </a:rPr>
              <a:t>Marleen L. Viola, C-TAGME</a:t>
            </a:r>
          </a:p>
          <a:p>
            <a:pPr marL="0" indent="0" algn="r" defTabSz="3336845">
              <a:spcBef>
                <a:spcPts val="0"/>
              </a:spcBef>
              <a:buNone/>
              <a:defRPr/>
            </a:pPr>
            <a:r>
              <a:rPr lang="en-US" sz="2200" dirty="0">
                <a:solidFill>
                  <a:schemeClr val="tx1"/>
                </a:solidFill>
              </a:rPr>
              <a:t>Residency Administrator</a:t>
            </a:r>
          </a:p>
          <a:p>
            <a:pPr marL="0" indent="0" algn="r" defTabSz="3336845">
              <a:spcBef>
                <a:spcPts val="0"/>
              </a:spcBef>
              <a:buNone/>
              <a:defRPr/>
            </a:pPr>
            <a:r>
              <a:rPr lang="en-US" sz="2200" dirty="0">
                <a:solidFill>
                  <a:schemeClr val="tx1"/>
                </a:solidFill>
              </a:rPr>
              <a:t>Department of Radiology</a:t>
            </a:r>
          </a:p>
          <a:p>
            <a:pPr marL="0" indent="0" algn="r" defTabSz="3336845">
              <a:spcBef>
                <a:spcPts val="0"/>
              </a:spcBef>
              <a:buNone/>
              <a:defRPr/>
            </a:pPr>
            <a:endParaRPr lang="en-US" sz="2200" dirty="0">
              <a:solidFill>
                <a:schemeClr val="tx1"/>
              </a:solidFill>
            </a:endParaRPr>
          </a:p>
          <a:p>
            <a:pPr marL="0" indent="0" algn="r" defTabSz="3336845">
              <a:spcBef>
                <a:spcPts val="0"/>
              </a:spcBef>
              <a:buNone/>
              <a:defRPr/>
            </a:pPr>
            <a:r>
              <a:rPr lang="en-US" sz="2200" b="1" dirty="0">
                <a:solidFill>
                  <a:schemeClr val="tx1"/>
                </a:solidFill>
              </a:rPr>
              <a:t>Heather L. Newton, </a:t>
            </a:r>
            <a:r>
              <a:rPr lang="en-US" sz="2200" b="1" dirty="0" err="1">
                <a:solidFill>
                  <a:schemeClr val="tx1"/>
                </a:solidFill>
              </a:rPr>
              <a:t>EdD</a:t>
            </a:r>
            <a:r>
              <a:rPr lang="en-US" sz="2200" b="1" dirty="0">
                <a:solidFill>
                  <a:schemeClr val="tx1"/>
                </a:solidFill>
              </a:rPr>
              <a:t>, MEd, C-TAGME</a:t>
            </a:r>
          </a:p>
          <a:p>
            <a:pPr marL="0" indent="0" algn="r" defTabSz="3336845">
              <a:spcBef>
                <a:spcPts val="0"/>
              </a:spcBef>
              <a:buNone/>
              <a:defRPr/>
            </a:pPr>
            <a:r>
              <a:rPr lang="en-US" sz="2200" dirty="0">
                <a:solidFill>
                  <a:schemeClr val="tx1"/>
                </a:solidFill>
              </a:rPr>
              <a:t>Executive Director</a:t>
            </a:r>
          </a:p>
          <a:p>
            <a:pPr marL="0" indent="0" algn="r" defTabSz="3336845">
              <a:spcBef>
                <a:spcPts val="0"/>
              </a:spcBef>
              <a:buNone/>
              <a:defRPr/>
            </a:pPr>
            <a:r>
              <a:rPr lang="en-US" sz="2200" dirty="0">
                <a:solidFill>
                  <a:schemeClr val="tx1"/>
                </a:solidFill>
              </a:rPr>
              <a:t>Graduate Medical Education</a:t>
            </a:r>
          </a:p>
          <a:p>
            <a:pPr marL="0" indent="0" algn="r" defTabSz="3336845">
              <a:lnSpc>
                <a:spcPts val="3913"/>
              </a:lnSpc>
              <a:buNone/>
              <a:defRPr/>
            </a:pPr>
            <a:endParaRPr lang="en-US" sz="8800" dirty="0">
              <a:solidFill>
                <a:schemeClr val="tx1"/>
              </a:solidFill>
            </a:endParaRPr>
          </a:p>
        </p:txBody>
      </p:sp>
      <p:sp>
        <p:nvSpPr>
          <p:cNvPr id="7" name="Introduction">
            <a:extLst>
              <a:ext uri="{FF2B5EF4-FFF2-40B4-BE49-F238E27FC236}">
                <a16:creationId xmlns:a16="http://schemas.microsoft.com/office/drawing/2014/main" id="{0ADBCD5A-838F-4D61-B7CA-7DC662FDA928}"/>
              </a:ext>
            </a:extLst>
          </p:cNvPr>
          <p:cNvSpPr txBox="1"/>
          <p:nvPr/>
        </p:nvSpPr>
        <p:spPr>
          <a:xfrm>
            <a:off x="729069" y="5725786"/>
            <a:ext cx="7017261" cy="923132"/>
          </a:xfrm>
          <a:prstGeom prst="rect">
            <a:avLst/>
          </a:prstGeom>
          <a:noFill/>
        </p:spPr>
        <p:txBody>
          <a:bodyPr wrap="square" lIns="91257" tIns="45622" rIns="91257" bIns="45622" rtlCol="0">
            <a:spAutoFit/>
          </a:bodyPr>
          <a:lstStyle/>
          <a:p>
            <a:r>
              <a:rPr lang="en-US" sz="5400" b="1" u="sng" dirty="0">
                <a:solidFill>
                  <a:srgbClr val="1F7F9B"/>
                </a:solidFill>
                <a:latin typeface="+mj-lt"/>
              </a:rPr>
              <a:t>Introduction</a:t>
            </a:r>
          </a:p>
        </p:txBody>
      </p:sp>
      <p:sp>
        <p:nvSpPr>
          <p:cNvPr id="8" name="introduction text">
            <a:extLst>
              <a:ext uri="{FF2B5EF4-FFF2-40B4-BE49-F238E27FC236}">
                <a16:creationId xmlns:a16="http://schemas.microsoft.com/office/drawing/2014/main" id="{9FA2B69B-6BE4-472E-AC7C-5BC21B2FD090}"/>
              </a:ext>
            </a:extLst>
          </p:cNvPr>
          <p:cNvSpPr txBox="1">
            <a:spLocks noChangeArrowheads="1"/>
          </p:cNvSpPr>
          <p:nvPr/>
        </p:nvSpPr>
        <p:spPr bwMode="auto">
          <a:xfrm>
            <a:off x="727449" y="6763106"/>
            <a:ext cx="8342252" cy="944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just"/>
            <a:r>
              <a:rPr lang="en-US" sz="3200" dirty="0">
                <a:latin typeface="Calibri" panose="020F0502020204030204" pitchFamily="34" charset="0"/>
                <a:ea typeface="Calibri" panose="020F0502020204030204" pitchFamily="34" charset="0"/>
                <a:cs typeface="Times New Roman" panose="02020603050405020304" pitchFamily="18" charset="0"/>
              </a:rPr>
              <a:t>In 2022 our institution chose to restructure the Program Coordinator’s job description to include the requirement of TAGME certification. This position restructure brought professional development front and center for our institution and was a driving catalyst for formalizing the </a:t>
            </a:r>
            <a:r>
              <a:rPr lang="en-US" sz="3200" i="1" dirty="0">
                <a:latin typeface="Calibri" panose="020F0502020204030204" pitchFamily="34" charset="0"/>
                <a:ea typeface="Calibri" panose="020F0502020204030204" pitchFamily="34" charset="0"/>
                <a:cs typeface="Times New Roman" panose="02020603050405020304" pitchFamily="18" charset="0"/>
              </a:rPr>
              <a:t>Professional Development Series</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32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3200" dirty="0">
                <a:latin typeface="Calibri" panose="020F0502020204030204" pitchFamily="34" charset="0"/>
                <a:ea typeface="Calibri" panose="020F0502020204030204" pitchFamily="34" charset="0"/>
                <a:cs typeface="Times New Roman" panose="02020603050405020304" pitchFamily="18" charset="0"/>
              </a:rPr>
              <a:t>The topic of professional development was presented at our 2022 Annual Regional Program Coordinator Virtual Workshop and was highly attended by Program Coordinators throughout our region. Post-survey results reflected the need for more professional development opportunities and a need for multi-institutional collaboration became clear. Soon after the workshop, key stakeholders from several institutions within our region met to begin working on a plan and the next steps.</a:t>
            </a:r>
          </a:p>
        </p:txBody>
      </p:sp>
      <p:sp>
        <p:nvSpPr>
          <p:cNvPr id="11" name="procedures">
            <a:extLst>
              <a:ext uri="{FF2B5EF4-FFF2-40B4-BE49-F238E27FC236}">
                <a16:creationId xmlns:a16="http://schemas.microsoft.com/office/drawing/2014/main" id="{712992D6-9D09-4572-9547-0276C36876EE}"/>
              </a:ext>
            </a:extLst>
          </p:cNvPr>
          <p:cNvSpPr txBox="1"/>
          <p:nvPr/>
        </p:nvSpPr>
        <p:spPr>
          <a:xfrm>
            <a:off x="10800807" y="5725786"/>
            <a:ext cx="7017261" cy="923132"/>
          </a:xfrm>
          <a:prstGeom prst="rect">
            <a:avLst/>
          </a:prstGeom>
          <a:noFill/>
        </p:spPr>
        <p:txBody>
          <a:bodyPr wrap="square" lIns="91257" tIns="45622" rIns="91257" bIns="45622" rtlCol="0">
            <a:spAutoFit/>
          </a:bodyPr>
          <a:lstStyle/>
          <a:p>
            <a:r>
              <a:rPr lang="en-US" sz="5400" b="1" u="sng" dirty="0">
                <a:solidFill>
                  <a:srgbClr val="1F7F9B"/>
                </a:solidFill>
                <a:latin typeface="+mj-lt"/>
              </a:rPr>
              <a:t>Methods</a:t>
            </a:r>
          </a:p>
        </p:txBody>
      </p:sp>
      <p:sp>
        <p:nvSpPr>
          <p:cNvPr id="16" name="results">
            <a:extLst>
              <a:ext uri="{FF2B5EF4-FFF2-40B4-BE49-F238E27FC236}">
                <a16:creationId xmlns:a16="http://schemas.microsoft.com/office/drawing/2014/main" id="{46C58170-5EE7-4BB7-BB2D-E946719699AB}"/>
              </a:ext>
            </a:extLst>
          </p:cNvPr>
          <p:cNvSpPr txBox="1"/>
          <p:nvPr/>
        </p:nvSpPr>
        <p:spPr>
          <a:xfrm>
            <a:off x="613654" y="16471974"/>
            <a:ext cx="7017261" cy="923132"/>
          </a:xfrm>
          <a:prstGeom prst="rect">
            <a:avLst/>
          </a:prstGeom>
          <a:noFill/>
        </p:spPr>
        <p:txBody>
          <a:bodyPr wrap="square" lIns="91257" tIns="45622" rIns="91257" bIns="45622" rtlCol="0">
            <a:spAutoFit/>
          </a:bodyPr>
          <a:lstStyle/>
          <a:p>
            <a:r>
              <a:rPr lang="en-US" sz="5400" b="1" u="sng" dirty="0">
                <a:solidFill>
                  <a:srgbClr val="1F7F9B"/>
                </a:solidFill>
              </a:rPr>
              <a:t>Results</a:t>
            </a:r>
          </a:p>
        </p:txBody>
      </p:sp>
      <p:sp>
        <p:nvSpPr>
          <p:cNvPr id="19" name="conclusions">
            <a:extLst>
              <a:ext uri="{FF2B5EF4-FFF2-40B4-BE49-F238E27FC236}">
                <a16:creationId xmlns:a16="http://schemas.microsoft.com/office/drawing/2014/main" id="{FC2B6F36-6E18-44E2-866D-939FB235640A}"/>
              </a:ext>
            </a:extLst>
          </p:cNvPr>
          <p:cNvSpPr txBox="1"/>
          <p:nvPr/>
        </p:nvSpPr>
        <p:spPr>
          <a:xfrm>
            <a:off x="34575308" y="5812210"/>
            <a:ext cx="8332822" cy="923132"/>
          </a:xfrm>
          <a:prstGeom prst="rect">
            <a:avLst/>
          </a:prstGeom>
          <a:noFill/>
        </p:spPr>
        <p:txBody>
          <a:bodyPr wrap="square" lIns="91257" tIns="45622" rIns="91257" bIns="45622" rtlCol="0">
            <a:spAutoFit/>
          </a:bodyPr>
          <a:lstStyle/>
          <a:p>
            <a:pPr algn="r"/>
            <a:r>
              <a:rPr lang="en-US" sz="5400" b="1" u="sng" dirty="0">
                <a:solidFill>
                  <a:srgbClr val="1F7F9B"/>
                </a:solidFill>
                <a:latin typeface="+mj-lt"/>
              </a:rPr>
              <a:t>Conclusions</a:t>
            </a:r>
          </a:p>
        </p:txBody>
      </p:sp>
      <p:sp>
        <p:nvSpPr>
          <p:cNvPr id="20" name="conclusions text">
            <a:extLst>
              <a:ext uri="{FF2B5EF4-FFF2-40B4-BE49-F238E27FC236}">
                <a16:creationId xmlns:a16="http://schemas.microsoft.com/office/drawing/2014/main" id="{A808EFB1-E718-45A9-A0EA-A1B53DD66013}"/>
              </a:ext>
            </a:extLst>
          </p:cNvPr>
          <p:cNvSpPr txBox="1">
            <a:spLocks noChangeArrowheads="1"/>
          </p:cNvSpPr>
          <p:nvPr/>
        </p:nvSpPr>
        <p:spPr bwMode="auto">
          <a:xfrm>
            <a:off x="34575308" y="6735342"/>
            <a:ext cx="8373057" cy="8470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just"/>
            <a:r>
              <a:rPr lang="en-US" sz="3200" dirty="0">
                <a:latin typeface="Calibri" panose="020F0502020204030204" pitchFamily="34" charset="0"/>
                <a:ea typeface="Calibri" panose="020F0502020204030204" pitchFamily="34" charset="0"/>
                <a:cs typeface="Times New Roman" panose="02020603050405020304" pitchFamily="18" charset="0"/>
              </a:rPr>
              <a:t>Collaboration and sharing knowledge with other institutions and/or specialties has substantially enhanced the professional development opportunities, and the collective resources of 8 institutions. Being able to have a program coordinator resource pool of speakers and topics across multiple institutions will allow for a much more robust educational training experience for all who participate. The repository of presentations can be shared and improved upon each year. Lastly, as the ACGME recognizes the importance of wellness for physicians and program coordinators, this is considered wellness as it frees up time and preparation for much needed trainings and spreads the responsibility across multiple institutions. </a:t>
            </a:r>
          </a:p>
          <a:p>
            <a:pPr algn="just" eaLnBrk="1" hangingPunct="1">
              <a:lnSpc>
                <a:spcPct val="110000"/>
              </a:lnSpc>
            </a:pPr>
            <a:endParaRPr lang="en-US" sz="3200" dirty="0">
              <a:solidFill>
                <a:schemeClr val="tx1">
                  <a:lumMod val="95000"/>
                  <a:lumOff val="5000"/>
                </a:schemeClr>
              </a:solidFill>
              <a:latin typeface="+mn-lt"/>
            </a:endParaRPr>
          </a:p>
        </p:txBody>
      </p:sp>
      <p:sp>
        <p:nvSpPr>
          <p:cNvPr id="31" name="Rectangle 30"/>
          <p:cNvSpPr/>
          <p:nvPr/>
        </p:nvSpPr>
        <p:spPr>
          <a:xfrm>
            <a:off x="14691740" y="7397313"/>
            <a:ext cx="1040423" cy="1040423"/>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Rectangle 33"/>
          <p:cNvSpPr/>
          <p:nvPr/>
        </p:nvSpPr>
        <p:spPr>
          <a:xfrm>
            <a:off x="18490506" y="7397313"/>
            <a:ext cx="1040423" cy="1040423"/>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Rectangle 36"/>
          <p:cNvSpPr/>
          <p:nvPr/>
        </p:nvSpPr>
        <p:spPr>
          <a:xfrm>
            <a:off x="22289273" y="7397313"/>
            <a:ext cx="1040423" cy="1040423"/>
          </a:xfrm>
          <a:prstGeom prst="rect">
            <a:avLst/>
          </a:prstGeom>
          <a:blipFill>
            <a:blip r:embed="rId5">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Rectangle 39"/>
          <p:cNvSpPr/>
          <p:nvPr/>
        </p:nvSpPr>
        <p:spPr>
          <a:xfrm>
            <a:off x="26088040" y="7397313"/>
            <a:ext cx="1040423" cy="1040423"/>
          </a:xfrm>
          <a:prstGeom prst="rect">
            <a:avLst/>
          </a:prstGeom>
          <a:blipFill>
            <a:blip r:embed="rId6">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Rectangle 42"/>
          <p:cNvSpPr/>
          <p:nvPr/>
        </p:nvSpPr>
        <p:spPr>
          <a:xfrm>
            <a:off x="29886806" y="7397313"/>
            <a:ext cx="1040423" cy="1040423"/>
          </a:xfrm>
          <a:prstGeom prst="rect">
            <a:avLst/>
          </a:prstGeom>
          <a:blipFill>
            <a:blip r:embed="rId7">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TextBox 23"/>
          <p:cNvSpPr txBox="1"/>
          <p:nvPr/>
        </p:nvSpPr>
        <p:spPr>
          <a:xfrm>
            <a:off x="16909760" y="5725588"/>
            <a:ext cx="16088464" cy="923330"/>
          </a:xfrm>
          <a:prstGeom prst="rect">
            <a:avLst/>
          </a:prstGeom>
          <a:solidFill>
            <a:srgbClr val="A95126"/>
          </a:solidFill>
        </p:spPr>
        <p:txBody>
          <a:bodyPr wrap="square" rtlCol="0">
            <a:spAutoFit/>
          </a:bodyPr>
          <a:lstStyle/>
          <a:p>
            <a:pPr algn="ctr"/>
            <a:r>
              <a:rPr lang="en-US" sz="5400" dirty="0">
                <a:solidFill>
                  <a:schemeClr val="bg1"/>
                </a:solidFill>
                <a:latin typeface="+mj-lt"/>
                <a:cs typeface="Calibri" panose="020F0502020204030204" pitchFamily="34" charset="0"/>
              </a:rPr>
              <a:t>Kern’s 6 Step Approach to Curriculum Development </a:t>
            </a:r>
          </a:p>
        </p:txBody>
      </p:sp>
      <p:sp>
        <p:nvSpPr>
          <p:cNvPr id="28" name="Rectangle 27"/>
          <p:cNvSpPr/>
          <p:nvPr/>
        </p:nvSpPr>
        <p:spPr>
          <a:xfrm>
            <a:off x="10892973" y="7397313"/>
            <a:ext cx="1040423" cy="1040423"/>
          </a:xfrm>
          <a:prstGeom prst="rect">
            <a:avLst/>
          </a:prstGeom>
          <a:blipFill>
            <a:blip r:embed="rId8">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TextBox 43"/>
          <p:cNvSpPr txBox="1"/>
          <p:nvPr/>
        </p:nvSpPr>
        <p:spPr>
          <a:xfrm>
            <a:off x="11639550" y="8743950"/>
            <a:ext cx="2133600" cy="400110"/>
          </a:xfrm>
          <a:prstGeom prst="rect">
            <a:avLst/>
          </a:prstGeom>
          <a:noFill/>
        </p:spPr>
        <p:txBody>
          <a:bodyPr wrap="square" rtlCol="0">
            <a:spAutoFit/>
          </a:bodyPr>
          <a:lstStyle/>
          <a:p>
            <a:endParaRPr lang="en-US" sz="2000" dirty="0">
              <a:solidFill>
                <a:schemeClr val="bg1"/>
              </a:solidFill>
            </a:endParaRPr>
          </a:p>
        </p:txBody>
      </p:sp>
      <p:grpSp>
        <p:nvGrpSpPr>
          <p:cNvPr id="47" name="Group 46"/>
          <p:cNvGrpSpPr/>
          <p:nvPr/>
        </p:nvGrpSpPr>
        <p:grpSpPr>
          <a:xfrm>
            <a:off x="10892976" y="8491138"/>
            <a:ext cx="22105248" cy="7797902"/>
            <a:chOff x="10892976" y="8437722"/>
            <a:chExt cx="22105248" cy="6774846"/>
          </a:xfrm>
        </p:grpSpPr>
        <p:sp>
          <p:nvSpPr>
            <p:cNvPr id="26" name="Freeform 25"/>
            <p:cNvSpPr/>
            <p:nvPr/>
          </p:nvSpPr>
          <p:spPr>
            <a:xfrm rot="16200000">
              <a:off x="7765662" y="11565041"/>
              <a:ext cx="6774839" cy="520211"/>
            </a:xfrm>
            <a:custGeom>
              <a:avLst/>
              <a:gdLst>
                <a:gd name="connsiteX0" fmla="*/ 0 w 7128576"/>
                <a:gd name="connsiteY0" fmla="*/ 0 h 520211"/>
                <a:gd name="connsiteX1" fmla="*/ 7128576 w 7128576"/>
                <a:gd name="connsiteY1" fmla="*/ 0 h 520211"/>
                <a:gd name="connsiteX2" fmla="*/ 7128576 w 7128576"/>
                <a:gd name="connsiteY2" fmla="*/ 520211 h 520211"/>
                <a:gd name="connsiteX3" fmla="*/ 0 w 7128576"/>
                <a:gd name="connsiteY3" fmla="*/ 520211 h 520211"/>
                <a:gd name="connsiteX4" fmla="*/ 0 w 7128576"/>
                <a:gd name="connsiteY4" fmla="*/ 0 h 5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76" h="520211">
                  <a:moveTo>
                    <a:pt x="0" y="0"/>
                  </a:moveTo>
                  <a:lnTo>
                    <a:pt x="7128576" y="0"/>
                  </a:lnTo>
                  <a:lnTo>
                    <a:pt x="7128576" y="520211"/>
                  </a:lnTo>
                  <a:lnTo>
                    <a:pt x="0" y="520211"/>
                  </a:lnTo>
                  <a:lnTo>
                    <a:pt x="0" y="0"/>
                  </a:lnTo>
                  <a:close/>
                </a:path>
              </a:pathLst>
            </a:custGeom>
            <a:solidFill>
              <a:srgbClr val="A9512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58798" bIns="0" numCol="1" spcCol="1270" anchor="t" anchorCtr="0">
              <a:noAutofit/>
            </a:bodyPr>
            <a:lstStyle/>
            <a:p>
              <a:pPr lvl="0" algn="l" defTabSz="1733550">
                <a:lnSpc>
                  <a:spcPct val="90000"/>
                </a:lnSpc>
                <a:spcBef>
                  <a:spcPct val="0"/>
                </a:spcBef>
                <a:spcAft>
                  <a:spcPct val="35000"/>
                </a:spcAft>
              </a:pPr>
              <a:r>
                <a:rPr lang="en-US" sz="3900" kern="1200" cap="all" dirty="0">
                  <a:solidFill>
                    <a:schemeClr val="bg1"/>
                  </a:solidFill>
                  <a:latin typeface="Calibri" panose="020F0502020204030204" pitchFamily="34" charset="0"/>
                  <a:cs typeface="Calibri" panose="020F0502020204030204" pitchFamily="34" charset="0"/>
                </a:rPr>
                <a:t> Problem Identification</a:t>
              </a:r>
            </a:p>
          </p:txBody>
        </p:sp>
        <p:sp>
          <p:nvSpPr>
            <p:cNvPr id="27" name="Freeform 26"/>
            <p:cNvSpPr/>
            <p:nvPr/>
          </p:nvSpPr>
          <p:spPr>
            <a:xfrm>
              <a:off x="11413185" y="8437736"/>
              <a:ext cx="2591206" cy="6774832"/>
            </a:xfrm>
            <a:custGeom>
              <a:avLst/>
              <a:gdLst>
                <a:gd name="connsiteX0" fmla="*/ 0 w 2591206"/>
                <a:gd name="connsiteY0" fmla="*/ 0 h 7128576"/>
                <a:gd name="connsiteX1" fmla="*/ 2591206 w 2591206"/>
                <a:gd name="connsiteY1" fmla="*/ 0 h 7128576"/>
                <a:gd name="connsiteX2" fmla="*/ 2591206 w 2591206"/>
                <a:gd name="connsiteY2" fmla="*/ 7128576 h 7128576"/>
                <a:gd name="connsiteX3" fmla="*/ 0 w 2591206"/>
                <a:gd name="connsiteY3" fmla="*/ 7128576 h 7128576"/>
                <a:gd name="connsiteX4" fmla="*/ 0 w 2591206"/>
                <a:gd name="connsiteY4" fmla="*/ 0 h 71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206" h="7128576">
                  <a:moveTo>
                    <a:pt x="0" y="0"/>
                  </a:moveTo>
                  <a:lnTo>
                    <a:pt x="2591206" y="0"/>
                  </a:lnTo>
                  <a:lnTo>
                    <a:pt x="2591206" y="7128576"/>
                  </a:lnTo>
                  <a:lnTo>
                    <a:pt x="0" y="7128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458798" rIns="199136" bIns="199136"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p:txBody>
        </p:sp>
        <p:sp>
          <p:nvSpPr>
            <p:cNvPr id="29" name="Freeform 28"/>
            <p:cNvSpPr/>
            <p:nvPr/>
          </p:nvSpPr>
          <p:spPr>
            <a:xfrm rot="16200000">
              <a:off x="11564426" y="11565041"/>
              <a:ext cx="6774841" cy="520211"/>
            </a:xfrm>
            <a:custGeom>
              <a:avLst/>
              <a:gdLst>
                <a:gd name="connsiteX0" fmla="*/ 0 w 7128576"/>
                <a:gd name="connsiteY0" fmla="*/ 0 h 520211"/>
                <a:gd name="connsiteX1" fmla="*/ 7128576 w 7128576"/>
                <a:gd name="connsiteY1" fmla="*/ 0 h 520211"/>
                <a:gd name="connsiteX2" fmla="*/ 7128576 w 7128576"/>
                <a:gd name="connsiteY2" fmla="*/ 520211 h 520211"/>
                <a:gd name="connsiteX3" fmla="*/ 0 w 7128576"/>
                <a:gd name="connsiteY3" fmla="*/ 520211 h 520211"/>
                <a:gd name="connsiteX4" fmla="*/ 0 w 7128576"/>
                <a:gd name="connsiteY4" fmla="*/ 0 h 5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76" h="520211">
                  <a:moveTo>
                    <a:pt x="0" y="0"/>
                  </a:moveTo>
                  <a:lnTo>
                    <a:pt x="7128576" y="0"/>
                  </a:lnTo>
                  <a:lnTo>
                    <a:pt x="7128576" y="520211"/>
                  </a:lnTo>
                  <a:lnTo>
                    <a:pt x="0" y="520211"/>
                  </a:lnTo>
                  <a:lnTo>
                    <a:pt x="0" y="0"/>
                  </a:lnTo>
                  <a:close/>
                </a:path>
              </a:pathLst>
            </a:custGeom>
            <a:solidFill>
              <a:srgbClr val="A9512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58798" bIns="0" numCol="1" spcCol="1270" anchor="t" anchorCtr="0">
              <a:noAutofit/>
            </a:bodyPr>
            <a:lstStyle/>
            <a:p>
              <a:pPr lvl="0" algn="l" defTabSz="1733550">
                <a:lnSpc>
                  <a:spcPct val="90000"/>
                </a:lnSpc>
                <a:spcBef>
                  <a:spcPct val="0"/>
                </a:spcBef>
                <a:spcAft>
                  <a:spcPct val="35000"/>
                </a:spcAft>
              </a:pPr>
              <a:r>
                <a:rPr lang="en-US" sz="3900" kern="1200" cap="all" dirty="0">
                  <a:solidFill>
                    <a:schemeClr val="bg1"/>
                  </a:solidFill>
                  <a:latin typeface="Calibri" panose="020F0502020204030204" pitchFamily="34" charset="0"/>
                  <a:cs typeface="Calibri" panose="020F0502020204030204" pitchFamily="34" charset="0"/>
                </a:rPr>
                <a:t> Needs Assessment</a:t>
              </a:r>
            </a:p>
          </p:txBody>
        </p:sp>
        <p:sp>
          <p:nvSpPr>
            <p:cNvPr id="30" name="Freeform 29"/>
            <p:cNvSpPr/>
            <p:nvPr/>
          </p:nvSpPr>
          <p:spPr>
            <a:xfrm>
              <a:off x="15211952" y="8437736"/>
              <a:ext cx="2591206" cy="6774832"/>
            </a:xfrm>
            <a:custGeom>
              <a:avLst/>
              <a:gdLst>
                <a:gd name="connsiteX0" fmla="*/ 0 w 2591206"/>
                <a:gd name="connsiteY0" fmla="*/ 0 h 7128576"/>
                <a:gd name="connsiteX1" fmla="*/ 2591206 w 2591206"/>
                <a:gd name="connsiteY1" fmla="*/ 0 h 7128576"/>
                <a:gd name="connsiteX2" fmla="*/ 2591206 w 2591206"/>
                <a:gd name="connsiteY2" fmla="*/ 7128576 h 7128576"/>
                <a:gd name="connsiteX3" fmla="*/ 0 w 2591206"/>
                <a:gd name="connsiteY3" fmla="*/ 7128576 h 7128576"/>
                <a:gd name="connsiteX4" fmla="*/ 0 w 2591206"/>
                <a:gd name="connsiteY4" fmla="*/ 0 h 71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206" h="7128576">
                  <a:moveTo>
                    <a:pt x="0" y="0"/>
                  </a:moveTo>
                  <a:lnTo>
                    <a:pt x="2591206" y="0"/>
                  </a:lnTo>
                  <a:lnTo>
                    <a:pt x="2591206" y="7128576"/>
                  </a:lnTo>
                  <a:lnTo>
                    <a:pt x="0" y="7128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458798" rIns="199136" bIns="199136"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p:txBody>
        </p:sp>
        <p:sp>
          <p:nvSpPr>
            <p:cNvPr id="32" name="Freeform 31"/>
            <p:cNvSpPr/>
            <p:nvPr/>
          </p:nvSpPr>
          <p:spPr>
            <a:xfrm rot="16200000">
              <a:off x="15363193" y="11565040"/>
              <a:ext cx="6774842" cy="520211"/>
            </a:xfrm>
            <a:custGeom>
              <a:avLst/>
              <a:gdLst>
                <a:gd name="connsiteX0" fmla="*/ 0 w 7128576"/>
                <a:gd name="connsiteY0" fmla="*/ 0 h 520211"/>
                <a:gd name="connsiteX1" fmla="*/ 7128576 w 7128576"/>
                <a:gd name="connsiteY1" fmla="*/ 0 h 520211"/>
                <a:gd name="connsiteX2" fmla="*/ 7128576 w 7128576"/>
                <a:gd name="connsiteY2" fmla="*/ 520211 h 520211"/>
                <a:gd name="connsiteX3" fmla="*/ 0 w 7128576"/>
                <a:gd name="connsiteY3" fmla="*/ 520211 h 520211"/>
                <a:gd name="connsiteX4" fmla="*/ 0 w 7128576"/>
                <a:gd name="connsiteY4" fmla="*/ 0 h 5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76" h="520211">
                  <a:moveTo>
                    <a:pt x="0" y="0"/>
                  </a:moveTo>
                  <a:lnTo>
                    <a:pt x="7128576" y="0"/>
                  </a:lnTo>
                  <a:lnTo>
                    <a:pt x="7128576" y="520211"/>
                  </a:lnTo>
                  <a:lnTo>
                    <a:pt x="0" y="520211"/>
                  </a:lnTo>
                  <a:lnTo>
                    <a:pt x="0" y="0"/>
                  </a:lnTo>
                  <a:close/>
                </a:path>
              </a:pathLst>
            </a:custGeom>
            <a:solidFill>
              <a:srgbClr val="A9512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58798" bIns="0" numCol="1" spcCol="1270" anchor="t" anchorCtr="0">
              <a:noAutofit/>
            </a:bodyPr>
            <a:lstStyle/>
            <a:p>
              <a:pPr lvl="0" algn="l" defTabSz="1733550">
                <a:lnSpc>
                  <a:spcPct val="90000"/>
                </a:lnSpc>
                <a:spcBef>
                  <a:spcPct val="0"/>
                </a:spcBef>
                <a:spcAft>
                  <a:spcPct val="35000"/>
                </a:spcAft>
              </a:pPr>
              <a:r>
                <a:rPr lang="en-US" sz="3900" kern="1200" cap="all" dirty="0">
                  <a:solidFill>
                    <a:schemeClr val="bg1"/>
                  </a:solidFill>
                  <a:latin typeface="Calibri" panose="020F0502020204030204" pitchFamily="34" charset="0"/>
                  <a:cs typeface="Calibri" panose="020F0502020204030204" pitchFamily="34" charset="0"/>
                </a:rPr>
                <a:t> Goals and Objectives</a:t>
              </a:r>
            </a:p>
          </p:txBody>
        </p:sp>
        <p:sp>
          <p:nvSpPr>
            <p:cNvPr id="33" name="Freeform 32"/>
            <p:cNvSpPr/>
            <p:nvPr/>
          </p:nvSpPr>
          <p:spPr>
            <a:xfrm>
              <a:off x="19010718" y="8437736"/>
              <a:ext cx="2591206" cy="6774832"/>
            </a:xfrm>
            <a:custGeom>
              <a:avLst/>
              <a:gdLst>
                <a:gd name="connsiteX0" fmla="*/ 0 w 2591206"/>
                <a:gd name="connsiteY0" fmla="*/ 0 h 7128576"/>
                <a:gd name="connsiteX1" fmla="*/ 2591206 w 2591206"/>
                <a:gd name="connsiteY1" fmla="*/ 0 h 7128576"/>
                <a:gd name="connsiteX2" fmla="*/ 2591206 w 2591206"/>
                <a:gd name="connsiteY2" fmla="*/ 7128576 h 7128576"/>
                <a:gd name="connsiteX3" fmla="*/ 0 w 2591206"/>
                <a:gd name="connsiteY3" fmla="*/ 7128576 h 7128576"/>
                <a:gd name="connsiteX4" fmla="*/ 0 w 2591206"/>
                <a:gd name="connsiteY4" fmla="*/ 0 h 71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206" h="7128576">
                  <a:moveTo>
                    <a:pt x="0" y="0"/>
                  </a:moveTo>
                  <a:lnTo>
                    <a:pt x="2591206" y="0"/>
                  </a:lnTo>
                  <a:lnTo>
                    <a:pt x="2591206" y="7128576"/>
                  </a:lnTo>
                  <a:lnTo>
                    <a:pt x="0" y="7128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458798" rIns="462280" bIns="46228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p:txBody>
        </p:sp>
        <p:sp>
          <p:nvSpPr>
            <p:cNvPr id="35" name="Freeform 34"/>
            <p:cNvSpPr/>
            <p:nvPr/>
          </p:nvSpPr>
          <p:spPr>
            <a:xfrm rot="16200000">
              <a:off x="19161960" y="11565040"/>
              <a:ext cx="6774843" cy="520211"/>
            </a:xfrm>
            <a:custGeom>
              <a:avLst/>
              <a:gdLst>
                <a:gd name="connsiteX0" fmla="*/ 0 w 7128576"/>
                <a:gd name="connsiteY0" fmla="*/ 0 h 520211"/>
                <a:gd name="connsiteX1" fmla="*/ 7128576 w 7128576"/>
                <a:gd name="connsiteY1" fmla="*/ 0 h 520211"/>
                <a:gd name="connsiteX2" fmla="*/ 7128576 w 7128576"/>
                <a:gd name="connsiteY2" fmla="*/ 520211 h 520211"/>
                <a:gd name="connsiteX3" fmla="*/ 0 w 7128576"/>
                <a:gd name="connsiteY3" fmla="*/ 520211 h 520211"/>
                <a:gd name="connsiteX4" fmla="*/ 0 w 7128576"/>
                <a:gd name="connsiteY4" fmla="*/ 0 h 5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76" h="520211">
                  <a:moveTo>
                    <a:pt x="0" y="0"/>
                  </a:moveTo>
                  <a:lnTo>
                    <a:pt x="7128576" y="0"/>
                  </a:lnTo>
                  <a:lnTo>
                    <a:pt x="7128576" y="520211"/>
                  </a:lnTo>
                  <a:lnTo>
                    <a:pt x="0" y="520211"/>
                  </a:lnTo>
                  <a:lnTo>
                    <a:pt x="0" y="0"/>
                  </a:lnTo>
                  <a:close/>
                </a:path>
              </a:pathLst>
            </a:custGeom>
            <a:solidFill>
              <a:srgbClr val="A9512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58798" bIns="0" numCol="1" spcCol="1270" anchor="t" anchorCtr="0">
              <a:noAutofit/>
            </a:bodyPr>
            <a:lstStyle/>
            <a:p>
              <a:pPr lvl="0" algn="l" defTabSz="1733550">
                <a:lnSpc>
                  <a:spcPct val="90000"/>
                </a:lnSpc>
                <a:spcBef>
                  <a:spcPct val="0"/>
                </a:spcBef>
                <a:spcAft>
                  <a:spcPct val="35000"/>
                </a:spcAft>
              </a:pPr>
              <a:r>
                <a:rPr lang="en-US" sz="3900" kern="1200" cap="all" dirty="0">
                  <a:solidFill>
                    <a:schemeClr val="bg1"/>
                  </a:solidFill>
                  <a:latin typeface="Calibri" panose="020F0502020204030204" pitchFamily="34" charset="0"/>
                  <a:cs typeface="Calibri" panose="020F0502020204030204" pitchFamily="34" charset="0"/>
                </a:rPr>
                <a:t> Educational Strategies</a:t>
              </a:r>
            </a:p>
          </p:txBody>
        </p:sp>
        <p:sp>
          <p:nvSpPr>
            <p:cNvPr id="36" name="Freeform 35"/>
            <p:cNvSpPr/>
            <p:nvPr/>
          </p:nvSpPr>
          <p:spPr>
            <a:xfrm>
              <a:off x="22809485" y="8437736"/>
              <a:ext cx="2591206" cy="6774832"/>
            </a:xfrm>
            <a:custGeom>
              <a:avLst/>
              <a:gdLst>
                <a:gd name="connsiteX0" fmla="*/ 0 w 2591206"/>
                <a:gd name="connsiteY0" fmla="*/ 0 h 7128576"/>
                <a:gd name="connsiteX1" fmla="*/ 2591206 w 2591206"/>
                <a:gd name="connsiteY1" fmla="*/ 0 h 7128576"/>
                <a:gd name="connsiteX2" fmla="*/ 2591206 w 2591206"/>
                <a:gd name="connsiteY2" fmla="*/ 7128576 h 7128576"/>
                <a:gd name="connsiteX3" fmla="*/ 0 w 2591206"/>
                <a:gd name="connsiteY3" fmla="*/ 7128576 h 7128576"/>
                <a:gd name="connsiteX4" fmla="*/ 0 w 2591206"/>
                <a:gd name="connsiteY4" fmla="*/ 0 h 71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206" h="7128576">
                  <a:moveTo>
                    <a:pt x="0" y="0"/>
                  </a:moveTo>
                  <a:lnTo>
                    <a:pt x="2591206" y="0"/>
                  </a:lnTo>
                  <a:lnTo>
                    <a:pt x="2591206" y="7128576"/>
                  </a:lnTo>
                  <a:lnTo>
                    <a:pt x="0" y="7128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458798" rIns="462280" bIns="46228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p:txBody>
        </p:sp>
        <p:sp>
          <p:nvSpPr>
            <p:cNvPr id="38" name="Freeform 37"/>
            <p:cNvSpPr/>
            <p:nvPr/>
          </p:nvSpPr>
          <p:spPr>
            <a:xfrm rot="16200000">
              <a:off x="22960723" y="11565040"/>
              <a:ext cx="6774845" cy="520211"/>
            </a:xfrm>
            <a:custGeom>
              <a:avLst/>
              <a:gdLst>
                <a:gd name="connsiteX0" fmla="*/ 0 w 7128576"/>
                <a:gd name="connsiteY0" fmla="*/ 0 h 520211"/>
                <a:gd name="connsiteX1" fmla="*/ 7128576 w 7128576"/>
                <a:gd name="connsiteY1" fmla="*/ 0 h 520211"/>
                <a:gd name="connsiteX2" fmla="*/ 7128576 w 7128576"/>
                <a:gd name="connsiteY2" fmla="*/ 520211 h 520211"/>
                <a:gd name="connsiteX3" fmla="*/ 0 w 7128576"/>
                <a:gd name="connsiteY3" fmla="*/ 520211 h 520211"/>
                <a:gd name="connsiteX4" fmla="*/ 0 w 7128576"/>
                <a:gd name="connsiteY4" fmla="*/ 0 h 5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76" h="520211">
                  <a:moveTo>
                    <a:pt x="0" y="0"/>
                  </a:moveTo>
                  <a:lnTo>
                    <a:pt x="7128576" y="0"/>
                  </a:lnTo>
                  <a:lnTo>
                    <a:pt x="7128576" y="520211"/>
                  </a:lnTo>
                  <a:lnTo>
                    <a:pt x="0" y="520211"/>
                  </a:lnTo>
                  <a:lnTo>
                    <a:pt x="0" y="0"/>
                  </a:lnTo>
                  <a:close/>
                </a:path>
              </a:pathLst>
            </a:custGeom>
            <a:solidFill>
              <a:srgbClr val="A9512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58798" bIns="0" numCol="1" spcCol="1270" anchor="t" anchorCtr="0">
              <a:noAutofit/>
            </a:bodyPr>
            <a:lstStyle/>
            <a:p>
              <a:pPr lvl="0" algn="l" defTabSz="1733550">
                <a:lnSpc>
                  <a:spcPct val="90000"/>
                </a:lnSpc>
                <a:spcBef>
                  <a:spcPct val="0"/>
                </a:spcBef>
                <a:spcAft>
                  <a:spcPct val="35000"/>
                </a:spcAft>
              </a:pPr>
              <a:r>
                <a:rPr lang="en-US" sz="3900" kern="1200" cap="all" dirty="0">
                  <a:solidFill>
                    <a:schemeClr val="bg1"/>
                  </a:solidFill>
                  <a:latin typeface="Calibri" panose="020F0502020204030204" pitchFamily="34" charset="0"/>
                  <a:cs typeface="Calibri" panose="020F0502020204030204" pitchFamily="34" charset="0"/>
                </a:rPr>
                <a:t> Implementation</a:t>
              </a:r>
            </a:p>
          </p:txBody>
        </p:sp>
        <p:sp>
          <p:nvSpPr>
            <p:cNvPr id="39" name="Freeform 38"/>
            <p:cNvSpPr/>
            <p:nvPr/>
          </p:nvSpPr>
          <p:spPr>
            <a:xfrm>
              <a:off x="26608251" y="8437736"/>
              <a:ext cx="2591206" cy="6774832"/>
            </a:xfrm>
            <a:custGeom>
              <a:avLst/>
              <a:gdLst>
                <a:gd name="connsiteX0" fmla="*/ 0 w 2591206"/>
                <a:gd name="connsiteY0" fmla="*/ 0 h 7128576"/>
                <a:gd name="connsiteX1" fmla="*/ 2591206 w 2591206"/>
                <a:gd name="connsiteY1" fmla="*/ 0 h 7128576"/>
                <a:gd name="connsiteX2" fmla="*/ 2591206 w 2591206"/>
                <a:gd name="connsiteY2" fmla="*/ 7128576 h 7128576"/>
                <a:gd name="connsiteX3" fmla="*/ 0 w 2591206"/>
                <a:gd name="connsiteY3" fmla="*/ 7128576 h 7128576"/>
                <a:gd name="connsiteX4" fmla="*/ 0 w 2591206"/>
                <a:gd name="connsiteY4" fmla="*/ 0 h 71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206" h="7128576">
                  <a:moveTo>
                    <a:pt x="0" y="0"/>
                  </a:moveTo>
                  <a:lnTo>
                    <a:pt x="2591206" y="0"/>
                  </a:lnTo>
                  <a:lnTo>
                    <a:pt x="2591206" y="7128576"/>
                  </a:lnTo>
                  <a:lnTo>
                    <a:pt x="0" y="7128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458798" rIns="462280" bIns="46228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p:txBody>
        </p:sp>
        <p:sp>
          <p:nvSpPr>
            <p:cNvPr id="41" name="Freeform 40"/>
            <p:cNvSpPr/>
            <p:nvPr/>
          </p:nvSpPr>
          <p:spPr>
            <a:xfrm rot="16200000">
              <a:off x="26759491" y="11565039"/>
              <a:ext cx="6774846" cy="520211"/>
            </a:xfrm>
            <a:custGeom>
              <a:avLst/>
              <a:gdLst>
                <a:gd name="connsiteX0" fmla="*/ 0 w 7128576"/>
                <a:gd name="connsiteY0" fmla="*/ 0 h 520211"/>
                <a:gd name="connsiteX1" fmla="*/ 7128576 w 7128576"/>
                <a:gd name="connsiteY1" fmla="*/ 0 h 520211"/>
                <a:gd name="connsiteX2" fmla="*/ 7128576 w 7128576"/>
                <a:gd name="connsiteY2" fmla="*/ 520211 h 520211"/>
                <a:gd name="connsiteX3" fmla="*/ 0 w 7128576"/>
                <a:gd name="connsiteY3" fmla="*/ 520211 h 520211"/>
                <a:gd name="connsiteX4" fmla="*/ 0 w 7128576"/>
                <a:gd name="connsiteY4" fmla="*/ 0 h 5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76" h="520211">
                  <a:moveTo>
                    <a:pt x="0" y="0"/>
                  </a:moveTo>
                  <a:lnTo>
                    <a:pt x="7128576" y="0"/>
                  </a:lnTo>
                  <a:lnTo>
                    <a:pt x="7128576" y="520211"/>
                  </a:lnTo>
                  <a:lnTo>
                    <a:pt x="0" y="520211"/>
                  </a:lnTo>
                  <a:lnTo>
                    <a:pt x="0" y="0"/>
                  </a:lnTo>
                  <a:close/>
                </a:path>
              </a:pathLst>
            </a:custGeom>
            <a:solidFill>
              <a:srgbClr val="A9512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58798" bIns="0" numCol="1" spcCol="1270" anchor="t" anchorCtr="0">
              <a:noAutofit/>
            </a:bodyPr>
            <a:lstStyle/>
            <a:p>
              <a:pPr lvl="0" algn="l" defTabSz="1733550">
                <a:lnSpc>
                  <a:spcPct val="90000"/>
                </a:lnSpc>
                <a:spcBef>
                  <a:spcPct val="0"/>
                </a:spcBef>
                <a:spcAft>
                  <a:spcPct val="35000"/>
                </a:spcAft>
              </a:pPr>
              <a:r>
                <a:rPr lang="en-US" sz="3900" kern="1200" cap="all" dirty="0">
                  <a:solidFill>
                    <a:schemeClr val="bg1"/>
                  </a:solidFill>
                  <a:latin typeface="Calibri" panose="020F0502020204030204" pitchFamily="34" charset="0"/>
                  <a:cs typeface="Calibri" panose="020F0502020204030204" pitchFamily="34" charset="0"/>
                </a:rPr>
                <a:t> Evaluation and Feedback</a:t>
              </a:r>
            </a:p>
          </p:txBody>
        </p:sp>
        <p:sp>
          <p:nvSpPr>
            <p:cNvPr id="42" name="Freeform 41"/>
            <p:cNvSpPr/>
            <p:nvPr/>
          </p:nvSpPr>
          <p:spPr>
            <a:xfrm>
              <a:off x="30407018" y="8437736"/>
              <a:ext cx="2591206" cy="6774832"/>
            </a:xfrm>
            <a:custGeom>
              <a:avLst/>
              <a:gdLst>
                <a:gd name="connsiteX0" fmla="*/ 0 w 2591206"/>
                <a:gd name="connsiteY0" fmla="*/ 0 h 7128576"/>
                <a:gd name="connsiteX1" fmla="*/ 2591206 w 2591206"/>
                <a:gd name="connsiteY1" fmla="*/ 0 h 7128576"/>
                <a:gd name="connsiteX2" fmla="*/ 2591206 w 2591206"/>
                <a:gd name="connsiteY2" fmla="*/ 7128576 h 7128576"/>
                <a:gd name="connsiteX3" fmla="*/ 0 w 2591206"/>
                <a:gd name="connsiteY3" fmla="*/ 7128576 h 7128576"/>
                <a:gd name="connsiteX4" fmla="*/ 0 w 2591206"/>
                <a:gd name="connsiteY4" fmla="*/ 0 h 712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206" h="7128576">
                  <a:moveTo>
                    <a:pt x="0" y="0"/>
                  </a:moveTo>
                  <a:lnTo>
                    <a:pt x="2591206" y="0"/>
                  </a:lnTo>
                  <a:lnTo>
                    <a:pt x="2591206" y="7128576"/>
                  </a:lnTo>
                  <a:lnTo>
                    <a:pt x="0" y="7128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458798" rIns="462280" bIns="46228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p:txBody>
        </p:sp>
        <p:sp>
          <p:nvSpPr>
            <p:cNvPr id="45" name="TextBox 44"/>
            <p:cNvSpPr txBox="1"/>
            <p:nvPr/>
          </p:nvSpPr>
          <p:spPr>
            <a:xfrm>
              <a:off x="11620491" y="8600503"/>
              <a:ext cx="2133600" cy="5856003"/>
            </a:xfrm>
            <a:prstGeom prst="rect">
              <a:avLst/>
            </a:prstGeom>
            <a:noFill/>
          </p:spPr>
          <p:txBody>
            <a:bodyPr wrap="square" rtlCol="0">
              <a:spAutoFit/>
            </a:bodyPr>
            <a:lstStyle/>
            <a:p>
              <a:r>
                <a:rPr lang="en-US" sz="2400" dirty="0">
                  <a:solidFill>
                    <a:schemeClr val="bg1"/>
                  </a:solidFill>
                </a:rPr>
                <a:t>A problem was previously identified during a regional training workshop that there were not enough educational trainings or opportunities for Program Coordinators around professional development. </a:t>
              </a:r>
            </a:p>
          </p:txBody>
        </p:sp>
      </p:grpSp>
      <p:sp>
        <p:nvSpPr>
          <p:cNvPr id="55" name="TextBox 54"/>
          <p:cNvSpPr txBox="1"/>
          <p:nvPr/>
        </p:nvSpPr>
        <p:spPr>
          <a:xfrm>
            <a:off x="15440755" y="8743950"/>
            <a:ext cx="2133600" cy="6740307"/>
          </a:xfrm>
          <a:prstGeom prst="rect">
            <a:avLst/>
          </a:prstGeom>
          <a:noFill/>
        </p:spPr>
        <p:txBody>
          <a:bodyPr wrap="square" rtlCol="0">
            <a:spAutoFit/>
          </a:bodyPr>
          <a:lstStyle/>
          <a:p>
            <a:r>
              <a:rPr lang="en-US" sz="2400" dirty="0">
                <a:solidFill>
                  <a:schemeClr val="bg1"/>
                </a:solidFill>
              </a:rPr>
              <a:t>A formal and focused needs assessment was conducted with Program Coordinators to identify key stakeholders. Phase 1 occurred within a single institution. Phase 2 was conducted multi-institutional.  </a:t>
            </a:r>
          </a:p>
        </p:txBody>
      </p:sp>
      <p:sp>
        <p:nvSpPr>
          <p:cNvPr id="56" name="TextBox 55"/>
          <p:cNvSpPr txBox="1"/>
          <p:nvPr/>
        </p:nvSpPr>
        <p:spPr>
          <a:xfrm>
            <a:off x="19239521" y="8678499"/>
            <a:ext cx="2133600" cy="7478970"/>
          </a:xfrm>
          <a:prstGeom prst="rect">
            <a:avLst/>
          </a:prstGeom>
          <a:noFill/>
        </p:spPr>
        <p:txBody>
          <a:bodyPr wrap="square" rtlCol="0">
            <a:spAutoFit/>
          </a:bodyPr>
          <a:lstStyle/>
          <a:p>
            <a:r>
              <a:rPr lang="en-US" sz="2400" dirty="0">
                <a:solidFill>
                  <a:schemeClr val="bg1"/>
                </a:solidFill>
              </a:rPr>
              <a:t>Goals and objectives were created to formally organize the curriculum development and monthly meetings. Expectations were set for participation and deadlines were identified for getting new curriculum materials to the training committee.  </a:t>
            </a:r>
          </a:p>
        </p:txBody>
      </p:sp>
      <p:sp>
        <p:nvSpPr>
          <p:cNvPr id="57" name="TextBox 56"/>
          <p:cNvSpPr txBox="1"/>
          <p:nvPr/>
        </p:nvSpPr>
        <p:spPr>
          <a:xfrm>
            <a:off x="22982842" y="8678499"/>
            <a:ext cx="2244491" cy="6740307"/>
          </a:xfrm>
          <a:prstGeom prst="rect">
            <a:avLst/>
          </a:prstGeom>
          <a:noFill/>
        </p:spPr>
        <p:txBody>
          <a:bodyPr wrap="square" rtlCol="0">
            <a:spAutoFit/>
          </a:bodyPr>
          <a:lstStyle/>
          <a:p>
            <a:r>
              <a:rPr lang="en-US" sz="2400" dirty="0">
                <a:solidFill>
                  <a:schemeClr val="bg1"/>
                </a:solidFill>
              </a:rPr>
              <a:t>A learner-centered environment was identified as being crucial. Virtual meetings with key stakeholders determined the educational material that was to be used. GME support was gained prior to implementing the curriculum.</a:t>
            </a:r>
          </a:p>
        </p:txBody>
      </p:sp>
      <p:sp>
        <p:nvSpPr>
          <p:cNvPr id="58" name="TextBox 57"/>
          <p:cNvSpPr txBox="1"/>
          <p:nvPr/>
        </p:nvSpPr>
        <p:spPr>
          <a:xfrm>
            <a:off x="26844142" y="8743950"/>
            <a:ext cx="2133600" cy="4524315"/>
          </a:xfrm>
          <a:prstGeom prst="rect">
            <a:avLst/>
          </a:prstGeom>
          <a:noFill/>
        </p:spPr>
        <p:txBody>
          <a:bodyPr wrap="square" rtlCol="0">
            <a:spAutoFit/>
          </a:bodyPr>
          <a:lstStyle/>
          <a:p>
            <a:r>
              <a:rPr lang="en-US" sz="2400" dirty="0">
                <a:solidFill>
                  <a:schemeClr val="bg1"/>
                </a:solidFill>
              </a:rPr>
              <a:t>The Professional Development Series was implemented A/Y 2022-23. Resources, protected time, and a safe virtual space were identified. </a:t>
            </a:r>
          </a:p>
        </p:txBody>
      </p:sp>
      <p:sp>
        <p:nvSpPr>
          <p:cNvPr id="61" name="TextBox 60"/>
          <p:cNvSpPr txBox="1"/>
          <p:nvPr/>
        </p:nvSpPr>
        <p:spPr>
          <a:xfrm>
            <a:off x="30617669" y="8743950"/>
            <a:ext cx="2133600" cy="6001643"/>
          </a:xfrm>
          <a:prstGeom prst="rect">
            <a:avLst/>
          </a:prstGeom>
          <a:noFill/>
        </p:spPr>
        <p:txBody>
          <a:bodyPr wrap="square" rtlCol="0">
            <a:spAutoFit/>
          </a:bodyPr>
          <a:lstStyle/>
          <a:p>
            <a:r>
              <a:rPr lang="en-US" sz="2400" dirty="0">
                <a:solidFill>
                  <a:schemeClr val="bg1"/>
                </a:solidFill>
              </a:rPr>
              <a:t>Evaluations and feedback are currently being received at the end of each training.  The overall effectiveness and satisfaction will be surveyed at the end of the academic year.</a:t>
            </a:r>
          </a:p>
        </p:txBody>
      </p:sp>
      <p:graphicFrame>
        <p:nvGraphicFramePr>
          <p:cNvPr id="62" name="Diagram 61"/>
          <p:cNvGraphicFramePr/>
          <p:nvPr>
            <p:extLst>
              <p:ext uri="{D42A27DB-BD31-4B8C-83A1-F6EECF244321}">
                <p14:modId xmlns:p14="http://schemas.microsoft.com/office/powerpoint/2010/main" val="29499290"/>
              </p:ext>
            </p:extLst>
          </p:nvPr>
        </p:nvGraphicFramePr>
        <p:xfrm>
          <a:off x="727449" y="17655431"/>
          <a:ext cx="36231687" cy="39457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3" name="conclusions">
            <a:extLst>
              <a:ext uri="{FF2B5EF4-FFF2-40B4-BE49-F238E27FC236}">
                <a16:creationId xmlns:a16="http://schemas.microsoft.com/office/drawing/2014/main" id="{FC2B6F36-6E18-44E2-866D-939FB235640A}"/>
              </a:ext>
            </a:extLst>
          </p:cNvPr>
          <p:cNvSpPr txBox="1"/>
          <p:nvPr/>
        </p:nvSpPr>
        <p:spPr>
          <a:xfrm>
            <a:off x="34575308" y="14875722"/>
            <a:ext cx="8332822" cy="923132"/>
          </a:xfrm>
          <a:prstGeom prst="rect">
            <a:avLst/>
          </a:prstGeom>
          <a:noFill/>
        </p:spPr>
        <p:txBody>
          <a:bodyPr wrap="square" lIns="91257" tIns="45622" rIns="91257" bIns="45622" rtlCol="0">
            <a:spAutoFit/>
          </a:bodyPr>
          <a:lstStyle/>
          <a:p>
            <a:pPr algn="r"/>
            <a:r>
              <a:rPr lang="en-US" sz="5400" b="1" u="sng" dirty="0">
                <a:solidFill>
                  <a:srgbClr val="1F7F9B"/>
                </a:solidFill>
                <a:latin typeface="+mj-lt"/>
              </a:rPr>
              <a:t>Sample Resources</a:t>
            </a: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772842" y="16211649"/>
            <a:ext cx="3020522" cy="30205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7035922"/>
      </p:ext>
    </p:extLst>
  </p:cSld>
  <p:clrMapOvr>
    <a:masterClrMapping/>
  </p:clrMapOvr>
</p:sld>
</file>

<file path=ppt/theme/theme1.xml><?xml version="1.0" encoding="utf-8"?>
<a:theme xmlns:a="http://schemas.openxmlformats.org/drawingml/2006/main" name="EVMS template 4">
  <a:themeElements>
    <a:clrScheme name="EVMS 2011">
      <a:dk1>
        <a:srgbClr val="000000"/>
      </a:dk1>
      <a:lt1>
        <a:srgbClr val="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5244F7AE0E3542A290CE27DC9AF5A3" ma:contentTypeVersion="15" ma:contentTypeDescription="Create a new document." ma:contentTypeScope="" ma:versionID="3a14bbcab2fc3daa88e61bf82a264f27">
  <xsd:schema xmlns:xsd="http://www.w3.org/2001/XMLSchema" xmlns:xs="http://www.w3.org/2001/XMLSchema" xmlns:p="http://schemas.microsoft.com/office/2006/metadata/properties" xmlns:ns3="da284cdb-6520-4532-9d0d-d8886faf9493" xmlns:ns4="feee7d7c-55ae-40eb-bcd0-7b55bb0c4d10" targetNamespace="http://schemas.microsoft.com/office/2006/metadata/properties" ma:root="true" ma:fieldsID="e8a06261b967ada435d36896b28deae2" ns3:_="" ns4:_="">
    <xsd:import namespace="da284cdb-6520-4532-9d0d-d8886faf9493"/>
    <xsd:import namespace="feee7d7c-55ae-40eb-bcd0-7b55bb0c4d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84cdb-6520-4532-9d0d-d8886faf94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ee7d7c-55ae-40eb-bcd0-7b55bb0c4d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a284cdb-6520-4532-9d0d-d8886faf9493" xsi:nil="true"/>
  </documentManagement>
</p:properties>
</file>

<file path=customXml/itemProps1.xml><?xml version="1.0" encoding="utf-8"?>
<ds:datastoreItem xmlns:ds="http://schemas.openxmlformats.org/officeDocument/2006/customXml" ds:itemID="{00DF07F1-4FA0-4766-8627-957A421C6CA6}">
  <ds:schemaRefs>
    <ds:schemaRef ds:uri="http://schemas.microsoft.com/sharepoint/v3/contenttype/forms"/>
  </ds:schemaRefs>
</ds:datastoreItem>
</file>

<file path=customXml/itemProps2.xml><?xml version="1.0" encoding="utf-8"?>
<ds:datastoreItem xmlns:ds="http://schemas.openxmlformats.org/officeDocument/2006/customXml" ds:itemID="{1A3BB607-8AC7-4D8A-BE67-9E690ECE3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284cdb-6520-4532-9d0d-d8886faf9493"/>
    <ds:schemaRef ds:uri="feee7d7c-55ae-40eb-bcd0-7b55bb0c4d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FE5E22-E730-40D0-9A48-4D12EF55BF21}">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eee7d7c-55ae-40eb-bcd0-7b55bb0c4d10"/>
    <ds:schemaRef ds:uri="da284cdb-6520-4532-9d0d-d8886faf949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TotalTime>
  <Words>561</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Noto Sans Symbols</vt:lpstr>
      <vt:lpstr>Times New Roman</vt:lpstr>
      <vt:lpstr>EVMS template 4</vt:lpstr>
      <vt:lpstr>A Multi-Institutional Educational Training for Program Coordinators:   How We Got Here and Where We are Going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 Remove this slide before submitting</dc:title>
  <dc:creator>Taylor-Fishwick, Jonathan S.</dc:creator>
  <cp:lastModifiedBy>Brocus, Rebecca D</cp:lastModifiedBy>
  <cp:revision>27</cp:revision>
  <dcterms:created xsi:type="dcterms:W3CDTF">2021-04-15T12:23:12Z</dcterms:created>
  <dcterms:modified xsi:type="dcterms:W3CDTF">2023-05-01T18:59:47Z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0x010100725244F7AE0E3542A290CE27DC9AF5A3</vt:lpwstr>
  </property>
</Properties>
</file>