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43891200" cy="219456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6912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4" roundtripDataSignature="AMtx7mhzMurHeoHzS7050l53FO6MN75BhQ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ena Atayeva" initials="" lastIdx="3" clrIdx="0"/>
  <p:cmAuthor id="1" name="Jeni Smith" initials="" lastIdx="2" clrIdx="1"/>
  <p:cmAuthor id="2" name="Jeni Smith" initials="JS" lastIdx="1" clrIdx="2">
    <p:extLst/>
  </p:cmAuthor>
  <p:cmAuthor id="3" name="Jeni Smith" initials="JS [2]" lastIdx="1" clrIdx="3">
    <p:extLst/>
  </p:cmAuthor>
  <p:cmAuthor id="4" name="Jeni Smith" initials="JS [3]" lastIdx="1" clrIdx="4">
    <p:extLst/>
  </p:cmAuthor>
  <p:cmAuthor id="5" name="Jeni Smith" initials="JS [4]" lastIdx="1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D9FBC4D-CEDA-4503-8680-F77E747CB5CC}">
  <a:tblStyle styleId="{6D9FBC4D-CEDA-4503-8680-F77E747CB5CC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7ECEF"/>
          </a:solidFill>
        </a:fill>
      </a:tcStyle>
    </a:wholeTbl>
    <a:band1H>
      <a:tcTxStyle/>
      <a:tcStyle>
        <a:tcBdr/>
        <a:fill>
          <a:solidFill>
            <a:srgbClr val="CCD6DD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CD6DD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08"/>
    <p:restoredTop sz="94599"/>
  </p:normalViewPr>
  <p:slideViewPr>
    <p:cSldViewPr snapToGrid="0">
      <p:cViewPr varScale="1">
        <p:scale>
          <a:sx n="32" d="100"/>
          <a:sy n="32" d="100"/>
        </p:scale>
        <p:origin x="180" y="186"/>
      </p:cViewPr>
      <p:guideLst>
        <p:guide orient="horz" pos="6912"/>
        <p:guide pos="138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15" Type="http://schemas.openxmlformats.org/officeDocument/2006/relationships/commentAuthors" Target="commentAuthors.xml"/><Relationship Id="rId19" Type="http://schemas.openxmlformats.org/officeDocument/2006/relationships/tableStyles" Target="tableStyles.xml"/><Relationship Id="rId14" Type="http://customschemas.google.com/relationships/presentationmetadata" Target="metadata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jeni\Desktop\Gender%20Affirming%20Spreadsheet%20-%20Final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jeni\Desktop\Gender%20Affirming%20Spreadsheet%20-%20Final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jeni\Desktop\Gender%20Affirming%20Spreadsheet%20-%20Final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jeni\Desktop\Gender%20Affirming%20Spreadsheet%20-%20Final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baseline="0" dirty="0"/>
              <a:t>Fig. 4: Type of Surgery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1577699044567701"/>
          <c:y val="0.1457841221616"/>
          <c:w val="0.39082640413535302"/>
          <c:h val="0.72311325768776602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46FE-4BE2-8E28-C2587439C1D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46FE-4BE2-8E28-C2587439C1D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46FE-4BE2-8E28-C2587439C1D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46FE-4BE2-8E28-C2587439C1D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46FE-4BE2-8E28-C2587439C1D8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46FE-4BE2-8E28-C2587439C1D8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46FE-4BE2-8E28-C2587439C1D8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46FE-4BE2-8E28-C2587439C1D8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46FE-4BE2-8E28-C2587439C1D8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46FE-4BE2-8E28-C2587439C1D8}"/>
              </c:ext>
            </c:extLst>
          </c:dPt>
          <c:dLbls>
            <c:dLbl>
              <c:idx val="0"/>
              <c:layout>
                <c:manualLayout>
                  <c:x val="-9.4400262467191701E-2"/>
                  <c:y val="0.12643008165646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6FE-4BE2-8E28-C2587439C1D8}"/>
                </c:ext>
              </c:extLst>
            </c:dLbl>
            <c:dLbl>
              <c:idx val="1"/>
              <c:layout>
                <c:manualLayout>
                  <c:x val="-0.107282129463141"/>
                  <c:y val="-4.8640577012967097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6FE-4BE2-8E28-C2587439C1D8}"/>
                </c:ext>
              </c:extLst>
            </c:dLbl>
            <c:dLbl>
              <c:idx val="2"/>
              <c:layout>
                <c:manualLayout>
                  <c:x val="-0.113529033989044"/>
                  <c:y val="-0.13814240479038001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6FE-4BE2-8E28-C2587439C1D8}"/>
                </c:ext>
              </c:extLst>
            </c:dLbl>
            <c:dLbl>
              <c:idx val="3"/>
              <c:layout>
                <c:manualLayout>
                  <c:x val="5.2020778652668402E-2"/>
                  <c:y val="-9.5061606882473004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6FE-4BE2-8E28-C2587439C1D8}"/>
                </c:ext>
              </c:extLst>
            </c:dLbl>
            <c:dLbl>
              <c:idx val="4"/>
              <c:layout>
                <c:manualLayout>
                  <c:x val="0.10074300087489101"/>
                  <c:y val="-6.8382545931758507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6FE-4BE2-8E28-C2587439C1D8}"/>
                </c:ext>
              </c:extLst>
            </c:dLbl>
            <c:dLbl>
              <c:idx val="5"/>
              <c:layout>
                <c:manualLayout>
                  <c:x val="8.2831802274715594E-2"/>
                  <c:y val="-1.32144940215806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6FE-4BE2-8E28-C2587439C1D8}"/>
                </c:ext>
              </c:extLst>
            </c:dLbl>
            <c:dLbl>
              <c:idx val="6"/>
              <c:layout>
                <c:manualLayout>
                  <c:x val="6.8760936132983397E-2"/>
                  <c:y val="4.0604039078448499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46FE-4BE2-8E28-C2587439C1D8}"/>
                </c:ext>
              </c:extLst>
            </c:dLbl>
            <c:dLbl>
              <c:idx val="7"/>
              <c:layout>
                <c:manualLayout>
                  <c:x val="7.9758967629046398E-2"/>
                  <c:y val="8.7939268008165594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46FE-4BE2-8E28-C2587439C1D8}"/>
                </c:ext>
              </c:extLst>
            </c:dLbl>
            <c:dLbl>
              <c:idx val="8"/>
              <c:layout>
                <c:manualLayout>
                  <c:x val="7.2973972003499601E-2"/>
                  <c:y val="0.15145523476232101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46FE-4BE2-8E28-C2587439C1D8}"/>
                </c:ext>
              </c:extLst>
            </c:dLbl>
            <c:dLbl>
              <c:idx val="9"/>
              <c:layout>
                <c:manualLayout>
                  <c:x val="3.5170603674540703E-2"/>
                  <c:y val="0.167897710702829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46FE-4BE2-8E28-C2587439C1D8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'Demographic Spreadsheet'!$G$30:$G$39</c:f>
              <c:strCache>
                <c:ptCount val="10"/>
                <c:pt idx="0">
                  <c:v>Facial Feminization</c:v>
                </c:pt>
                <c:pt idx="1">
                  <c:v>Facial Masculinization</c:v>
                </c:pt>
                <c:pt idx="2">
                  <c:v>Masculinizing Top Surgery</c:v>
                </c:pt>
                <c:pt idx="3">
                  <c:v>Feminizing Top Surgery</c:v>
                </c:pt>
                <c:pt idx="4">
                  <c:v>Unspecified Top Surgery</c:v>
                </c:pt>
                <c:pt idx="5">
                  <c:v>Body Contouring</c:v>
                </c:pt>
                <c:pt idx="6">
                  <c:v>Masculinizing Bottom Surgery</c:v>
                </c:pt>
                <c:pt idx="7">
                  <c:v>Feminizing Bottom Surgery</c:v>
                </c:pt>
                <c:pt idx="8">
                  <c:v>Electrolysis</c:v>
                </c:pt>
                <c:pt idx="9">
                  <c:v>Unknown</c:v>
                </c:pt>
              </c:strCache>
            </c:strRef>
          </c:cat>
          <c:val>
            <c:numRef>
              <c:f>'Demographic Spreadsheet'!$H$30:$H$39</c:f>
              <c:numCache>
                <c:formatCode>General</c:formatCode>
                <c:ptCount val="10"/>
                <c:pt idx="0">
                  <c:v>337</c:v>
                </c:pt>
                <c:pt idx="1">
                  <c:v>12</c:v>
                </c:pt>
                <c:pt idx="2">
                  <c:v>207</c:v>
                </c:pt>
                <c:pt idx="3">
                  <c:v>131</c:v>
                </c:pt>
                <c:pt idx="4">
                  <c:v>120</c:v>
                </c:pt>
                <c:pt idx="5">
                  <c:v>32</c:v>
                </c:pt>
                <c:pt idx="6">
                  <c:v>85</c:v>
                </c:pt>
                <c:pt idx="7">
                  <c:v>45</c:v>
                </c:pt>
                <c:pt idx="8">
                  <c:v>103</c:v>
                </c:pt>
                <c:pt idx="9">
                  <c:v>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46FE-4BE2-8E28-C2587439C1D8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6942973741195702"/>
          <c:y val="0.156343192922172"/>
          <c:w val="0.43057026258804298"/>
          <c:h val="0.78382293930550395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baseline="0" dirty="0"/>
              <a:t>Fig. 3: Procedure Coverage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4303825986109406E-2"/>
          <c:y val="0.21328183165098299"/>
          <c:w val="0.39478131747578898"/>
          <c:h val="0.756569684096704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825C-4B66-9A5B-9891E3FFEE2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825C-4B66-9A5B-9891E3FFEE2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825C-4B66-9A5B-9891E3FFEE2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825C-4B66-9A5B-9891E3FFEE2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825C-4B66-9A5B-9891E3FFEE28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'Demographic Spreadsheet'!$G$50:$G$54</c:f>
              <c:strCache>
                <c:ptCount val="5"/>
                <c:pt idx="0">
                  <c:v>Full Coverage</c:v>
                </c:pt>
                <c:pt idx="1">
                  <c:v>Partial Coverage</c:v>
                </c:pt>
                <c:pt idx="2">
                  <c:v>Insurance Does Not Cover</c:v>
                </c:pt>
                <c:pt idx="3">
                  <c:v>Uninsured</c:v>
                </c:pt>
                <c:pt idx="4">
                  <c:v>Unknown</c:v>
                </c:pt>
              </c:strCache>
            </c:strRef>
          </c:cat>
          <c:val>
            <c:numRef>
              <c:f>'Demographic Spreadsheet'!$H$50:$H$54</c:f>
              <c:numCache>
                <c:formatCode>General</c:formatCode>
                <c:ptCount val="5"/>
                <c:pt idx="0">
                  <c:v>45</c:v>
                </c:pt>
                <c:pt idx="1">
                  <c:v>154</c:v>
                </c:pt>
                <c:pt idx="2">
                  <c:v>185</c:v>
                </c:pt>
                <c:pt idx="3">
                  <c:v>37</c:v>
                </c:pt>
                <c:pt idx="4">
                  <c:v>360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825C-4B66-9A5B-9891E3FFEE28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48125592741782502"/>
          <c:y val="0.188923874187052"/>
          <c:w val="0.51672187955564397"/>
          <c:h val="0.81084170354366303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baseline="0" dirty="0"/>
              <a:t>Fig. 2: Employment Status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7326594238298297E-2"/>
          <c:y val="0.17277051585028599"/>
          <c:w val="0.41469744136840198"/>
          <c:h val="0.76551929736707003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D503-481C-869D-D08CCC444B2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D503-481C-869D-D08CCC444B2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D503-481C-869D-D08CCC444B2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D503-481C-869D-D08CCC444B2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D503-481C-869D-D08CCC444B25}"/>
              </c:ext>
            </c:extLst>
          </c:dPt>
          <c:dLbls>
            <c:dLbl>
              <c:idx val="1"/>
              <c:layout>
                <c:manualLayout>
                  <c:x val="-0.108961286089239"/>
                  <c:y val="4.1734106153397503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503-481C-869D-D08CCC444B25}"/>
                </c:ext>
              </c:extLst>
            </c:dLbl>
            <c:dLbl>
              <c:idx val="2"/>
              <c:layout>
                <c:manualLayout>
                  <c:x val="-8.44232283464567E-2"/>
                  <c:y val="-7.61446485855935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503-481C-869D-D08CCC444B25}"/>
                </c:ext>
              </c:extLst>
            </c:dLbl>
            <c:dLbl>
              <c:idx val="3"/>
              <c:layout>
                <c:manualLayout>
                  <c:x val="-6.6282370953630806E-2"/>
                  <c:y val="-0.13563867016622899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503-481C-869D-D08CCC444B25}"/>
                </c:ext>
              </c:extLst>
            </c:dLbl>
            <c:spPr>
              <a:pattFill prst="pct75">
                <a:fgClr>
                  <a:srgbClr val="000000">
                    <a:lumMod val="75000"/>
                    <a:lumOff val="25000"/>
                  </a:srgbClr>
                </a:fgClr>
                <a:bgClr>
                  <a:srgbClr val="000000">
                    <a:lumMod val="65000"/>
                    <a:lumOff val="35000"/>
                  </a:srgb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'Demographic Spreadsheet'!$G$43:$G$47</c:f>
              <c:strCache>
                <c:ptCount val="5"/>
                <c:pt idx="0">
                  <c:v>Freelancer/contractor</c:v>
                </c:pt>
                <c:pt idx="1">
                  <c:v>Public Sector</c:v>
                </c:pt>
                <c:pt idx="2">
                  <c:v>Student</c:v>
                </c:pt>
                <c:pt idx="3">
                  <c:v>Unemployed</c:v>
                </c:pt>
                <c:pt idx="4">
                  <c:v>Unknown</c:v>
                </c:pt>
              </c:strCache>
            </c:strRef>
          </c:cat>
          <c:val>
            <c:numRef>
              <c:f>'Demographic Spreadsheet'!$H$43:$H$47</c:f>
              <c:numCache>
                <c:formatCode>General</c:formatCode>
                <c:ptCount val="5"/>
                <c:pt idx="0">
                  <c:v>125</c:v>
                </c:pt>
                <c:pt idx="1">
                  <c:v>98</c:v>
                </c:pt>
                <c:pt idx="2">
                  <c:v>83</c:v>
                </c:pt>
                <c:pt idx="3">
                  <c:v>36</c:v>
                </c:pt>
                <c:pt idx="4">
                  <c:v>440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503-481C-869D-D08CCC444B25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48686031306830602"/>
          <c:y val="0.171112187864399"/>
          <c:w val="0.48197670142536703"/>
          <c:h val="0.79229742187167695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baseline="0" dirty="0"/>
              <a:t>Fig. 1: Gender Identity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4701662248635298E-2"/>
          <c:y val="0.166199469481804"/>
          <c:w val="0.37355703151874903"/>
          <c:h val="0.76568790292167899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F612-463D-AB87-4C3BD87C04C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F612-463D-AB87-4C3BD87C04C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F612-463D-AB87-4C3BD87C04C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F612-463D-AB87-4C3BD87C04C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F612-463D-AB87-4C3BD87C04C0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'Demographic Spreadsheet'!$G$20:$G$24</c:f>
              <c:strCache>
                <c:ptCount val="5"/>
                <c:pt idx="0">
                  <c:v>Transfeminine</c:v>
                </c:pt>
                <c:pt idx="1">
                  <c:v>Transmasculine</c:v>
                </c:pt>
                <c:pt idx="2">
                  <c:v>Nonbinary/genderqueer</c:v>
                </c:pt>
                <c:pt idx="3">
                  <c:v>Unknown</c:v>
                </c:pt>
                <c:pt idx="4">
                  <c:v>Other</c:v>
                </c:pt>
              </c:strCache>
            </c:strRef>
          </c:cat>
          <c:val>
            <c:numRef>
              <c:f>'Demographic Spreadsheet'!$H$20:$H$24</c:f>
              <c:numCache>
                <c:formatCode>General</c:formatCode>
                <c:ptCount val="5"/>
                <c:pt idx="0">
                  <c:v>486</c:v>
                </c:pt>
                <c:pt idx="1">
                  <c:v>268</c:v>
                </c:pt>
                <c:pt idx="2">
                  <c:v>115</c:v>
                </c:pt>
                <c:pt idx="3">
                  <c:v>251</c:v>
                </c:pt>
                <c:pt idx="4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F612-463D-AB87-4C3BD87C04C0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2449182262083904"/>
          <c:y val="0.20138713307653"/>
          <c:w val="0.47403925328784002"/>
          <c:h val="0.70854129040746205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6" y="685800"/>
            <a:ext cx="6858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237923f6e3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GAS poster for Educational Scholarship Day</a:t>
            </a:r>
            <a:r>
              <a:rPr lang="en-US" baseline="0" dirty="0"/>
              <a:t> </a:t>
            </a:r>
            <a:r>
              <a:rPr lang="mr-IN" baseline="0" dirty="0"/>
              <a:t>–</a:t>
            </a:r>
            <a:r>
              <a:rPr lang="en-US" baseline="0" dirty="0"/>
              <a:t> Final Edits</a:t>
            </a:r>
            <a:endParaRPr lang="en-US" dirty="0"/>
          </a:p>
        </p:txBody>
      </p:sp>
      <p:sp>
        <p:nvSpPr>
          <p:cNvPr id="78" name="Google Shape;78;g237923f6e3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0" y="685800"/>
            <a:ext cx="6858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6"/>
          <p:cNvSpPr txBox="1">
            <a:spLocks noGrp="1"/>
          </p:cNvSpPr>
          <p:nvPr>
            <p:ph type="body" idx="1"/>
          </p:nvPr>
        </p:nvSpPr>
        <p:spPr>
          <a:xfrm>
            <a:off x="2194559" y="6746580"/>
            <a:ext cx="39501599" cy="136544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9125" tIns="144525" rIns="289125" bIns="144525" anchor="t" anchorCtr="0">
            <a:noAutofit/>
          </a:bodyPr>
          <a:lstStyle>
            <a:lvl1pPr marL="457200" lvl="0" indent="-44450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3400"/>
              <a:buChar char="◻"/>
              <a:defRPr/>
            </a:lvl1pPr>
            <a:lvl2pPr marL="914400" lvl="1" indent="-44450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3400"/>
              <a:buChar char="◻"/>
              <a:defRPr/>
            </a:lvl2pPr>
            <a:lvl3pPr marL="1371600" lvl="2" indent="-44450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3400"/>
              <a:buChar char="◻"/>
              <a:defRPr/>
            </a:lvl3pPr>
            <a:lvl4pPr marL="1828800" lvl="3" indent="-44450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3400"/>
              <a:buChar char="◻"/>
              <a:defRPr/>
            </a:lvl4pPr>
            <a:lvl5pPr marL="2286000" lvl="4" indent="-44450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3400"/>
              <a:buChar char="◻"/>
              <a:defRPr/>
            </a:lvl5pPr>
            <a:lvl6pPr marL="2743200" lvl="5" indent="-59055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5700"/>
              <a:buChar char="»"/>
              <a:defRPr/>
            </a:lvl6pPr>
            <a:lvl7pPr marL="3200400" lvl="6" indent="-59055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5700"/>
              <a:buChar char="»"/>
              <a:defRPr/>
            </a:lvl7pPr>
            <a:lvl8pPr marL="3657600" lvl="7" indent="-59055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5700"/>
              <a:buChar char="»"/>
              <a:defRPr/>
            </a:lvl8pPr>
            <a:lvl9pPr marL="4114800" lvl="8" indent="-59055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5700"/>
              <a:buChar char="»"/>
              <a:defRPr/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title"/>
          </p:nvPr>
        </p:nvSpPr>
        <p:spPr>
          <a:xfrm>
            <a:off x="2194560" y="4145280"/>
            <a:ext cx="39501600" cy="260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9125" tIns="144525" rIns="289125" bIns="1445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rgbClr val="1F7F9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sldNum" idx="12"/>
          </p:nvPr>
        </p:nvSpPr>
        <p:spPr>
          <a:xfrm>
            <a:off x="1097280" y="20726396"/>
            <a:ext cx="4023600" cy="110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9125" tIns="144525" rIns="289125" bIns="144525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>
  <p:cSld name="Title Slid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5"/>
          <p:cNvSpPr txBox="1">
            <a:spLocks noGrp="1"/>
          </p:cNvSpPr>
          <p:nvPr>
            <p:ph type="title"/>
          </p:nvPr>
        </p:nvSpPr>
        <p:spPr>
          <a:xfrm>
            <a:off x="3467102" y="17475200"/>
            <a:ext cx="37308000" cy="435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9125" tIns="144525" rIns="289125" bIns="144525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95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20" name="Google Shape;20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1147923" y="5169876"/>
            <a:ext cx="21595354" cy="7265862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Google Shape;21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0338" y="130414"/>
            <a:ext cx="43663336" cy="46028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7"/>
          <p:cNvSpPr txBox="1">
            <a:spLocks noGrp="1"/>
          </p:cNvSpPr>
          <p:nvPr>
            <p:ph type="body" idx="1"/>
          </p:nvPr>
        </p:nvSpPr>
        <p:spPr>
          <a:xfrm>
            <a:off x="2194560" y="6746240"/>
            <a:ext cx="19384800" cy="1365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9125" tIns="144525" rIns="289125" bIns="144525" anchor="t" anchorCtr="0">
            <a:noAutofit/>
          </a:bodyPr>
          <a:lstStyle>
            <a:lvl1pPr marL="457200" lvl="0" indent="-56515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5300"/>
              <a:buChar char="◻"/>
              <a:defRPr sz="8900"/>
            </a:lvl1pPr>
            <a:lvl2pPr marL="914400" lvl="1" indent="-52070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SzPts val="4600"/>
              <a:buChar char="◻"/>
              <a:defRPr sz="7600"/>
            </a:lvl2pPr>
            <a:lvl3pPr marL="1371600" lvl="2" indent="-469900" algn="l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SzPts val="3800"/>
              <a:buChar char="◻"/>
              <a:defRPr sz="6300"/>
            </a:lvl3pPr>
            <a:lvl4pPr marL="1828800" lvl="3" indent="-44450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3400"/>
              <a:buChar char="◻"/>
              <a:defRPr sz="5700"/>
            </a:lvl4pPr>
            <a:lvl5pPr marL="2286000" lvl="4" indent="-44450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3400"/>
              <a:buChar char="◻"/>
              <a:defRPr sz="5700"/>
            </a:lvl5pPr>
            <a:lvl6pPr marL="2743200" lvl="5" indent="-59055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5700"/>
              <a:buChar char="»"/>
              <a:defRPr sz="5700"/>
            </a:lvl6pPr>
            <a:lvl7pPr marL="3200400" lvl="6" indent="-59055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5700"/>
              <a:buChar char="»"/>
              <a:defRPr sz="5700"/>
            </a:lvl7pPr>
            <a:lvl8pPr marL="3657600" lvl="7" indent="-59055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5700"/>
              <a:buChar char="»"/>
              <a:defRPr sz="5700"/>
            </a:lvl8pPr>
            <a:lvl9pPr marL="4114800" lvl="8" indent="-59055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5700"/>
              <a:buChar char="»"/>
              <a:defRPr sz="5700"/>
            </a:lvl9pPr>
          </a:lstStyle>
          <a:p>
            <a:endParaRPr/>
          </a:p>
        </p:txBody>
      </p:sp>
      <p:sp>
        <p:nvSpPr>
          <p:cNvPr id="24" name="Google Shape;24;p7"/>
          <p:cNvSpPr txBox="1">
            <a:spLocks noGrp="1"/>
          </p:cNvSpPr>
          <p:nvPr>
            <p:ph type="body" idx="2"/>
          </p:nvPr>
        </p:nvSpPr>
        <p:spPr>
          <a:xfrm>
            <a:off x="22311360" y="6746240"/>
            <a:ext cx="19384800" cy="1365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9125" tIns="144525" rIns="289125" bIns="144525" anchor="t" anchorCtr="0">
            <a:noAutofit/>
          </a:bodyPr>
          <a:lstStyle>
            <a:lvl1pPr marL="457200" lvl="0" indent="-56515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5300"/>
              <a:buChar char="◻"/>
              <a:defRPr sz="8900"/>
            </a:lvl1pPr>
            <a:lvl2pPr marL="914400" lvl="1" indent="-52070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SzPts val="4600"/>
              <a:buChar char="◻"/>
              <a:defRPr sz="7600"/>
            </a:lvl2pPr>
            <a:lvl3pPr marL="1371600" lvl="2" indent="-469900" algn="l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SzPts val="3800"/>
              <a:buChar char="◻"/>
              <a:defRPr sz="6300"/>
            </a:lvl3pPr>
            <a:lvl4pPr marL="1828800" lvl="3" indent="-44450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3400"/>
              <a:buChar char="◻"/>
              <a:defRPr sz="5700"/>
            </a:lvl4pPr>
            <a:lvl5pPr marL="2286000" lvl="4" indent="-44450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3400"/>
              <a:buChar char="◻"/>
              <a:defRPr sz="5700"/>
            </a:lvl5pPr>
            <a:lvl6pPr marL="2743200" lvl="5" indent="-59055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5700"/>
              <a:buChar char="»"/>
              <a:defRPr sz="5700"/>
            </a:lvl6pPr>
            <a:lvl7pPr marL="3200400" lvl="6" indent="-59055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5700"/>
              <a:buChar char="»"/>
              <a:defRPr sz="5700"/>
            </a:lvl7pPr>
            <a:lvl8pPr marL="3657600" lvl="7" indent="-59055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5700"/>
              <a:buChar char="»"/>
              <a:defRPr sz="5700"/>
            </a:lvl8pPr>
            <a:lvl9pPr marL="4114800" lvl="8" indent="-59055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5700"/>
              <a:buChar char="»"/>
              <a:defRPr sz="5700"/>
            </a:lvl9pPr>
          </a:lstStyle>
          <a:p>
            <a:endParaRPr/>
          </a:p>
        </p:txBody>
      </p:sp>
      <p:sp>
        <p:nvSpPr>
          <p:cNvPr id="25" name="Google Shape;25;p7"/>
          <p:cNvSpPr txBox="1">
            <a:spLocks noGrp="1"/>
          </p:cNvSpPr>
          <p:nvPr>
            <p:ph type="title"/>
          </p:nvPr>
        </p:nvSpPr>
        <p:spPr>
          <a:xfrm>
            <a:off x="2194560" y="4145280"/>
            <a:ext cx="39501600" cy="260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9125" tIns="144525" rIns="289125" bIns="1445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rgbClr val="1F7F9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6" name="Google Shape;26;p7"/>
          <p:cNvSpPr txBox="1">
            <a:spLocks noGrp="1"/>
          </p:cNvSpPr>
          <p:nvPr>
            <p:ph type="sldNum" idx="12"/>
          </p:nvPr>
        </p:nvSpPr>
        <p:spPr>
          <a:xfrm>
            <a:off x="1097280" y="20726396"/>
            <a:ext cx="4023600" cy="110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9125" tIns="144525" rIns="289125" bIns="144525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 txBox="1">
            <a:spLocks noGrp="1"/>
          </p:cNvSpPr>
          <p:nvPr>
            <p:ph type="body" idx="1"/>
          </p:nvPr>
        </p:nvSpPr>
        <p:spPr>
          <a:xfrm>
            <a:off x="2194565" y="4661521"/>
            <a:ext cx="19392600" cy="204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9125" tIns="144525" rIns="289125" bIns="144525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SzPts val="4600"/>
              <a:buNone/>
              <a:defRPr sz="7600" b="1">
                <a:solidFill>
                  <a:schemeClr val="accen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SzPts val="3800"/>
              <a:buNone/>
              <a:defRPr sz="6300" b="1"/>
            </a:lvl2pPr>
            <a:lvl3pPr marL="1371600" lvl="2" indent="-22860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3400"/>
              <a:buNone/>
              <a:defRPr sz="5700" b="1"/>
            </a:lvl3pPr>
            <a:lvl4pPr marL="1828800" lvl="3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3000"/>
              <a:buNone/>
              <a:defRPr sz="5100" b="1"/>
            </a:lvl4pPr>
            <a:lvl5pPr marL="2286000" lvl="4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3000"/>
              <a:buNone/>
              <a:defRPr sz="5100" b="1"/>
            </a:lvl5pPr>
            <a:lvl6pPr marL="2743200" lvl="5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5100"/>
              <a:buNone/>
              <a:defRPr sz="5100" b="1"/>
            </a:lvl6pPr>
            <a:lvl7pPr marL="3200400" lvl="6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5100"/>
              <a:buNone/>
              <a:defRPr sz="5100" b="1"/>
            </a:lvl7pPr>
            <a:lvl8pPr marL="3657600" lvl="7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5100"/>
              <a:buNone/>
              <a:defRPr sz="5100" b="1"/>
            </a:lvl8pPr>
            <a:lvl9pPr marL="4114800" lvl="8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5100"/>
              <a:buNone/>
              <a:defRPr sz="5100" b="1"/>
            </a:lvl9pPr>
          </a:lstStyle>
          <a:p>
            <a:endParaRPr/>
          </a:p>
        </p:txBody>
      </p:sp>
      <p:sp>
        <p:nvSpPr>
          <p:cNvPr id="29" name="Google Shape;29;p8"/>
          <p:cNvSpPr txBox="1">
            <a:spLocks noGrp="1"/>
          </p:cNvSpPr>
          <p:nvPr>
            <p:ph type="body" idx="2"/>
          </p:nvPr>
        </p:nvSpPr>
        <p:spPr>
          <a:xfrm>
            <a:off x="2194565" y="6781798"/>
            <a:ext cx="19392600" cy="1264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9125" tIns="144525" rIns="289125" bIns="144525" anchor="t" anchorCtr="0">
            <a:noAutofit/>
          </a:bodyPr>
          <a:lstStyle>
            <a:lvl1pPr marL="457200" lvl="0" indent="-52070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SzPts val="4600"/>
              <a:buChar char="◻"/>
              <a:defRPr sz="7600"/>
            </a:lvl1pPr>
            <a:lvl2pPr marL="914400" lvl="1" indent="-469900" algn="l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SzPts val="3800"/>
              <a:buChar char="◻"/>
              <a:defRPr sz="6300"/>
            </a:lvl2pPr>
            <a:lvl3pPr marL="1371600" lvl="2" indent="-44450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3400"/>
              <a:buChar char="◻"/>
              <a:defRPr sz="5700"/>
            </a:lvl3pPr>
            <a:lvl4pPr marL="1828800" lvl="3" indent="-4191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3000"/>
              <a:buChar char="◻"/>
              <a:defRPr sz="5100"/>
            </a:lvl4pPr>
            <a:lvl5pPr marL="2286000" lvl="4" indent="-4191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3000"/>
              <a:buChar char="◻"/>
              <a:defRPr sz="5100"/>
            </a:lvl5pPr>
            <a:lvl6pPr marL="2743200" lvl="5" indent="-55245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5100"/>
              <a:buChar char="»"/>
              <a:defRPr sz="5100"/>
            </a:lvl6pPr>
            <a:lvl7pPr marL="3200400" lvl="6" indent="-55245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5100"/>
              <a:buChar char="»"/>
              <a:defRPr sz="5100"/>
            </a:lvl7pPr>
            <a:lvl8pPr marL="3657600" lvl="7" indent="-55245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5100"/>
              <a:buChar char="»"/>
              <a:defRPr sz="5100"/>
            </a:lvl8pPr>
            <a:lvl9pPr marL="4114800" lvl="8" indent="-55245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5100"/>
              <a:buChar char="»"/>
              <a:defRPr sz="5100"/>
            </a:lvl9pPr>
          </a:lstStyle>
          <a:p>
            <a:endParaRPr/>
          </a:p>
        </p:txBody>
      </p:sp>
      <p:sp>
        <p:nvSpPr>
          <p:cNvPr id="30" name="Google Shape;30;p8"/>
          <p:cNvSpPr txBox="1">
            <a:spLocks noGrp="1"/>
          </p:cNvSpPr>
          <p:nvPr>
            <p:ph type="body" idx="3"/>
          </p:nvPr>
        </p:nvSpPr>
        <p:spPr>
          <a:xfrm>
            <a:off x="22296130" y="6781798"/>
            <a:ext cx="19401000" cy="1264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9125" tIns="144525" rIns="289125" bIns="144525" anchor="t" anchorCtr="0">
            <a:noAutofit/>
          </a:bodyPr>
          <a:lstStyle>
            <a:lvl1pPr marL="457200" lvl="0" indent="-52070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SzPts val="4600"/>
              <a:buChar char="◻"/>
              <a:defRPr sz="7600"/>
            </a:lvl1pPr>
            <a:lvl2pPr marL="914400" lvl="1" indent="-469900" algn="l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SzPts val="3800"/>
              <a:buChar char="◻"/>
              <a:defRPr sz="6300"/>
            </a:lvl2pPr>
            <a:lvl3pPr marL="1371600" lvl="2" indent="-44450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3400"/>
              <a:buChar char="◻"/>
              <a:defRPr sz="5700"/>
            </a:lvl3pPr>
            <a:lvl4pPr marL="1828800" lvl="3" indent="-4191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3000"/>
              <a:buChar char="◻"/>
              <a:defRPr sz="5100"/>
            </a:lvl4pPr>
            <a:lvl5pPr marL="2286000" lvl="4" indent="-4191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3000"/>
              <a:buChar char="◻"/>
              <a:defRPr sz="5100"/>
            </a:lvl5pPr>
            <a:lvl6pPr marL="2743200" lvl="5" indent="-55245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5100"/>
              <a:buChar char="»"/>
              <a:defRPr sz="5100"/>
            </a:lvl6pPr>
            <a:lvl7pPr marL="3200400" lvl="6" indent="-55245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5100"/>
              <a:buChar char="»"/>
              <a:defRPr sz="5100"/>
            </a:lvl7pPr>
            <a:lvl8pPr marL="3657600" lvl="7" indent="-55245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5100"/>
              <a:buChar char="»"/>
              <a:defRPr sz="5100"/>
            </a:lvl8pPr>
            <a:lvl9pPr marL="4114800" lvl="8" indent="-55245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5100"/>
              <a:buChar char="»"/>
              <a:defRPr sz="5100"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body" idx="4"/>
          </p:nvPr>
        </p:nvSpPr>
        <p:spPr>
          <a:xfrm>
            <a:off x="22296130" y="4661521"/>
            <a:ext cx="19392600" cy="204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9125" tIns="144525" rIns="289125" bIns="144525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SzPts val="4600"/>
              <a:buNone/>
              <a:defRPr sz="7600" b="1">
                <a:solidFill>
                  <a:schemeClr val="accen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SzPts val="3800"/>
              <a:buNone/>
              <a:defRPr sz="6300" b="1"/>
            </a:lvl2pPr>
            <a:lvl3pPr marL="1371600" lvl="2" indent="-22860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SzPts val="3400"/>
              <a:buNone/>
              <a:defRPr sz="5700" b="1"/>
            </a:lvl3pPr>
            <a:lvl4pPr marL="1828800" lvl="3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3000"/>
              <a:buNone/>
              <a:defRPr sz="5100" b="1"/>
            </a:lvl4pPr>
            <a:lvl5pPr marL="2286000" lvl="4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3000"/>
              <a:buNone/>
              <a:defRPr sz="5100" b="1"/>
            </a:lvl5pPr>
            <a:lvl6pPr marL="2743200" lvl="5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5100"/>
              <a:buNone/>
              <a:defRPr sz="5100" b="1"/>
            </a:lvl6pPr>
            <a:lvl7pPr marL="3200400" lvl="6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5100"/>
              <a:buNone/>
              <a:defRPr sz="5100" b="1"/>
            </a:lvl7pPr>
            <a:lvl8pPr marL="3657600" lvl="7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5100"/>
              <a:buNone/>
              <a:defRPr sz="5100" b="1"/>
            </a:lvl8pPr>
            <a:lvl9pPr marL="4114800" lvl="8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5100"/>
              <a:buNone/>
              <a:defRPr sz="5100" b="1"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sldNum" idx="12"/>
          </p:nvPr>
        </p:nvSpPr>
        <p:spPr>
          <a:xfrm>
            <a:off x="1097280" y="20726396"/>
            <a:ext cx="4023600" cy="110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9125" tIns="144525" rIns="289125" bIns="144525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9"/>
          <p:cNvSpPr txBox="1">
            <a:spLocks noGrp="1"/>
          </p:cNvSpPr>
          <p:nvPr>
            <p:ph type="title"/>
          </p:nvPr>
        </p:nvSpPr>
        <p:spPr>
          <a:xfrm>
            <a:off x="2194560" y="4145280"/>
            <a:ext cx="39501600" cy="260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9125" tIns="144525" rIns="289125" bIns="1445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rgbClr val="1F7F9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5" name="Google Shape;35;p9"/>
          <p:cNvSpPr txBox="1">
            <a:spLocks noGrp="1"/>
          </p:cNvSpPr>
          <p:nvPr>
            <p:ph type="sldNum" idx="12"/>
          </p:nvPr>
        </p:nvSpPr>
        <p:spPr>
          <a:xfrm>
            <a:off x="1097280" y="20726396"/>
            <a:ext cx="4023600" cy="110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9125" tIns="144525" rIns="289125" bIns="144525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>
  <p:cSld name="Content with Caption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Google Shape;37;p10"/>
          <p:cNvCxnSpPr/>
          <p:nvPr/>
        </p:nvCxnSpPr>
        <p:spPr>
          <a:xfrm flipH="1">
            <a:off x="16525826" y="6339831"/>
            <a:ext cx="6900" cy="13411500"/>
          </a:xfrm>
          <a:prstGeom prst="straightConnector1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8" name="Google Shape;38;p10"/>
          <p:cNvSpPr txBox="1">
            <a:spLocks noGrp="1"/>
          </p:cNvSpPr>
          <p:nvPr>
            <p:ph type="title"/>
          </p:nvPr>
        </p:nvSpPr>
        <p:spPr>
          <a:xfrm>
            <a:off x="1828805" y="5648947"/>
            <a:ext cx="14440800" cy="371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9125" tIns="144525" rIns="289125" bIns="1445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63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body" idx="1"/>
          </p:nvPr>
        </p:nvSpPr>
        <p:spPr>
          <a:xfrm>
            <a:off x="16824965" y="5648951"/>
            <a:ext cx="25603200" cy="1337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9125" tIns="144525" rIns="289125" bIns="144525" anchor="t" anchorCtr="0">
            <a:noAutofit/>
          </a:bodyPr>
          <a:lstStyle>
            <a:lvl1pPr marL="457200" lvl="0" indent="-615950" algn="l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100"/>
              <a:buChar char="◻"/>
              <a:defRPr sz="10100"/>
            </a:lvl1pPr>
            <a:lvl2pPr marL="914400" lvl="1" indent="-56515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5300"/>
              <a:buChar char="◻"/>
              <a:defRPr sz="8900"/>
            </a:lvl2pPr>
            <a:lvl3pPr marL="1371600" lvl="2" indent="-52070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SzPts val="4600"/>
              <a:buChar char="◻"/>
              <a:defRPr sz="7600"/>
            </a:lvl3pPr>
            <a:lvl4pPr marL="1828800" lvl="3" indent="-469900" algn="l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SzPts val="3800"/>
              <a:buChar char="◻"/>
              <a:defRPr sz="6300"/>
            </a:lvl4pPr>
            <a:lvl5pPr marL="2286000" lvl="4" indent="-469900" algn="l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SzPts val="3800"/>
              <a:buChar char="◻"/>
              <a:defRPr sz="6300"/>
            </a:lvl5pPr>
            <a:lvl6pPr marL="2743200" lvl="5" indent="-628650" algn="l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SzPts val="6300"/>
              <a:buChar char="»"/>
              <a:defRPr sz="6300"/>
            </a:lvl6pPr>
            <a:lvl7pPr marL="3200400" lvl="6" indent="-628650" algn="l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SzPts val="6300"/>
              <a:buChar char="»"/>
              <a:defRPr sz="6300"/>
            </a:lvl7pPr>
            <a:lvl8pPr marL="3657600" lvl="7" indent="-628650" algn="l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SzPts val="6300"/>
              <a:buChar char="»"/>
              <a:defRPr sz="6300"/>
            </a:lvl8pPr>
            <a:lvl9pPr marL="4114800" lvl="8" indent="-628650" algn="l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SzPts val="6300"/>
              <a:buChar char="»"/>
              <a:defRPr sz="6300"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body" idx="2"/>
          </p:nvPr>
        </p:nvSpPr>
        <p:spPr>
          <a:xfrm>
            <a:off x="1828805" y="9367509"/>
            <a:ext cx="14440800" cy="1038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9125" tIns="144525" rIns="289125" bIns="144525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2700"/>
              <a:buNone/>
              <a:defRPr sz="4400"/>
            </a:lvl1pPr>
            <a:lvl2pPr marL="914400" lvl="1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300"/>
              <a:buNone/>
              <a:defRPr sz="3800"/>
            </a:lvl2pPr>
            <a:lvl3pPr marL="137160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900"/>
              <a:buNone/>
              <a:defRPr sz="3200"/>
            </a:lvl3pPr>
            <a:lvl4pPr marL="1828800" lvl="3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700"/>
              <a:buNone/>
              <a:defRPr sz="2800"/>
            </a:lvl4pPr>
            <a:lvl5pPr marL="2286000" lvl="4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700"/>
              <a:buNone/>
              <a:defRPr sz="2800"/>
            </a:lvl5pPr>
            <a:lvl6pPr marL="2743200" lvl="5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800"/>
              <a:buNone/>
              <a:defRPr sz="2800"/>
            </a:lvl6pPr>
            <a:lvl7pPr marL="3200400" lvl="6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800"/>
              <a:buNone/>
              <a:defRPr sz="2800"/>
            </a:lvl7pPr>
            <a:lvl8pPr marL="3657600" lvl="7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800"/>
              <a:buNone/>
              <a:defRPr sz="2800"/>
            </a:lvl8pPr>
            <a:lvl9pPr marL="4114800" lvl="8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41" name="Google Shape;41;p10"/>
          <p:cNvSpPr txBox="1"/>
          <p:nvPr/>
        </p:nvSpPr>
        <p:spPr>
          <a:xfrm>
            <a:off x="3291840" y="3432512"/>
            <a:ext cx="39501600" cy="260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9125" tIns="144525" rIns="289125" bIns="1445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400"/>
              <a:buFont typeface="Arial"/>
              <a:buNone/>
            </a:pPr>
            <a:r>
              <a:rPr lang="en-US" sz="11400" b="1" i="0" u="none" strike="noStrike" cap="none">
                <a:solidFill>
                  <a:srgbClr val="1F7F9B"/>
                </a:solidFill>
                <a:latin typeface="Calibri"/>
                <a:ea typeface="Calibri"/>
                <a:cs typeface="Calibri"/>
                <a:sym typeface="Calibri"/>
              </a:rPr>
              <a:t>Click to edit Master title style</a:t>
            </a:r>
            <a:endParaRPr sz="4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" name="Google Shape;42;p10"/>
          <p:cNvSpPr txBox="1">
            <a:spLocks noGrp="1"/>
          </p:cNvSpPr>
          <p:nvPr>
            <p:ph type="sldNum" idx="12"/>
          </p:nvPr>
        </p:nvSpPr>
        <p:spPr>
          <a:xfrm>
            <a:off x="1097280" y="20726396"/>
            <a:ext cx="4023600" cy="110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9125" tIns="144525" rIns="289125" bIns="144525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1"/>
          <p:cNvSpPr/>
          <p:nvPr/>
        </p:nvSpPr>
        <p:spPr>
          <a:xfrm>
            <a:off x="5120640" y="5567680"/>
            <a:ext cx="35113200" cy="13858500"/>
          </a:xfrm>
          <a:prstGeom prst="rect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89125" tIns="144525" rIns="289125" bIns="1445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endParaRPr sz="57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" name="Google Shape;45;p11"/>
          <p:cNvSpPr txBox="1">
            <a:spLocks noGrp="1"/>
          </p:cNvSpPr>
          <p:nvPr>
            <p:ph type="title"/>
          </p:nvPr>
        </p:nvSpPr>
        <p:spPr>
          <a:xfrm>
            <a:off x="5120640" y="4064004"/>
            <a:ext cx="35113200" cy="157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9125" tIns="144525" rIns="289125" bIns="1445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6300" b="1" i="0" u="none" strike="noStrike" cap="none">
                <a:solidFill>
                  <a:srgbClr val="005D7E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6" name="Google Shape;46;p11"/>
          <p:cNvSpPr>
            <a:spLocks noGrp="1"/>
          </p:cNvSpPr>
          <p:nvPr>
            <p:ph type="pic" idx="2"/>
          </p:nvPr>
        </p:nvSpPr>
        <p:spPr>
          <a:xfrm>
            <a:off x="5568782" y="5943599"/>
            <a:ext cx="34171200" cy="13167300"/>
          </a:xfrm>
          <a:prstGeom prst="rect">
            <a:avLst/>
          </a:prstGeom>
          <a:noFill/>
          <a:ln>
            <a:noFill/>
          </a:ln>
        </p:spPr>
      </p:sp>
      <p:sp>
        <p:nvSpPr>
          <p:cNvPr id="47" name="Google Shape;47;p11"/>
          <p:cNvSpPr txBox="1">
            <a:spLocks noGrp="1"/>
          </p:cNvSpPr>
          <p:nvPr>
            <p:ph type="body" idx="1"/>
          </p:nvPr>
        </p:nvSpPr>
        <p:spPr>
          <a:xfrm>
            <a:off x="5120640" y="19425920"/>
            <a:ext cx="35113200" cy="195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9125" tIns="144525" rIns="289125" bIns="144525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2700"/>
              <a:buNone/>
              <a:defRPr sz="4400"/>
            </a:lvl1pPr>
            <a:lvl2pPr marL="914400" lvl="1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300"/>
              <a:buNone/>
              <a:defRPr sz="3800"/>
            </a:lvl2pPr>
            <a:lvl3pPr marL="137160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900"/>
              <a:buNone/>
              <a:defRPr sz="3200"/>
            </a:lvl3pPr>
            <a:lvl4pPr marL="1828800" lvl="3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700"/>
              <a:buNone/>
              <a:defRPr sz="2800"/>
            </a:lvl4pPr>
            <a:lvl5pPr marL="2286000" lvl="4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700"/>
              <a:buNone/>
              <a:defRPr sz="2800"/>
            </a:lvl5pPr>
            <a:lvl6pPr marL="2743200" lvl="5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800"/>
              <a:buNone/>
              <a:defRPr sz="2800"/>
            </a:lvl6pPr>
            <a:lvl7pPr marL="3200400" lvl="6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800"/>
              <a:buNone/>
              <a:defRPr sz="2800"/>
            </a:lvl7pPr>
            <a:lvl8pPr marL="3657600" lvl="7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800"/>
              <a:buNone/>
              <a:defRPr sz="2800"/>
            </a:lvl8pPr>
            <a:lvl9pPr marL="4114800" lvl="8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48" name="Google Shape;48;p11"/>
          <p:cNvSpPr txBox="1">
            <a:spLocks noGrp="1"/>
          </p:cNvSpPr>
          <p:nvPr>
            <p:ph type="sldNum" idx="12"/>
          </p:nvPr>
        </p:nvSpPr>
        <p:spPr>
          <a:xfrm>
            <a:off x="1097280" y="20726396"/>
            <a:ext cx="4023600" cy="110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9125" tIns="144525" rIns="289125" bIns="144525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able">
  <p:cSld name="Title and Table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2"/>
          <p:cNvSpPr txBox="1">
            <a:spLocks noGrp="1"/>
          </p:cNvSpPr>
          <p:nvPr>
            <p:ph type="title"/>
          </p:nvPr>
        </p:nvSpPr>
        <p:spPr>
          <a:xfrm>
            <a:off x="2194560" y="4145280"/>
            <a:ext cx="39501600" cy="260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9125" tIns="144525" rIns="289125" bIns="1445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rgbClr val="1F7F9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sz="114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1" name="Google Shape;51;p12"/>
          <p:cNvSpPr txBox="1">
            <a:spLocks noGrp="1"/>
          </p:cNvSpPr>
          <p:nvPr>
            <p:ph type="sldNum" idx="12"/>
          </p:nvPr>
        </p:nvSpPr>
        <p:spPr>
          <a:xfrm>
            <a:off x="1097280" y="20726396"/>
            <a:ext cx="4023600" cy="110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9125" tIns="144525" rIns="289125" bIns="144525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Table">
  <p:cSld name="1_Title and Table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1097280" y="20726396"/>
            <a:ext cx="4023600" cy="110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9125" tIns="144525" rIns="289125" bIns="144525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4" descr="EVMS Fine Family Academy of Educators logo with EVMS curve" title="EVMS Fine Family Academy of Educators logo"/>
          <p:cNvPicPr preferRelativeResize="0"/>
          <p:nvPr/>
        </p:nvPicPr>
        <p:blipFill rotWithShape="1">
          <a:blip r:embed="rId11">
            <a:alphaModFix/>
          </a:blip>
          <a:srcRect b="12610"/>
          <a:stretch/>
        </p:blipFill>
        <p:spPr>
          <a:xfrm>
            <a:off x="0" y="-157473"/>
            <a:ext cx="43661397" cy="4600625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4"/>
          <p:cNvSpPr txBox="1">
            <a:spLocks noGrp="1"/>
          </p:cNvSpPr>
          <p:nvPr>
            <p:ph type="body" idx="1"/>
          </p:nvPr>
        </p:nvSpPr>
        <p:spPr>
          <a:xfrm>
            <a:off x="4023360" y="3788621"/>
            <a:ext cx="37308000" cy="1682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9125" tIns="144525" rIns="289125" bIns="144525" anchor="t" anchorCtr="0">
            <a:noAutofit/>
          </a:bodyPr>
          <a:lstStyle>
            <a:lvl1pPr marL="457200" marR="0" lvl="0" indent="-6159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accent2"/>
              </a:buClr>
              <a:buSzPts val="6100"/>
              <a:buFont typeface="Noto Sans Symbols"/>
              <a:buChar char="◻"/>
              <a:defRPr sz="101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6515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accent2"/>
              </a:buClr>
              <a:buSzPts val="5300"/>
              <a:buFont typeface="Noto Sans Symbols"/>
              <a:buChar char="◻"/>
              <a:defRPr sz="89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20700" algn="l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accent2"/>
              </a:buClr>
              <a:buSzPts val="4600"/>
              <a:buFont typeface="Noto Sans Symbols"/>
              <a:buChar char="◻"/>
              <a:defRPr sz="7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69900" algn="l" rtl="0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>
                <a:schemeClr val="accent2"/>
              </a:buClr>
              <a:buSzPts val="3800"/>
              <a:buFont typeface="Noto Sans Symbols"/>
              <a:buChar char="◻"/>
              <a:defRPr sz="63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69900" algn="l" rtl="0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>
                <a:schemeClr val="accent2"/>
              </a:buClr>
              <a:buSzPts val="3800"/>
              <a:buFont typeface="Noto Sans Symbols"/>
              <a:buChar char="◻"/>
              <a:defRPr sz="63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628650" algn="l" rtl="0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>
                <a:schemeClr val="accent1"/>
              </a:buClr>
              <a:buSzPts val="6300"/>
              <a:buFont typeface="Arial"/>
              <a:buChar char="»"/>
              <a:defRPr sz="6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628650" algn="l" rtl="0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>
                <a:schemeClr val="accent1"/>
              </a:buClr>
              <a:buSzPts val="6300"/>
              <a:buFont typeface="Arial"/>
              <a:buChar char="»"/>
              <a:defRPr sz="6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628650" algn="l" rtl="0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>
                <a:schemeClr val="accent1"/>
              </a:buClr>
              <a:buSzPts val="6300"/>
              <a:buFont typeface="Arial"/>
              <a:buChar char="»"/>
              <a:defRPr sz="6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628650" algn="l" rtl="0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>
                <a:schemeClr val="accent1"/>
              </a:buClr>
              <a:buSzPts val="6300"/>
              <a:buFont typeface="Arial"/>
              <a:buChar char="»"/>
              <a:defRPr sz="6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4"/>
          <p:cNvSpPr txBox="1">
            <a:spLocks noGrp="1"/>
          </p:cNvSpPr>
          <p:nvPr>
            <p:ph type="sldNum" idx="12"/>
          </p:nvPr>
        </p:nvSpPr>
        <p:spPr>
          <a:xfrm>
            <a:off x="1097280" y="20726396"/>
            <a:ext cx="4023600" cy="110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9125" tIns="144525" rIns="289125" bIns="1445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3" name="Google Shape;13;p4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37619470" y="19835446"/>
            <a:ext cx="6271730" cy="2110154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4.png"/><Relationship Id="rId7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04618" y="17846629"/>
            <a:ext cx="2146300" cy="2159000"/>
          </a:xfrm>
          <a:prstGeom prst="rect">
            <a:avLst/>
          </a:prstGeom>
        </p:spPr>
      </p:pic>
      <p:sp>
        <p:nvSpPr>
          <p:cNvPr id="29" name="Google Shape;86;g237923f6e33_0_0"/>
          <p:cNvSpPr txBox="1"/>
          <p:nvPr/>
        </p:nvSpPr>
        <p:spPr>
          <a:xfrm>
            <a:off x="33450918" y="17911939"/>
            <a:ext cx="7576270" cy="9538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50" tIns="45600" rIns="91250" bIns="456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0C0C0C"/>
                </a:solidFill>
              </a:rPr>
              <a:t>Please scan the QR code to access our references and acknowledgements.</a:t>
            </a:r>
            <a:endParaRPr sz="2800" dirty="0">
              <a:solidFill>
                <a:srgbClr val="0C0C0C"/>
              </a:solidFill>
            </a:endParaRPr>
          </a:p>
        </p:txBody>
      </p:sp>
      <p:sp>
        <p:nvSpPr>
          <p:cNvPr id="95" name="Google Shape;95;g237923f6e33_0_0"/>
          <p:cNvSpPr txBox="1"/>
          <p:nvPr/>
        </p:nvSpPr>
        <p:spPr>
          <a:xfrm>
            <a:off x="31304618" y="17015875"/>
            <a:ext cx="11138782" cy="8307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50" tIns="45600" rIns="91250" bIns="456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i="0" u="none" strike="noStrike" cap="none" dirty="0">
                <a:solidFill>
                  <a:srgbClr val="1F7F9B"/>
                </a:solidFill>
                <a:latin typeface="Arial"/>
                <a:ea typeface="Arial"/>
                <a:cs typeface="Arial"/>
                <a:sym typeface="Arial"/>
              </a:rPr>
              <a:t>References and Acknowledgements</a:t>
            </a:r>
            <a:endParaRPr sz="4800" b="1" i="0" u="none" strike="noStrike" cap="none" dirty="0">
              <a:solidFill>
                <a:srgbClr val="1F7F9B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g237923f6e33_0_0"/>
          <p:cNvSpPr txBox="1">
            <a:spLocks noGrp="1"/>
          </p:cNvSpPr>
          <p:nvPr>
            <p:ph type="sldNum" idx="12"/>
          </p:nvPr>
        </p:nvSpPr>
        <p:spPr>
          <a:xfrm>
            <a:off x="1097280" y="20726396"/>
            <a:ext cx="4023600" cy="110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9125" tIns="144525" rIns="289125" bIns="1445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  <p:sp>
        <p:nvSpPr>
          <p:cNvPr id="88" name="Google Shape;88;g237923f6e33_0_0"/>
          <p:cNvSpPr txBox="1"/>
          <p:nvPr/>
        </p:nvSpPr>
        <p:spPr>
          <a:xfrm>
            <a:off x="31304618" y="6234789"/>
            <a:ext cx="11851732" cy="104333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50" tIns="45600" rIns="91250" bIns="456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u="none" strike="noStrike" cap="none" dirty="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3"/>
                  </a:ext>
                </a:extLst>
              </a:rPr>
              <a:t>Crowdfunding is an effective method of covering expenses related to gender-affirming </a:t>
            </a:r>
            <a:r>
              <a:rPr lang="en-US" sz="2800" b="0" i="0" u="none" strike="noStrike" cap="none" dirty="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3"/>
                  </a:ext>
                </a:extLst>
              </a:rPr>
              <a:t>care</a:t>
            </a:r>
            <a:r>
              <a:rPr lang="en-US" sz="2800" dirty="0">
                <a:solidFill>
                  <a:srgbClr val="0C0C0C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3"/>
                  </a:ext>
                </a:extLst>
              </a:rPr>
              <a:t>. In addition to social capital cited in other studies</a:t>
            </a:r>
            <a:r>
              <a:rPr lang="en-US" sz="2800" baseline="30000" dirty="0">
                <a:solidFill>
                  <a:srgbClr val="0C0C0C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3"/>
                  </a:ext>
                </a:extLst>
              </a:rPr>
              <a:t>1-3</a:t>
            </a:r>
            <a:r>
              <a:rPr lang="en-US" sz="2800" dirty="0">
                <a:solidFill>
                  <a:srgbClr val="0C0C0C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3"/>
                  </a:ext>
                </a:extLst>
              </a:rPr>
              <a:t>, other predictors were found in this study: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0" u="none" strike="noStrike" cap="none" dirty="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3"/>
                  </a:ext>
                </a:extLst>
              </a:rPr>
              <a:t>Insurance coverage:</a:t>
            </a:r>
          </a:p>
          <a:p>
            <a:pPr marL="914400" lvl="0" indent="-406400">
              <a:buClr>
                <a:srgbClr val="0C0C0C"/>
              </a:buClr>
              <a:buSzPts val="2800"/>
              <a:buChar char="●"/>
            </a:pPr>
            <a:r>
              <a:rPr lang="en-US" sz="2800" dirty="0">
                <a:solidFill>
                  <a:srgbClr val="0C0C0C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:lc="http://schemas.openxmlformats.org/drawingml/2006/lockedCanvas" textRoundtripDataId="3"/>
                  </a:ext>
                </a:extLst>
              </a:rPr>
              <a:t>Full or partial were most successful (</a:t>
            </a:r>
            <a:r>
              <a:rPr lang="en-US" sz="2800" i="1" dirty="0">
                <a:solidFill>
                  <a:srgbClr val="0C0C0C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:lc="http://schemas.openxmlformats.org/drawingml/2006/lockedCanvas" textRoundtripDataId="3"/>
                  </a:ext>
                </a:extLst>
              </a:rPr>
              <a:t>p</a:t>
            </a:r>
            <a:r>
              <a:rPr lang="en-US" sz="2800" dirty="0">
                <a:solidFill>
                  <a:srgbClr val="0C0C0C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:lc="http://schemas.openxmlformats.org/drawingml/2006/lockedCanvas" textRoundtripDataId="3"/>
                  </a:ext>
                </a:extLst>
              </a:rPr>
              <a:t>&lt;0.001)</a:t>
            </a:r>
            <a:endParaRPr lang="en-US" sz="2800" dirty="0">
              <a:solidFill>
                <a:srgbClr val="0C0C0C"/>
              </a:solidFill>
              <a:extLst>
                <a:ext uri="http://customooxmlschemas.google.com/">
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:lc="http://schemas.openxmlformats.org/drawingml/2006/lockedCanvas" textRoundtripDataId="4"/>
                </a:ext>
              </a:extLst>
            </a:endParaRPr>
          </a:p>
          <a:p>
            <a:pPr marL="914400" lvl="0" indent="-406400">
              <a:buClr>
                <a:srgbClr val="0C0C0C"/>
              </a:buClr>
              <a:buSzPts val="2800"/>
              <a:buChar char="●"/>
            </a:pPr>
            <a:r>
              <a:rPr lang="en-US" sz="2800" dirty="0">
                <a:solidFill>
                  <a:srgbClr val="0C0C0C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:lc="http://schemas.openxmlformats.org/drawingml/2006/lockedCanvas" textRoundtripDataId="5"/>
                  </a:ext>
                </a:extLst>
              </a:rPr>
              <a:t>Lower cost of procedure, may focus more on associated costs</a:t>
            </a:r>
          </a:p>
          <a:p>
            <a:pPr marL="914400" lvl="0" indent="-406400">
              <a:buClr>
                <a:srgbClr val="0C0C0C"/>
              </a:buClr>
              <a:buSzPts val="2800"/>
              <a:buChar char="●"/>
            </a:pPr>
            <a:r>
              <a:rPr lang="en-US" sz="2800" dirty="0">
                <a:solidFill>
                  <a:srgbClr val="0C0C0C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:lc="http://schemas.openxmlformats.org/drawingml/2006/lockedCanvas" textRoundtripDataId="5"/>
                  </a:ext>
                </a:extLst>
              </a:rPr>
              <a:t>Insurance concerns (state Medicaid limitations, inconsistent insurance coverage, surgeon not accepting insurance) were recurring themes in campaign descriptions</a:t>
            </a:r>
            <a:endParaRPr lang="en-US" sz="2800" b="0" i="0" u="none" strike="noStrike" cap="none" dirty="0">
              <a:solidFill>
                <a:srgbClr val="0C0C0C"/>
              </a:solidFill>
              <a:latin typeface="Arial"/>
              <a:ea typeface="Arial"/>
              <a:cs typeface="Arial"/>
              <a:sym typeface="Arial"/>
              <a:extLst>
                <a:ext uri="http://customooxmlschemas.google.com/">
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3"/>
                </a:ext>
              </a:extLst>
            </a:endParaRPr>
          </a:p>
          <a:p>
            <a:r>
              <a:rPr lang="en-US" sz="2800" b="1" dirty="0">
                <a:solidFill>
                  <a:srgbClr val="0C0C0C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:lc="http://schemas.openxmlformats.org/drawingml/2006/lockedCanvas" textRoundtripDataId="13"/>
                  </a:ext>
                </a:extLst>
              </a:rPr>
              <a:t>Surgery type:</a:t>
            </a:r>
            <a:endParaRPr lang="en-US" sz="2800" b="1" dirty="0">
              <a:solidFill>
                <a:srgbClr val="0C0C0C"/>
              </a:solidFill>
              <a:extLst>
                <a:ext uri="http://customooxmlschemas.google.com/">
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:lc="http://schemas.openxmlformats.org/drawingml/2006/lockedCanvas" textRoundtripDataId="13"/>
                </a:ext>
              </a:extLst>
            </a:endParaRPr>
          </a:p>
          <a:p>
            <a:pPr marL="914400" lvl="0" indent="-406400">
              <a:buClr>
                <a:srgbClr val="0C0C0C"/>
              </a:buClr>
              <a:buSzPts val="2800"/>
              <a:buChar char="●"/>
            </a:pPr>
            <a:r>
              <a:rPr lang="en-US" sz="2800" dirty="0">
                <a:solidFill>
                  <a:srgbClr val="0C0C0C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xmlns:lc="http://schemas.openxmlformats.org/drawingml/2006/lockedCanvas" textRoundtripDataId="3"/>
                  </a:ext>
                </a:extLst>
              </a:rPr>
              <a:t>Feminizing procedures deemed “cosmetic” by many insurance companies (FFS, body contouring) were most unsuccessful (</a:t>
            </a:r>
            <a:r>
              <a:rPr lang="en-US" sz="2800" i="1" dirty="0">
                <a:solidFill>
                  <a:srgbClr val="0C0C0C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xmlns:lc="http://schemas.openxmlformats.org/drawingml/2006/lockedCanvas" textRoundtripDataId="3"/>
                  </a:ext>
                </a:extLst>
              </a:rPr>
              <a:t>p</a:t>
            </a:r>
            <a:r>
              <a:rPr lang="en-US" sz="2800" dirty="0">
                <a:solidFill>
                  <a:srgbClr val="0C0C0C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xmlns:lc="http://schemas.openxmlformats.org/drawingml/2006/lockedCanvas" textRoundtripDataId="3"/>
                  </a:ext>
                </a:extLst>
              </a:rPr>
              <a:t>=</a:t>
            </a:r>
            <a:r>
              <a:rPr lang="en-US" sz="2800" dirty="0">
                <a:solidFill>
                  <a:srgbClr val="0C0C0C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xmlns:lc="http://schemas.openxmlformats.org/drawingml/2006/lockedCanvas" textRoundtripDataId="3"/>
                  </a:ext>
                </a:extLst>
              </a:rPr>
              <a:t>0.002-0.004)</a:t>
            </a:r>
            <a:endParaRPr lang="en-US" sz="2800" dirty="0">
              <a:solidFill>
                <a:srgbClr val="0C0C0C"/>
              </a:solidFill>
              <a:extLst>
                <a:ext uri="http://customooxmlschemas.google.com/">
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xmlns:lc="http://schemas.openxmlformats.org/drawingml/2006/lockedCanvas" textRoundtripDataId="4"/>
                </a:ext>
              </a:extLst>
            </a:endParaRPr>
          </a:p>
          <a:p>
            <a:pPr marL="914400" lvl="0" indent="-406400">
              <a:buClr>
                <a:srgbClr val="0C0C0C"/>
              </a:buClr>
              <a:buSzPts val="2800"/>
              <a:buChar char="●"/>
            </a:pPr>
            <a:r>
              <a:rPr lang="en-US" sz="2800" dirty="0">
                <a:solidFill>
                  <a:srgbClr val="0C0C0C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xmlns:lc="http://schemas.openxmlformats.org/drawingml/2006/lockedCanvas" textRoundtripDataId="5"/>
                  </a:ext>
                </a:extLst>
              </a:rPr>
              <a:t>Higher overall financial need</a:t>
            </a:r>
            <a:endParaRPr lang="en-US" sz="2800" dirty="0">
              <a:solidFill>
                <a:srgbClr val="0C0C0C"/>
              </a:solidFill>
              <a:extLst>
                <a:ext uri="http://customooxmlschemas.google.com/">
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3"/>
                </a:ext>
              </a:extLst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0C0C0C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3"/>
                  </a:ext>
                </a:extLst>
              </a:rPr>
              <a:t>Employment status:</a:t>
            </a:r>
          </a:p>
          <a:p>
            <a:pPr marL="914400" lvl="0" indent="-406400">
              <a:buClr>
                <a:srgbClr val="0C0C0C"/>
              </a:buClr>
              <a:buSzPts val="2800"/>
              <a:buChar char="●"/>
            </a:pPr>
            <a:r>
              <a:rPr lang="en-US" sz="2800" dirty="0">
                <a:solidFill>
                  <a:srgbClr val="0C0C0C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xmlns:lc="http://schemas.openxmlformats.org/drawingml/2006/lockedCanvas" textRoundtripDataId="3"/>
                  </a:ext>
                </a:extLst>
              </a:rPr>
              <a:t>Freelance or contractual work was mostly successful (</a:t>
            </a:r>
            <a:r>
              <a:rPr lang="en-US" sz="2800" i="1" dirty="0">
                <a:solidFill>
                  <a:srgbClr val="0C0C0C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xmlns:lc="http://schemas.openxmlformats.org/drawingml/2006/lockedCanvas" textRoundtripDataId="3"/>
                  </a:ext>
                </a:extLst>
              </a:rPr>
              <a:t>p</a:t>
            </a:r>
            <a:r>
              <a:rPr lang="en-US" sz="2800" dirty="0">
                <a:solidFill>
                  <a:srgbClr val="0C0C0C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xmlns:lc="http://schemas.openxmlformats.org/drawingml/2006/lockedCanvas" textRoundtripDataId="3"/>
                  </a:ext>
                </a:extLst>
              </a:rPr>
              <a:t>&lt;0.001</a:t>
            </a:r>
            <a:r>
              <a:rPr lang="en-US" sz="2800" dirty="0">
                <a:solidFill>
                  <a:srgbClr val="0C0C0C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xmlns:lc="http://schemas.openxmlformats.org/drawingml/2006/lockedCanvas" textRoundtripDataId="3"/>
                  </a:ext>
                </a:extLst>
              </a:rPr>
              <a:t>)</a:t>
            </a:r>
            <a:endParaRPr lang="en-US" sz="2800" dirty="0">
              <a:solidFill>
                <a:srgbClr val="0C0C0C"/>
              </a:solidFill>
              <a:extLst>
                <a:ext uri="http://customooxmlschemas.google.com/">
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xmlns:lc="http://schemas.openxmlformats.org/drawingml/2006/lockedCanvas" textRoundtripDataId="4"/>
                </a:ext>
              </a:extLst>
            </a:endParaRPr>
          </a:p>
          <a:p>
            <a:pPr marL="914400" lvl="0" indent="-406400">
              <a:buClr>
                <a:srgbClr val="0C0C0C"/>
              </a:buClr>
              <a:buSzPts val="2800"/>
              <a:buChar char="●"/>
            </a:pPr>
            <a:r>
              <a:rPr lang="en-US" sz="2800" dirty="0">
                <a:solidFill>
                  <a:srgbClr val="0C0C0C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:lc="http://schemas.openxmlformats.org/drawingml/2006/lockedCanvas" textRoundtripDataId="13"/>
                  </a:ext>
                </a:extLst>
              </a:rPr>
              <a:t>Per campaign descriptions, these patients may cater to LGBTQ+ niche audience and gain more social capital within demographic</a:t>
            </a:r>
            <a:endParaRPr lang="en-US" sz="2800" b="0" i="0" u="none" strike="noStrike" cap="none" dirty="0">
              <a:solidFill>
                <a:srgbClr val="0C0C0C"/>
              </a:solidFill>
              <a:latin typeface="Arial"/>
              <a:ea typeface="Arial"/>
              <a:cs typeface="Arial"/>
              <a:sym typeface="Arial"/>
              <a:extLst>
                <a:ext uri="http://customooxmlschemas.google.com/">
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3"/>
                </a:ext>
              </a:extLst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rgbClr val="0C0C0C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3"/>
                  </a:ext>
                </a:extLst>
              </a:rPr>
              <a:t>Associated costs:</a:t>
            </a:r>
          </a:p>
          <a:p>
            <a:pPr marL="914400" lvl="0" indent="-406400">
              <a:buClr>
                <a:srgbClr val="0C0C0C"/>
              </a:buClr>
              <a:buSzPts val="2800"/>
              <a:buChar char="●"/>
            </a:pPr>
            <a:r>
              <a:rPr lang="en-US" sz="2800" dirty="0">
                <a:solidFill>
                  <a:srgbClr val="0C0C0C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:lc="http://schemas.openxmlformats.org/drawingml/2006/lockedCanvas" textRoundtripDataId="3"/>
                  </a:ext>
                </a:extLst>
              </a:rPr>
              <a:t>Most associated costs predicted campaign success (</a:t>
            </a:r>
            <a:r>
              <a:rPr lang="en-US" sz="2800" i="1" dirty="0">
                <a:solidFill>
                  <a:srgbClr val="0C0C0C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:lc="http://schemas.openxmlformats.org/drawingml/2006/lockedCanvas" textRoundtripDataId="3"/>
                  </a:ext>
                </a:extLst>
              </a:rPr>
              <a:t>p</a:t>
            </a:r>
            <a:r>
              <a:rPr lang="en-US" sz="2800" dirty="0">
                <a:solidFill>
                  <a:srgbClr val="0C0C0C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:lc="http://schemas.openxmlformats.org/drawingml/2006/lockedCanvas" textRoundtripDataId="3"/>
                  </a:ext>
                </a:extLst>
              </a:rPr>
              <a:t>&lt;0.001</a:t>
            </a:r>
            <a:r>
              <a:rPr lang="en-US" sz="2800" dirty="0">
                <a:solidFill>
                  <a:srgbClr val="0C0C0C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:lc="http://schemas.openxmlformats.org/drawingml/2006/lockedCanvas" textRoundtripDataId="3"/>
                  </a:ext>
                </a:extLst>
              </a:rPr>
              <a:t>)</a:t>
            </a:r>
          </a:p>
          <a:p>
            <a:pPr marL="914400" lvl="0" indent="-406400">
              <a:buClr>
                <a:srgbClr val="0C0C0C"/>
              </a:buClr>
              <a:buSzPts val="2800"/>
              <a:buChar char="●"/>
            </a:pPr>
            <a:r>
              <a:rPr lang="en-US" sz="2800" dirty="0">
                <a:solidFill>
                  <a:srgbClr val="0C0C0C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:lc="http://schemas.openxmlformats.org/drawingml/2006/lockedCanvas" textRoundtripDataId="3"/>
                  </a:ext>
                </a:extLst>
              </a:rPr>
              <a:t>We predict this may be associated with insurance coverage or audience empathy; area for future research</a:t>
            </a:r>
            <a:endParaRPr lang="en-US" sz="2800" dirty="0">
              <a:solidFill>
                <a:srgbClr val="0C0C0C"/>
              </a:solidFill>
              <a:extLst>
                <a:ext uri="http://customooxmlschemas.google.com/">
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:lc="http://schemas.openxmlformats.org/drawingml/2006/lockedCanvas" textRoundtripDataId="4"/>
                </a:ext>
              </a:extLst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u="none" strike="noStrike" cap="none" dirty="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5"/>
                  </a:ext>
                </a:extLst>
              </a:rPr>
              <a:t>Additional </a:t>
            </a:r>
            <a:r>
              <a:rPr lang="en-US" sz="2800" b="0" i="0" u="none" strike="noStrike" cap="none" dirty="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5"/>
                  </a:ext>
                </a:extLst>
              </a:rPr>
              <a:t>analysis of crowdfunding campaigns can improve access to this life-saving care</a:t>
            </a:r>
            <a:r>
              <a:rPr lang="en-US" sz="2800" b="0" i="0" u="none" strike="noStrike" cap="none" dirty="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5"/>
                  </a:ext>
                </a:extLst>
              </a:rPr>
              <a:t>.</a:t>
            </a:r>
            <a:endParaRPr dirty="0"/>
          </a:p>
        </p:txBody>
      </p:sp>
      <p:sp>
        <p:nvSpPr>
          <p:cNvPr id="87" name="Google Shape;87;g237923f6e33_0_0"/>
          <p:cNvSpPr txBox="1"/>
          <p:nvPr/>
        </p:nvSpPr>
        <p:spPr>
          <a:xfrm>
            <a:off x="31304618" y="5403789"/>
            <a:ext cx="70173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50" tIns="45600" rIns="91250" bIns="456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i="0" u="none" strike="noStrike" cap="none">
                <a:solidFill>
                  <a:srgbClr val="1F7F9B"/>
                </a:solidFill>
                <a:latin typeface="Arial"/>
                <a:ea typeface="Arial"/>
                <a:cs typeface="Arial"/>
                <a:sym typeface="Arial"/>
              </a:rPr>
              <a:t>Conclusions</a:t>
            </a:r>
            <a:endParaRPr/>
          </a:p>
        </p:txBody>
      </p:sp>
      <p:graphicFrame>
        <p:nvGraphicFramePr>
          <p:cNvPr id="27" name="Google Shape;75;p1"/>
          <p:cNvGraphicFramePr/>
          <p:nvPr>
            <p:extLst>
              <p:ext uri="{D42A27DB-BD31-4B8C-83A1-F6EECF244321}">
                <p14:modId xmlns:p14="http://schemas.microsoft.com/office/powerpoint/2010/main" val="1351892479"/>
              </p:ext>
            </p:extLst>
          </p:nvPr>
        </p:nvGraphicFramePr>
        <p:xfrm>
          <a:off x="21003223" y="11797193"/>
          <a:ext cx="9830344" cy="9858950"/>
        </p:xfrm>
        <a:graphic>
          <a:graphicData uri="http://schemas.openxmlformats.org/drawingml/2006/table">
            <a:tbl>
              <a:tblPr firstRow="1" firstCol="1" bandRow="1">
                <a:noFill/>
                <a:tableStyleId>{6D9FBC4D-CEDA-4503-8680-F77E747CB5CC}</a:tableStyleId>
              </a:tblPr>
              <a:tblGrid>
                <a:gridCol w="40584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3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68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696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21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64397">
                <a:tc gridSpan="5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u="none" strike="noStrike" cap="none" dirty="0"/>
                        <a:t>Table 1. Factors Significantly</a:t>
                      </a:r>
                      <a:r>
                        <a:rPr lang="en-US" sz="2000" u="none" strike="noStrike" cap="none" baseline="0" dirty="0"/>
                        <a:t> Associated with Campaign Success</a:t>
                      </a:r>
                      <a:endParaRPr sz="20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5309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Characteristic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u="none" strike="noStrike" cap="none" dirty="0"/>
                        <a:t>Total N (%)</a:t>
                      </a:r>
                      <a:endParaRPr sz="1800" b="1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u="none" strike="noStrike" cap="none" dirty="0"/>
                        <a:t>Successful N (%)</a:t>
                      </a:r>
                      <a:endParaRPr sz="1800" b="1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u="none" strike="noStrike" cap="none" dirty="0"/>
                        <a:t>Unsuccessful N (%)</a:t>
                      </a:r>
                      <a:endParaRPr sz="1800" b="1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i="1" u="none" strike="noStrike" cap="none" dirty="0"/>
                        <a:t>p</a:t>
                      </a:r>
                      <a:endParaRPr sz="1800" b="1" i="1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7654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 dirty="0"/>
                        <a:t>Employment Type</a:t>
                      </a:r>
                      <a:endParaRPr sz="18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 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 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 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 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7654">
                <a:tc>
                  <a:txBody>
                    <a:bodyPr/>
                    <a:lstStyle/>
                    <a:p>
                      <a:pPr marL="0" marR="0" lvl="0" indent="45720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u="none" strike="noStrike" cap="none"/>
                        <a:t>Public Sector</a:t>
                      </a:r>
                      <a:endParaRPr sz="1800" b="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98 (10.7%)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10 (10.5%)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 dirty="0"/>
                        <a:t>70 (11.1%)</a:t>
                      </a:r>
                      <a:endParaRPr sz="18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0.884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5887">
                <a:tc>
                  <a:txBody>
                    <a:bodyPr/>
                    <a:lstStyle/>
                    <a:p>
                      <a:pPr marL="0" marR="0" lvl="0" indent="45720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u="none" strike="noStrike" cap="none"/>
                        <a:t>Freelancer or Contractor*</a:t>
                      </a:r>
                      <a:endParaRPr sz="1800" b="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125 (13.6%)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25 (26.3%)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69 (11.0%)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&lt;0.001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7654">
                <a:tc>
                  <a:txBody>
                    <a:bodyPr/>
                    <a:lstStyle/>
                    <a:p>
                      <a:pPr marL="0" marR="0" lvl="0" indent="45720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u="none" strike="noStrike" cap="none"/>
                        <a:t>Student</a:t>
                      </a:r>
                      <a:endParaRPr sz="1800" b="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83 (9.1%)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6 (6.3%)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62 (9.8%)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0.604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7654">
                <a:tc>
                  <a:txBody>
                    <a:bodyPr/>
                    <a:lstStyle/>
                    <a:p>
                      <a:pPr marL="0" marR="0" lvl="0" indent="45720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u="none" strike="noStrike" cap="none"/>
                        <a:t>Unemployed</a:t>
                      </a:r>
                      <a:endParaRPr sz="1800" b="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36 (3.9%)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1 (1.1%)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29 (4.6%)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0.358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7654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 dirty="0"/>
                        <a:t>Insurance Type</a:t>
                      </a:r>
                      <a:endParaRPr sz="18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 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 dirty="0"/>
                        <a:t> </a:t>
                      </a:r>
                      <a:endParaRPr sz="18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 dirty="0"/>
                        <a:t> </a:t>
                      </a:r>
                      <a:endParaRPr sz="18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 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0039">
                <a:tc>
                  <a:txBody>
                    <a:bodyPr/>
                    <a:lstStyle/>
                    <a:p>
                      <a:pPr marL="0" marR="0" lvl="0" indent="45720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u="none" strike="noStrike" cap="none"/>
                        <a:t>Fully Covers Procedure*</a:t>
                      </a:r>
                      <a:endParaRPr sz="1800" b="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45 (4.9%)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 dirty="0"/>
                        <a:t>19 (20.0%)</a:t>
                      </a:r>
                      <a:endParaRPr sz="18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13 (2.1%)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 dirty="0"/>
                        <a:t>&lt;0.001</a:t>
                      </a:r>
                      <a:endParaRPr sz="18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128">
                <a:tc>
                  <a:txBody>
                    <a:bodyPr/>
                    <a:lstStyle/>
                    <a:p>
                      <a:pPr marL="0" marR="0" lvl="0" indent="45720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u="none" strike="noStrike" cap="none"/>
                        <a:t>Partially Covers Procedure*</a:t>
                      </a:r>
                      <a:endParaRPr sz="1800" b="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154 (16.8%)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20 (21.1%)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86 (13.7%)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&lt;0.001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7654">
                <a:tc>
                  <a:txBody>
                    <a:bodyPr/>
                    <a:lstStyle/>
                    <a:p>
                      <a:pPr marL="0" marR="0" lvl="0" indent="45720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u="none" strike="noStrike" cap="none"/>
                        <a:t>Does Not Cover</a:t>
                      </a:r>
                      <a:endParaRPr sz="1800" b="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185 (20.2%)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18 (18.9%)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131 (20.8%)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0.820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7654">
                <a:tc>
                  <a:txBody>
                    <a:bodyPr/>
                    <a:lstStyle/>
                    <a:p>
                      <a:pPr marL="0" marR="0" lvl="0" indent="45720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u="none" strike="noStrike" cap="none"/>
                        <a:t>Uninsured</a:t>
                      </a:r>
                      <a:endParaRPr sz="1800" b="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37 (4.0%)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2 (2.1%)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29 (4.6%)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0.593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7654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 dirty="0"/>
                        <a:t>Surgery Type</a:t>
                      </a:r>
                      <a:endParaRPr sz="18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 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 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 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 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7654">
                <a:tc>
                  <a:txBody>
                    <a:bodyPr/>
                    <a:lstStyle/>
                    <a:p>
                      <a:pPr marL="0" marR="0" lvl="0" indent="45720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u="none" strike="noStrike" cap="none"/>
                        <a:t>Facial Feminization (FFS)*</a:t>
                      </a:r>
                      <a:endParaRPr sz="1800" b="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337 (36.8%)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50 (52.6%)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218 (34.6%)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0.002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87654">
                <a:tc>
                  <a:txBody>
                    <a:bodyPr/>
                    <a:lstStyle/>
                    <a:p>
                      <a:pPr marL="0" marR="0" lvl="0" indent="45720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u="none" strike="noStrike" cap="none"/>
                        <a:t>Facial Masculinization (FMS)</a:t>
                      </a:r>
                      <a:endParaRPr sz="1800" b="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12 (1.3%)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1 (1.1%)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8 (1.3%)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0.979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87654">
                <a:tc>
                  <a:txBody>
                    <a:bodyPr/>
                    <a:lstStyle/>
                    <a:p>
                      <a:pPr marL="0" marR="0" lvl="0" indent="45720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u="none" strike="noStrike" cap="none"/>
                        <a:t>Masculinizing Top Surgery*</a:t>
                      </a:r>
                      <a:endParaRPr sz="1800" b="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207 (22.6%)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11 (11.6%)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163 (25.9%)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0.003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87654">
                <a:tc>
                  <a:txBody>
                    <a:bodyPr/>
                    <a:lstStyle/>
                    <a:p>
                      <a:pPr marL="0" marR="0" lvl="0" indent="45720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u="none" strike="noStrike" cap="none"/>
                        <a:t>Feminizing Top Surgery*</a:t>
                      </a:r>
                      <a:endParaRPr sz="1800" b="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131 (14.3%)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13 (13.7%)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74 (11.7%)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0.001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87654">
                <a:tc>
                  <a:txBody>
                    <a:bodyPr/>
                    <a:lstStyle/>
                    <a:p>
                      <a:pPr marL="0" marR="0" lvl="0" indent="45720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u="none" strike="noStrike" cap="none"/>
                        <a:t>Unspecified Top Surgery</a:t>
                      </a:r>
                      <a:endParaRPr sz="1800" b="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120 (13.1%)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8 (8.4%)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95 (15.1%)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0.066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87654">
                <a:tc>
                  <a:txBody>
                    <a:bodyPr/>
                    <a:lstStyle/>
                    <a:p>
                      <a:pPr marL="0" marR="0" lvl="0" indent="45720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u="none" strike="noStrike" cap="none"/>
                        <a:t>Body Contouring*</a:t>
                      </a:r>
                      <a:endParaRPr sz="1800" b="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32 (3.5%)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4 (4.2%)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22 (3.5%)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0.004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87654">
                <a:tc>
                  <a:txBody>
                    <a:bodyPr/>
                    <a:lstStyle/>
                    <a:p>
                      <a:pPr marL="0" marR="0" lvl="0" indent="45720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u="none" strike="noStrike" cap="none"/>
                        <a:t>Masculinizing Bottom Surgery</a:t>
                      </a:r>
                      <a:endParaRPr sz="1800" b="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85 (9.3%)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5 (5.3%)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57 (9.0%)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0.276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87654">
                <a:tc>
                  <a:txBody>
                    <a:bodyPr/>
                    <a:lstStyle/>
                    <a:p>
                      <a:pPr marL="0" marR="0" lvl="0" indent="45720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u="none" strike="noStrike" cap="none"/>
                        <a:t>Feminizing Bottom Surgery</a:t>
                      </a:r>
                      <a:endParaRPr sz="1800" b="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 dirty="0"/>
                        <a:t>45 (4.9%)</a:t>
                      </a:r>
                      <a:endParaRPr sz="18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5 (5.3%)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30 (4.8%)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0.976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87654">
                <a:tc>
                  <a:txBody>
                    <a:bodyPr/>
                    <a:lstStyle/>
                    <a:p>
                      <a:pPr marL="0" marR="0" lvl="0" indent="45720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u="none" strike="noStrike" cap="none"/>
                        <a:t>Electrolysis</a:t>
                      </a:r>
                      <a:endParaRPr sz="1800" b="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103 (11.2%)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17 (17.9%)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62 (9.8%)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0.108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87654">
                <a:tc>
                  <a:txBody>
                    <a:bodyPr/>
                    <a:lstStyle/>
                    <a:p>
                      <a:pPr marL="0" marR="0" lvl="0" indent="45720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u="none" strike="noStrike" cap="none"/>
                        <a:t>Not Specified</a:t>
                      </a:r>
                      <a:endParaRPr sz="1800" b="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81 (8.8%)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7 (7.4%)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55 (8.7%)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0.855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87654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Other Needs Addressed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 dirty="0"/>
                        <a:t> </a:t>
                      </a:r>
                      <a:endParaRPr sz="18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 dirty="0"/>
                        <a:t> </a:t>
                      </a:r>
                      <a:endParaRPr sz="18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 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 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366786">
                <a:tc>
                  <a:txBody>
                    <a:bodyPr/>
                    <a:lstStyle/>
                    <a:p>
                      <a:pPr marL="0" marR="0" lvl="0" indent="45720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u="none" strike="noStrike" cap="none"/>
                        <a:t>Transportation*</a:t>
                      </a:r>
                      <a:endParaRPr sz="1800" b="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154 (16.8%)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25 (26.3%)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81 (12.9%)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&lt;0.001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87654">
                <a:tc>
                  <a:txBody>
                    <a:bodyPr/>
                    <a:lstStyle/>
                    <a:p>
                      <a:pPr marL="0" marR="0" lvl="0" indent="45720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u="none" strike="noStrike" cap="none"/>
                        <a:t>Lodging*</a:t>
                      </a:r>
                      <a:endParaRPr sz="1800" b="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81 (8.8%)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15 (15.8%)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 dirty="0"/>
                        <a:t>44 (7.0%)</a:t>
                      </a:r>
                      <a:endParaRPr sz="18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0.016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336604">
                <a:tc>
                  <a:txBody>
                    <a:bodyPr/>
                    <a:lstStyle/>
                    <a:p>
                      <a:pPr marL="0" marR="0" lvl="0" indent="45720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u="none" strike="noStrike" cap="none"/>
                        <a:t>Equipment or Medications*</a:t>
                      </a:r>
                      <a:endParaRPr sz="1800" b="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94 (10.3%)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19 (20.0%)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48 (7.6%)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&lt;0.001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361412">
                <a:tc>
                  <a:txBody>
                    <a:bodyPr/>
                    <a:lstStyle/>
                    <a:p>
                      <a:pPr marL="0" marR="0" lvl="0" indent="45720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u="none" strike="noStrike" cap="none"/>
                        <a:t>Time Off Work/Living Expenses*</a:t>
                      </a:r>
                      <a:endParaRPr sz="1800" b="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210 (22.9%)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31 (32.6%)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118 (18.7%)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&lt;0.001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287654">
                <a:tc>
                  <a:txBody>
                    <a:bodyPr/>
                    <a:lstStyle/>
                    <a:p>
                      <a:pPr marL="0" marR="0" lvl="0" indent="45720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u="none" strike="noStrike" cap="none"/>
                        <a:t>Outpatient Appointments</a:t>
                      </a:r>
                      <a:endParaRPr sz="1800" b="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111 (12.1%)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14 (14.7%)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 dirty="0"/>
                        <a:t>67 (10.6%)</a:t>
                      </a:r>
                      <a:endParaRPr sz="18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0.204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b"/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287654">
                <a:tc gridSpan="5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 dirty="0"/>
                        <a:t>* denotes statistically significant (P≤0.05)</a:t>
                      </a:r>
                      <a:endParaRPr sz="18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</a:tbl>
          </a:graphicData>
        </a:graphic>
      </p:graphicFrame>
      <p:graphicFrame>
        <p:nvGraphicFramePr>
          <p:cNvPr id="21" name="Chart 2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79909293"/>
              </p:ext>
            </p:extLst>
          </p:nvPr>
        </p:nvGraphicFramePr>
        <p:xfrm>
          <a:off x="21003221" y="6204391"/>
          <a:ext cx="9830346" cy="50623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3" name="Chart 2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72446351"/>
              </p:ext>
            </p:extLst>
          </p:nvPr>
        </p:nvGraphicFramePr>
        <p:xfrm>
          <a:off x="12469091" y="18190029"/>
          <a:ext cx="7723908" cy="3466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4" name="Chart 2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6334615"/>
              </p:ext>
            </p:extLst>
          </p:nvPr>
        </p:nvGraphicFramePr>
        <p:xfrm>
          <a:off x="12486043" y="15049860"/>
          <a:ext cx="7706956" cy="2973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20" name="Chart 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7409215"/>
              </p:ext>
            </p:extLst>
          </p:nvPr>
        </p:nvGraphicFramePr>
        <p:xfrm>
          <a:off x="12502994" y="11748647"/>
          <a:ext cx="7690005" cy="31342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86" name="Google Shape;86;g237923f6e33_0_0"/>
          <p:cNvSpPr txBox="1"/>
          <p:nvPr/>
        </p:nvSpPr>
        <p:spPr>
          <a:xfrm>
            <a:off x="12469092" y="6237580"/>
            <a:ext cx="7723908" cy="526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50" tIns="45600" rIns="91250" bIns="456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rgbClr val="0C0C0C"/>
                </a:solidFill>
              </a:rPr>
              <a:t>Total </a:t>
            </a:r>
            <a:r>
              <a:rPr lang="en-US" sz="2800" b="0" i="0" u="none" strike="noStrike" cap="none" dirty="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campaigns = </a:t>
            </a:r>
            <a:r>
              <a:rPr lang="en-US" sz="2800" b="1" i="0" u="none" strike="noStrike" cap="none" dirty="0">
                <a:solidFill>
                  <a:srgbClr val="0C0C0C"/>
                </a:solidFill>
              </a:rPr>
              <a:t>917</a:t>
            </a:r>
            <a:endParaRPr sz="2800" b="1" i="0" u="none" strike="noStrike" cap="none" dirty="0">
              <a:solidFill>
                <a:srgbClr val="0C0C0C"/>
              </a:solidFill>
            </a:endParaRPr>
          </a:p>
          <a:p>
            <a:pPr marL="914400" lvl="0" indent="-406400">
              <a:buClr>
                <a:srgbClr val="0C0C0C"/>
              </a:buClr>
              <a:buSzPts val="2800"/>
              <a:buChar char="●"/>
            </a:pPr>
            <a:r>
              <a:rPr lang="en-US" sz="2800" dirty="0">
                <a:solidFill>
                  <a:srgbClr val="0C0C0C"/>
                </a:solidFill>
              </a:rPr>
              <a:t>Total $ requested = $</a:t>
            </a:r>
            <a:r>
              <a:rPr lang="en-US" sz="2800" b="1" dirty="0">
                <a:solidFill>
                  <a:srgbClr val="0C0C0C"/>
                </a:solidFill>
              </a:rPr>
              <a:t>13,994,022</a:t>
            </a:r>
            <a:r>
              <a:rPr lang="en-US" sz="2800" dirty="0">
                <a:solidFill>
                  <a:srgbClr val="0C0C0C"/>
                </a:solidFill>
              </a:rPr>
              <a:t> ($1-$160,400) </a:t>
            </a:r>
          </a:p>
          <a:p>
            <a:pPr marL="914400" lvl="0" indent="-406400">
              <a:buClr>
                <a:srgbClr val="0C0C0C"/>
              </a:buClr>
              <a:buSzPts val="2800"/>
              <a:buChar char="●"/>
            </a:pPr>
            <a:r>
              <a:rPr lang="en-US" sz="2800" dirty="0">
                <a:solidFill>
                  <a:srgbClr val="0C0C0C"/>
                </a:solidFill>
              </a:rPr>
              <a:t>Total $ raised = $</a:t>
            </a:r>
            <a:r>
              <a:rPr lang="en-US" sz="2800" b="1" dirty="0">
                <a:solidFill>
                  <a:srgbClr val="0C0C0C"/>
                </a:solidFill>
              </a:rPr>
              <a:t>2,083,539</a:t>
            </a:r>
            <a:r>
              <a:rPr lang="en-US" sz="2800" dirty="0">
                <a:solidFill>
                  <a:srgbClr val="0C0C0C"/>
                </a:solidFill>
              </a:rPr>
              <a:t> ($0-$75,353)</a:t>
            </a:r>
          </a:p>
          <a:p>
            <a:pPr marL="914400" lvl="0" indent="-406400">
              <a:buClr>
                <a:srgbClr val="0C0C0C"/>
              </a:buClr>
              <a:buSzPts val="2800"/>
              <a:buChar char="●"/>
            </a:pPr>
            <a:r>
              <a:rPr lang="en-US" sz="2800" dirty="0">
                <a:solidFill>
                  <a:srgbClr val="0C0C0C"/>
                </a:solidFill>
              </a:rPr>
              <a:t>Total donations = </a:t>
            </a:r>
            <a:r>
              <a:rPr lang="en-US" sz="2800" b="1" dirty="0">
                <a:solidFill>
                  <a:srgbClr val="0C0C0C"/>
                </a:solidFill>
              </a:rPr>
              <a:t>39,176</a:t>
            </a:r>
            <a:endParaRPr lang="en-US" sz="2800" b="1" dirty="0">
              <a:solidFill>
                <a:srgbClr val="0C0C0C"/>
              </a:solidFill>
              <a:extLst>
                <a:ext uri="http://customooxmlschemas.google.com/">
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0"/>
                </a:ext>
              </a:extLst>
            </a:endParaRPr>
          </a:p>
          <a:p>
            <a:pPr lvl="0"/>
            <a:r>
              <a:rPr lang="en-US" sz="2800" b="1" dirty="0">
                <a:solidFill>
                  <a:srgbClr val="0C0C0C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0"/>
                  </a:ext>
                </a:extLst>
              </a:rPr>
              <a:t>Successful campaigns</a:t>
            </a:r>
            <a:r>
              <a:rPr lang="en-US" sz="2800" dirty="0">
                <a:solidFill>
                  <a:srgbClr val="0C0C0C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"/>
                  </a:ext>
                </a:extLst>
              </a:rPr>
              <a:t>:</a:t>
            </a:r>
            <a:endParaRPr sz="2800" dirty="0">
              <a:solidFill>
                <a:srgbClr val="0C0C0C"/>
              </a:solidFill>
              <a:extLst>
                <a:ext uri="http://customooxmlschemas.google.com/">
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</a:ext>
              </a:extLst>
            </a:endParaRPr>
          </a:p>
          <a:p>
            <a:pPr marL="9144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800"/>
              <a:buChar char="●"/>
            </a:pPr>
            <a:r>
              <a:rPr lang="en-US" sz="2800" dirty="0">
                <a:solidFill>
                  <a:srgbClr val="0C0C0C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3"/>
                  </a:ext>
                </a:extLst>
              </a:rPr>
              <a:t>Mean $ requested = $8,971*</a:t>
            </a:r>
            <a:endParaRPr lang="en-US" sz="2800" dirty="0">
              <a:solidFill>
                <a:srgbClr val="0C0C0C"/>
              </a:solidFill>
              <a:extLst>
                <a:ext uri="http://customooxmlschemas.google.com/">
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</a:ext>
              </a:extLst>
            </a:endParaRPr>
          </a:p>
          <a:p>
            <a:pPr marL="9144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800"/>
              <a:buChar char="●"/>
            </a:pPr>
            <a:r>
              <a:rPr lang="en-US" sz="2800" dirty="0">
                <a:solidFill>
                  <a:srgbClr val="0C0C0C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5"/>
                  </a:ext>
                </a:extLst>
              </a:rPr>
              <a:t>Mean </a:t>
            </a:r>
            <a:r>
              <a:rPr lang="en-US" sz="2800" dirty="0">
                <a:solidFill>
                  <a:srgbClr val="0C0C0C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5"/>
                  </a:ext>
                </a:extLst>
              </a:rPr>
              <a:t>$ raised = $</a:t>
            </a:r>
            <a:r>
              <a:rPr lang="en-US" sz="2800" dirty="0">
                <a:solidFill>
                  <a:srgbClr val="0C0C0C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5"/>
                  </a:ext>
                </a:extLst>
              </a:rPr>
              <a:t>8,889*</a:t>
            </a:r>
            <a:endParaRPr sz="2800" dirty="0">
              <a:solidFill>
                <a:srgbClr val="0C0C0C"/>
              </a:solidFill>
              <a:extLst>
                <a:ext uri="http://customooxmlschemas.google.com/">
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6"/>
                </a:ext>
              </a:extLst>
            </a:endParaRPr>
          </a:p>
          <a:p>
            <a:pPr lvl="0"/>
            <a:r>
              <a:rPr lang="en-US" sz="2800" b="1" dirty="0">
                <a:solidFill>
                  <a:srgbClr val="0C0C0C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7"/>
                  </a:ext>
                </a:extLst>
              </a:rPr>
              <a:t>Unsuccessful </a:t>
            </a:r>
            <a:r>
              <a:rPr lang="en-US" sz="2800" b="1" dirty="0">
                <a:solidFill>
                  <a:srgbClr val="0C0C0C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7"/>
                  </a:ext>
                </a:extLst>
              </a:rPr>
              <a:t>campaigns</a:t>
            </a:r>
            <a:endParaRPr sz="2800" dirty="0">
              <a:solidFill>
                <a:srgbClr val="0C0C0C"/>
              </a:solidFill>
              <a:extLst>
                <a:ext uri="http://customooxmlschemas.google.com/">
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</a:ext>
              </a:extLst>
            </a:endParaRPr>
          </a:p>
          <a:p>
            <a:pPr marL="9144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800"/>
              <a:buChar char="●"/>
            </a:pPr>
            <a:r>
              <a:rPr lang="en-US" sz="2800" dirty="0">
                <a:solidFill>
                  <a:srgbClr val="0C0C0C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0"/>
                  </a:ext>
                </a:extLst>
              </a:rPr>
              <a:t>Mean $ requested = $11,906*</a:t>
            </a:r>
            <a:endParaRPr sz="2800" dirty="0">
              <a:solidFill>
                <a:srgbClr val="0C0C0C"/>
              </a:solidFill>
              <a:extLst>
                <a:ext uri="http://customooxmlschemas.google.com/">
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1"/>
                </a:ext>
              </a:extLst>
            </a:endParaRPr>
          </a:p>
          <a:p>
            <a:pPr marL="914400" lvl="0" indent="-406400" algn="l" rtl="0"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800"/>
              <a:buChar char="●"/>
            </a:pPr>
            <a:r>
              <a:rPr lang="en-US" sz="2800" dirty="0">
                <a:solidFill>
                  <a:srgbClr val="0C0C0C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2"/>
                  </a:ext>
                </a:extLst>
              </a:rPr>
              <a:t>Mean </a:t>
            </a:r>
            <a:r>
              <a:rPr lang="en-US" sz="2800" dirty="0">
                <a:solidFill>
                  <a:srgbClr val="0C0C0C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2"/>
                  </a:ext>
                </a:extLst>
              </a:rPr>
              <a:t>$ raised = $643.29*</a:t>
            </a:r>
            <a:endParaRPr sz="2800" dirty="0">
              <a:solidFill>
                <a:srgbClr val="0C0C0C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rgbClr val="0C0C0C"/>
                </a:solidFill>
              </a:rPr>
              <a:t>*</a:t>
            </a:r>
            <a:r>
              <a:rPr lang="en-US" sz="2800" i="1" dirty="0">
                <a:solidFill>
                  <a:srgbClr val="0C0C0C"/>
                </a:solidFill>
              </a:rPr>
              <a:t>p</a:t>
            </a:r>
            <a:r>
              <a:rPr lang="en-US" sz="2800" dirty="0">
                <a:solidFill>
                  <a:srgbClr val="0C0C0C"/>
                </a:solidFill>
              </a:rPr>
              <a:t>&lt;0.05</a:t>
            </a:r>
            <a:endParaRPr sz="2800" dirty="0">
              <a:solidFill>
                <a:srgbClr val="0C0C0C"/>
              </a:solidFill>
            </a:endParaRPr>
          </a:p>
        </p:txBody>
      </p:sp>
      <p:sp>
        <p:nvSpPr>
          <p:cNvPr id="85" name="Google Shape;85;g237923f6e33_0_0"/>
          <p:cNvSpPr txBox="1"/>
          <p:nvPr/>
        </p:nvSpPr>
        <p:spPr>
          <a:xfrm>
            <a:off x="12469091" y="5373390"/>
            <a:ext cx="70173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50" tIns="45600" rIns="91250" bIns="456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i="0" u="none" strike="noStrike" cap="none">
                <a:solidFill>
                  <a:srgbClr val="1F7F9B"/>
                </a:solidFill>
                <a:latin typeface="Arial"/>
                <a:ea typeface="Arial"/>
                <a:cs typeface="Arial"/>
                <a:sym typeface="Arial"/>
              </a:rPr>
              <a:t>Results</a:t>
            </a:r>
            <a:endParaRPr sz="4800" b="1" i="0" u="none" strike="noStrike" cap="none">
              <a:solidFill>
                <a:srgbClr val="1F7F9B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g237923f6e33_0_0"/>
          <p:cNvSpPr txBox="1"/>
          <p:nvPr/>
        </p:nvSpPr>
        <p:spPr>
          <a:xfrm>
            <a:off x="1200949" y="14674689"/>
            <a:ext cx="10411812" cy="6124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50" tIns="45600" rIns="91250" bIns="456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rgbClr val="0C0C0C"/>
                </a:solidFill>
              </a:rPr>
              <a:t>Searched </a:t>
            </a:r>
            <a:r>
              <a:rPr lang="en-US" sz="2800" b="0" i="0" u="none" strike="noStrike" cap="none" dirty="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GAS-specific </a:t>
            </a:r>
            <a:r>
              <a:rPr lang="en-US" sz="2800" dirty="0">
                <a:solidFill>
                  <a:srgbClr val="0C0C0C"/>
                </a:solidFill>
              </a:rPr>
              <a:t>GoFundMe </a:t>
            </a:r>
            <a:r>
              <a:rPr lang="en-US" sz="2800" b="0" i="0" u="none" strike="noStrike" cap="none" dirty="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campaigns from 2018-2022, using GAS-specific terms</a:t>
            </a:r>
            <a:endParaRPr lang="en-US" sz="2800" b="1" i="0" u="none" strike="noStrike" cap="none" dirty="0">
              <a:solidFill>
                <a:srgbClr val="0C0C0C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0" u="none" strike="noStrike" cap="none" dirty="0">
                <a:solidFill>
                  <a:srgbClr val="0C0C0C"/>
                </a:solidFill>
              </a:rPr>
              <a:t>Inclusion</a:t>
            </a:r>
            <a:r>
              <a:rPr lang="en-US" sz="2800" b="1" dirty="0">
                <a:solidFill>
                  <a:srgbClr val="0C0C0C"/>
                </a:solidFill>
              </a:rPr>
              <a:t> </a:t>
            </a:r>
            <a:r>
              <a:rPr lang="en-US" sz="2800" b="1" i="0" u="none" strike="noStrike" cap="none" dirty="0">
                <a:solidFill>
                  <a:srgbClr val="0C0C0C"/>
                </a:solidFill>
              </a:rPr>
              <a:t>criteria:</a:t>
            </a:r>
          </a:p>
          <a:p>
            <a:pPr marL="457200" lvl="0" indent="-406400">
              <a:buSzPts val="2800"/>
              <a:buFont typeface="Arial"/>
              <a:buChar char="●"/>
            </a:pPr>
            <a:r>
              <a:rPr lang="en-US" sz="2800" dirty="0">
                <a:solidFill>
                  <a:srgbClr val="0C0C0C"/>
                </a:solidFill>
              </a:rPr>
              <a:t>Campaigns for a patient living in the US seeking one or more GAS</a:t>
            </a:r>
          </a:p>
          <a:p>
            <a:pPr marL="457200" lvl="0" indent="-406400">
              <a:buSzPts val="2800"/>
              <a:buFont typeface="Arial"/>
              <a:buChar char="●"/>
            </a:pPr>
            <a:r>
              <a:rPr lang="en-US" sz="2800" dirty="0">
                <a:solidFill>
                  <a:srgbClr val="0C0C0C"/>
                </a:solidFill>
              </a:rPr>
              <a:t>Funds covered initial surgery, aftercare, equipment, or other costs directly associated with the surgery</a:t>
            </a:r>
            <a:endParaRPr lang="en-US" sz="2800" b="1" i="0" u="none" strike="noStrike" cap="none" dirty="0">
              <a:solidFill>
                <a:srgbClr val="0C0C0C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0C0C0C"/>
                </a:solidFill>
              </a:rPr>
              <a:t>Statistics:</a:t>
            </a:r>
            <a:r>
              <a:rPr lang="en-US" sz="2800" b="1" i="0" u="none" strike="noStrike" cap="none" dirty="0">
                <a:solidFill>
                  <a:srgbClr val="0C0C0C"/>
                </a:solidFill>
              </a:rPr>
              <a:t> </a:t>
            </a:r>
            <a:endParaRPr b="1" dirty="0"/>
          </a:p>
          <a:p>
            <a:pPr marL="457200" indent="-406400">
              <a:buSzPts val="2800"/>
              <a:buFont typeface="Arial"/>
              <a:buChar char="●"/>
            </a:pPr>
            <a:r>
              <a:rPr lang="en-US" sz="2800" dirty="0">
                <a:solidFill>
                  <a:srgbClr val="0C0C0C"/>
                </a:solidFill>
              </a:rPr>
              <a:t>Five independent reviewers screened &amp; extracted data</a:t>
            </a:r>
          </a:p>
          <a:p>
            <a:pPr marL="4572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en-US" sz="2800" dirty="0">
                <a:solidFill>
                  <a:srgbClr val="0C0C0C"/>
                </a:solidFill>
              </a:rPr>
              <a:t>Descriptive statistics for demographic data</a:t>
            </a:r>
          </a:p>
          <a:p>
            <a:pPr marL="457200" lvl="0" indent="-406400">
              <a:buSzPts val="2800"/>
              <a:buChar char="●"/>
            </a:pPr>
            <a:r>
              <a:rPr lang="en-US" sz="2800" dirty="0">
                <a:solidFill>
                  <a:srgbClr val="0C0C0C"/>
                </a:solidFill>
              </a:rPr>
              <a:t>Successful campaigns (</a:t>
            </a:r>
            <a:r>
              <a:rPr lang="en-US" sz="2800" dirty="0"/>
              <a:t>≥</a:t>
            </a:r>
            <a:r>
              <a:rPr lang="en-US" sz="2800" dirty="0">
                <a:solidFill>
                  <a:srgbClr val="0C0C0C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:lc="http://schemas.openxmlformats.org/drawingml/2006/lockedCanvas" textRoundtripDataId="1"/>
                  </a:ext>
                </a:extLst>
              </a:rPr>
              <a:t>75</a:t>
            </a:r>
            <a:r>
              <a:rPr lang="en-US" sz="2800" dirty="0">
                <a:solidFill>
                  <a:srgbClr val="0C0C0C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:lc="http://schemas.openxmlformats.org/drawingml/2006/lockedCanvas" textRoundtripDataId="1"/>
                  </a:ext>
                </a:extLst>
              </a:rPr>
              <a:t>% of </a:t>
            </a:r>
            <a:r>
              <a:rPr lang="en-US" sz="2800" dirty="0">
                <a:solidFill>
                  <a:srgbClr val="0C0C0C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:lc="http://schemas.openxmlformats.org/drawingml/2006/lockedCanvas" textRoundtripDataId="1"/>
                  </a:ext>
                </a:extLst>
              </a:rPr>
              <a:t>goal) </a:t>
            </a:r>
            <a:r>
              <a:rPr lang="en-US" sz="2800" dirty="0">
                <a:solidFill>
                  <a:srgbClr val="0C0C0C"/>
                </a:solidFill>
              </a:rPr>
              <a:t>vs. unsuccessful campaigns (</a:t>
            </a:r>
            <a:r>
              <a:rPr lang="en-US" sz="2800" dirty="0"/>
              <a:t>≤</a:t>
            </a:r>
            <a:r>
              <a:rPr lang="en-US" sz="2800" dirty="0">
                <a:solidFill>
                  <a:srgbClr val="0C0C0C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:lc="http://schemas.openxmlformats.org/drawingml/2006/lockedCanvas" textRoundtripDataId="8"/>
                  </a:ext>
                </a:extLst>
              </a:rPr>
              <a:t>25% of </a:t>
            </a:r>
            <a:r>
              <a:rPr lang="en-US" sz="2800" dirty="0">
                <a:solidFill>
                  <a:srgbClr val="0C0C0C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:lc="http://schemas.openxmlformats.org/drawingml/2006/lockedCanvas" textRoundtripDataId="8"/>
                  </a:ext>
                </a:extLst>
              </a:rPr>
              <a:t>goal)</a:t>
            </a:r>
            <a:r>
              <a:rPr lang="en-US" sz="2800" dirty="0">
                <a:solidFill>
                  <a:srgbClr val="0C0C0C"/>
                </a:solidFill>
              </a:rPr>
              <a:t>: Independent samples </a:t>
            </a:r>
            <a:r>
              <a:rPr lang="en-US" sz="2800" i="1" dirty="0">
                <a:solidFill>
                  <a:srgbClr val="0C0C0C"/>
                </a:solidFill>
              </a:rPr>
              <a:t>t-</a:t>
            </a:r>
            <a:r>
              <a:rPr lang="en-US" sz="2800" dirty="0">
                <a:solidFill>
                  <a:srgbClr val="0C0C0C"/>
                </a:solidFill>
              </a:rPr>
              <a:t>test to compare means, c</a:t>
            </a:r>
            <a:r>
              <a:rPr lang="en-US" sz="2800" b="0" i="0" u="none" strike="noStrike" cap="none" dirty="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hi-square test for categorical variables</a:t>
            </a:r>
            <a:endParaRPr sz="2800" dirty="0">
              <a:solidFill>
                <a:srgbClr val="0C0C0C"/>
              </a:solidFill>
            </a:endParaRPr>
          </a:p>
          <a:p>
            <a:pPr marL="4572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800"/>
              <a:buChar char="●"/>
            </a:pPr>
            <a:r>
              <a:rPr lang="en-US" sz="2800" dirty="0">
                <a:solidFill>
                  <a:srgbClr val="0C0C0C"/>
                </a:solidFill>
              </a:rPr>
              <a:t>Significance set at </a:t>
            </a:r>
            <a:r>
              <a:rPr lang="en-US" sz="2800" i="1" dirty="0">
                <a:solidFill>
                  <a:srgbClr val="0C0C0C"/>
                </a:solidFill>
              </a:rPr>
              <a:t>p</a:t>
            </a:r>
            <a:r>
              <a:rPr lang="en-US" sz="2800" dirty="0">
                <a:solidFill>
                  <a:srgbClr val="0C0C0C"/>
                </a:solidFill>
              </a:rPr>
              <a:t>&lt;0.05</a:t>
            </a:r>
            <a:endParaRPr sz="2800" dirty="0">
              <a:solidFill>
                <a:srgbClr val="0C0C0C"/>
              </a:solidFill>
            </a:endParaRPr>
          </a:p>
        </p:txBody>
      </p:sp>
      <p:sp>
        <p:nvSpPr>
          <p:cNvPr id="83" name="Google Shape;83;g237923f6e33_0_0"/>
          <p:cNvSpPr txBox="1"/>
          <p:nvPr/>
        </p:nvSpPr>
        <p:spPr>
          <a:xfrm>
            <a:off x="1097273" y="13588192"/>
            <a:ext cx="70173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50" tIns="45600" rIns="91250" bIns="456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i="0" u="none" strike="noStrike" cap="none">
                <a:solidFill>
                  <a:srgbClr val="1F7F9B"/>
                </a:solidFill>
                <a:latin typeface="Arial"/>
                <a:ea typeface="Arial"/>
                <a:cs typeface="Arial"/>
                <a:sym typeface="Arial"/>
              </a:rPr>
              <a:t>Methods</a:t>
            </a:r>
            <a:endParaRPr sz="5400" b="1" i="0" u="none" strike="noStrike" cap="none">
              <a:solidFill>
                <a:srgbClr val="1F7F9B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g237923f6e33_0_0"/>
          <p:cNvSpPr txBox="1"/>
          <p:nvPr/>
        </p:nvSpPr>
        <p:spPr>
          <a:xfrm>
            <a:off x="1097274" y="6234789"/>
            <a:ext cx="10515488" cy="69862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50" tIns="45600" rIns="91250" bIns="456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u="none" strike="noStrike" cap="none" dirty="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Gender-affirming surgery (GAS):</a:t>
            </a:r>
            <a:endParaRPr sz="2800" b="0" i="0" u="none" strike="noStrike" cap="none" dirty="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800"/>
              <a:buFont typeface="Arial"/>
              <a:buChar char="●"/>
            </a:pPr>
            <a:r>
              <a:rPr lang="en-US" sz="2800" dirty="0">
                <a:solidFill>
                  <a:srgbClr val="0C0C0C"/>
                </a:solidFill>
              </a:rPr>
              <a:t>Both a l</a:t>
            </a:r>
            <a:r>
              <a:rPr lang="en-US" sz="2800" b="0" i="0" u="none" strike="noStrike" cap="none" dirty="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ife-affirming and life-saving treatment for gender dysphoria</a:t>
            </a:r>
            <a:endParaRPr sz="2800" dirty="0">
              <a:solidFill>
                <a:srgbClr val="0C0C0C"/>
              </a:solidFill>
            </a:endParaRPr>
          </a:p>
          <a:p>
            <a:pPr marL="9144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800"/>
              <a:buFont typeface="Arial"/>
              <a:buChar char="●"/>
            </a:pPr>
            <a:r>
              <a:rPr lang="en-US" sz="2800" dirty="0">
                <a:solidFill>
                  <a:srgbClr val="0C0C0C"/>
                </a:solidFill>
              </a:rPr>
              <a:t>While increasingly common, patients still encounter </a:t>
            </a:r>
            <a:r>
              <a:rPr lang="en-US" sz="2800" b="0" i="0" u="none" strike="noStrike" cap="none" dirty="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significant economic hurdle</a:t>
            </a:r>
            <a:r>
              <a:rPr lang="en-US" sz="2800" dirty="0">
                <a:solidFill>
                  <a:srgbClr val="0C0C0C"/>
                </a:solidFill>
              </a:rPr>
              <a:t>s</a:t>
            </a:r>
            <a:endParaRPr sz="2800" dirty="0">
              <a:solidFill>
                <a:srgbClr val="0C0C0C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u="none" strike="noStrike" cap="none" dirty="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Previous studies examined some aspects of crowdfunding for GAS:</a:t>
            </a:r>
          </a:p>
          <a:p>
            <a:pPr marL="914400" indent="-406400">
              <a:buClr>
                <a:srgbClr val="0C0C0C"/>
              </a:buClr>
              <a:buSzPts val="2800"/>
              <a:buFont typeface="Arial"/>
              <a:buChar char="●"/>
            </a:pPr>
            <a:r>
              <a:rPr lang="en-US" sz="2800" b="0" i="0" u="none" strike="noStrike" cap="none" dirty="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How word count, social media shares, goal amounts, and donor numbers predicted crowdfunding success.</a:t>
            </a:r>
            <a:r>
              <a:rPr lang="ru-RU" sz="2800" baseline="30000" dirty="0">
                <a:solidFill>
                  <a:srgbClr val="0C0C0C"/>
                </a:solidFill>
              </a:rPr>
              <a:t> 1</a:t>
            </a:r>
            <a:endParaRPr lang="en-US" sz="2800" b="0" i="0" u="none" strike="noStrike" cap="none" dirty="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800"/>
              <a:buFont typeface="Arial"/>
              <a:buChar char="●"/>
            </a:pPr>
            <a:r>
              <a:rPr lang="en-US" sz="2800" dirty="0">
                <a:solidFill>
                  <a:srgbClr val="0C0C0C"/>
                </a:solidFill>
              </a:rPr>
              <a:t>These studies focused on top surgery only.</a:t>
            </a:r>
            <a:r>
              <a:rPr lang="en-US" sz="2800" b="0" i="0" u="none" strike="noStrike" cap="none" baseline="30000" dirty="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2,3</a:t>
            </a:r>
            <a:endParaRPr lang="en-US" sz="2800" dirty="0">
              <a:solidFill>
                <a:srgbClr val="0C0C0C"/>
              </a:solidFill>
            </a:endParaRPr>
          </a:p>
          <a:p>
            <a:r>
              <a:rPr lang="en-US" sz="2800" dirty="0">
                <a:solidFill>
                  <a:srgbClr val="0C0C0C"/>
                </a:solidFill>
              </a:rPr>
              <a:t>No known studies investigate how above factors are impacted by social determinants of health, such as (1) insurance, (2) employment, (3) type of surgery, or (4) hidden costs. </a:t>
            </a:r>
            <a:endParaRPr lang="en-US" sz="2800" b="1" dirty="0">
              <a:solidFill>
                <a:srgbClr val="0C0C0C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0C0C0C"/>
                </a:solidFill>
              </a:rPr>
              <a:t>Aim:</a:t>
            </a:r>
            <a:r>
              <a:rPr lang="en-US" sz="2800" dirty="0">
                <a:solidFill>
                  <a:srgbClr val="0C0C0C"/>
                </a:solidFill>
              </a:rPr>
              <a:t> to </a:t>
            </a:r>
            <a:r>
              <a:rPr lang="en-US" sz="2800" b="0" i="0" u="none" strike="noStrike" cap="none" dirty="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identif</a:t>
            </a:r>
            <a:r>
              <a:rPr lang="en-US" sz="2800" dirty="0">
                <a:solidFill>
                  <a:srgbClr val="0C0C0C"/>
                </a:solidFill>
              </a:rPr>
              <a:t>y</a:t>
            </a:r>
            <a:r>
              <a:rPr lang="en-US" sz="2800" b="0" i="0" u="none" strike="noStrike" cap="none" dirty="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 crowdfunding trends among patients seeking all GAS types in the United States (US), as well as potential barriers to care and factors predicting successful campaigns.</a:t>
            </a:r>
            <a:endParaRPr dirty="0"/>
          </a:p>
        </p:txBody>
      </p:sp>
      <p:sp>
        <p:nvSpPr>
          <p:cNvPr id="82" name="Google Shape;82;g237923f6e33_0_0"/>
          <p:cNvSpPr txBox="1"/>
          <p:nvPr/>
        </p:nvSpPr>
        <p:spPr>
          <a:xfrm>
            <a:off x="1097273" y="5373390"/>
            <a:ext cx="70173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50" tIns="45600" rIns="91250" bIns="456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i="0" u="none" strike="noStrike" cap="none" dirty="0">
                <a:solidFill>
                  <a:srgbClr val="1F7F9B"/>
                </a:solidFill>
                <a:latin typeface="Arial"/>
                <a:ea typeface="Arial"/>
                <a:cs typeface="Arial"/>
                <a:sym typeface="Arial"/>
              </a:rPr>
              <a:t>Introduction</a:t>
            </a:r>
            <a:endParaRPr dirty="0"/>
          </a:p>
        </p:txBody>
      </p:sp>
      <p:sp>
        <p:nvSpPr>
          <p:cNvPr id="93" name="Google Shape;93;g237923f6e33_0_0"/>
          <p:cNvSpPr txBox="1"/>
          <p:nvPr/>
        </p:nvSpPr>
        <p:spPr>
          <a:xfrm>
            <a:off x="18927426" y="246119"/>
            <a:ext cx="23981100" cy="196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r" rtl="0">
              <a:lnSpc>
                <a:spcPct val="97825"/>
              </a:lnSpc>
              <a:spcBef>
                <a:spcPts val="2000"/>
              </a:spcBef>
              <a:spcAft>
                <a:spcPts val="0"/>
              </a:spcAft>
              <a:buClr>
                <a:schemeClr val="accent2"/>
              </a:buClr>
              <a:buSzPts val="6100"/>
              <a:buFont typeface="Noto Sans Symbols"/>
              <a:buNone/>
            </a:pPr>
            <a:r>
              <a:rPr lang="en-US" sz="4000" b="0" i="0" u="none" strike="noStrike" cap="none">
                <a:solidFill>
                  <a:srgbClr val="002539"/>
                </a:solidFill>
                <a:latin typeface="Calibri"/>
                <a:ea typeface="Calibri"/>
                <a:cs typeface="Calibri"/>
                <a:sym typeface="Calibri"/>
              </a:rPr>
              <a:t>Jennifer Smith</a:t>
            </a:r>
            <a:r>
              <a:rPr lang="en-US" sz="4000" b="0" i="0" u="none" strike="noStrike" cap="none" baseline="30000">
                <a:solidFill>
                  <a:srgbClr val="002539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4000" b="0" i="0" u="none" strike="noStrike" cap="none">
                <a:solidFill>
                  <a:srgbClr val="002539"/>
                </a:solidFill>
                <a:latin typeface="Calibri"/>
                <a:ea typeface="Calibri"/>
                <a:cs typeface="Calibri"/>
                <a:sym typeface="Calibri"/>
              </a:rPr>
              <a:t>, Brendan Podszus</a:t>
            </a:r>
            <a:r>
              <a:rPr lang="en-US" sz="4000" b="0" i="0" u="none" strike="noStrike" cap="none" baseline="30000">
                <a:solidFill>
                  <a:srgbClr val="002539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4000" b="0" i="0" u="none" strike="noStrike" cap="none">
                <a:solidFill>
                  <a:srgbClr val="002539"/>
                </a:solidFill>
                <a:latin typeface="Calibri"/>
                <a:ea typeface="Calibri"/>
                <a:cs typeface="Calibri"/>
                <a:sym typeface="Calibri"/>
              </a:rPr>
              <a:t>, Rena Atayeva</a:t>
            </a:r>
            <a:r>
              <a:rPr lang="en-US" sz="4000" b="0" i="0" u="none" strike="noStrike" cap="none" baseline="30000">
                <a:solidFill>
                  <a:srgbClr val="002539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4000" b="0" i="0" u="none" strike="noStrike" cap="none">
                <a:solidFill>
                  <a:srgbClr val="002539"/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r>
              <a:rPr lang="en-US" sz="4000" b="0" i="0" u="none" strike="noStrike" cap="none" baseline="30000">
                <a:solidFill>
                  <a:srgbClr val="002539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000" b="0" i="0" u="none" strike="noStrike" cap="none">
                <a:solidFill>
                  <a:srgbClr val="002539"/>
                </a:solidFill>
                <a:latin typeface="Calibri"/>
                <a:ea typeface="Calibri"/>
                <a:cs typeface="Calibri"/>
                <a:sym typeface="Calibri"/>
              </a:rPr>
              <a:t>Riccardo de Cataldo</a:t>
            </a:r>
            <a:r>
              <a:rPr lang="en-US" sz="4000" b="0" i="0" u="none" strike="noStrike" cap="none" baseline="30000">
                <a:solidFill>
                  <a:srgbClr val="002539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4000" b="0" i="0" u="none" strike="noStrike" cap="none">
                <a:solidFill>
                  <a:srgbClr val="002539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4000" b="0" i="0" u="none" strike="noStrike" cap="none" dirty="0" err="1">
                <a:solidFill>
                  <a:srgbClr val="002539"/>
                </a:solidFill>
                <a:latin typeface="Calibri"/>
                <a:ea typeface="Calibri"/>
                <a:cs typeface="Calibri"/>
                <a:sym typeface="Calibri"/>
              </a:rPr>
              <a:t>Aref</a:t>
            </a:r>
            <a:r>
              <a:rPr lang="en-US" sz="4000" b="0" i="0" u="none" strike="noStrike" cap="none" dirty="0">
                <a:solidFill>
                  <a:srgbClr val="002539"/>
                </a:solidFill>
                <a:latin typeface="Calibri"/>
                <a:ea typeface="Calibri"/>
                <a:cs typeface="Calibri"/>
                <a:sym typeface="Calibri"/>
              </a:rPr>
              <a:t> Rastegar</a:t>
            </a:r>
            <a:r>
              <a:rPr lang="en-US" sz="4000" b="0" i="0" u="none" strike="noStrike" cap="none" baseline="30000" dirty="0">
                <a:solidFill>
                  <a:srgbClr val="002539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4000" b="0" i="0" u="none" strike="noStrike" cap="none" dirty="0">
                <a:solidFill>
                  <a:srgbClr val="002539"/>
                </a:solidFill>
                <a:latin typeface="Calibri"/>
                <a:ea typeface="Calibri"/>
                <a:cs typeface="Calibri"/>
                <a:sym typeface="Calibri"/>
              </a:rPr>
              <a:t>, and </a:t>
            </a:r>
            <a:r>
              <a:rPr lang="en-US" sz="4000" b="0" i="0" u="none" strike="noStrike" cap="none" dirty="0" err="1">
                <a:solidFill>
                  <a:srgbClr val="002539"/>
                </a:solidFill>
                <a:latin typeface="Calibri"/>
                <a:ea typeface="Calibri"/>
                <a:cs typeface="Calibri"/>
                <a:sym typeface="Calibri"/>
              </a:rPr>
              <a:t>Yifan</a:t>
            </a:r>
            <a:r>
              <a:rPr lang="en-US" sz="4000" b="0" i="0" u="none" strike="noStrike" cap="none" dirty="0">
                <a:solidFill>
                  <a:srgbClr val="002539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000" b="0" i="0" u="none" strike="noStrike" cap="none" dirty="0" err="1">
                <a:solidFill>
                  <a:srgbClr val="002539"/>
                </a:solidFill>
                <a:latin typeface="Calibri"/>
                <a:ea typeface="Calibri"/>
                <a:cs typeface="Calibri"/>
                <a:sym typeface="Calibri"/>
              </a:rPr>
              <a:t>Guo</a:t>
            </a:r>
            <a:r>
              <a:rPr lang="en-US" sz="4000" b="0" i="0" u="none" strike="noStrike" cap="none" dirty="0">
                <a:solidFill>
                  <a:srgbClr val="002539"/>
                </a:solidFill>
                <a:latin typeface="Calibri"/>
                <a:ea typeface="Calibri"/>
                <a:cs typeface="Calibri"/>
                <a:sym typeface="Calibri"/>
              </a:rPr>
              <a:t>, MD</a:t>
            </a:r>
            <a:r>
              <a:rPr lang="en-US" sz="4000" b="0" i="0" u="none" strike="noStrike" cap="none" baseline="30000" dirty="0">
                <a:solidFill>
                  <a:srgbClr val="002539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4000" b="0" i="0" u="none" strike="noStrike" cap="none" baseline="30000" dirty="0">
              <a:solidFill>
                <a:srgbClr val="00253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accent2"/>
              </a:buClr>
              <a:buSzPts val="6100"/>
              <a:buFont typeface="Noto Sans Symbols"/>
              <a:buNone/>
            </a:pPr>
            <a:r>
              <a:rPr lang="en-US" sz="2800" b="0" i="0" u="none" strike="noStrike" cap="none" dirty="0">
                <a:solidFill>
                  <a:srgbClr val="002539"/>
                </a:solidFill>
                <a:latin typeface="Calibri"/>
                <a:ea typeface="Calibri"/>
                <a:cs typeface="Calibri"/>
                <a:sym typeface="Calibri"/>
              </a:rPr>
              <a:t>1. School of Medicine, Eastern Virginia Medical School, Norfolk, VA, 2. Division of Plastic Surgery, Eastern Virginia Medical School/Children’s Hospital of the King’s Daughters, Norfolk, VA</a:t>
            </a:r>
            <a:endParaRPr sz="2800" b="0" i="0" u="none" strike="noStrike" cap="none" dirty="0">
              <a:solidFill>
                <a:srgbClr val="00253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1" name="Google Shape;91;g237923f6e33_0_0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6893908" y="208150"/>
            <a:ext cx="5872037" cy="1648462"/>
          </a:xfrm>
          <a:prstGeom prst="rect">
            <a:avLst/>
          </a:prstGeom>
          <a:noFill/>
          <a:ln>
            <a:noFill/>
          </a:ln>
        </p:spPr>
      </p:pic>
      <p:sp>
        <p:nvSpPr>
          <p:cNvPr id="80" name="Google Shape;80;g237923f6e33_0_0"/>
          <p:cNvSpPr txBox="1">
            <a:spLocks noGrp="1"/>
          </p:cNvSpPr>
          <p:nvPr>
            <p:ph type="title"/>
          </p:nvPr>
        </p:nvSpPr>
        <p:spPr>
          <a:xfrm>
            <a:off x="2900502" y="3023471"/>
            <a:ext cx="37307400" cy="219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9125" tIns="144525" rIns="289125" bIns="144525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lang="en-US" sz="6600" dirty="0"/>
              <a:t>Crowdsourcing Medical Costs in Gender-Affirming Care: A Cross-Sectional </a:t>
            </a:r>
            <a:br>
              <a:rPr lang="en-US" sz="6600" dirty="0"/>
            </a:br>
            <a:r>
              <a:rPr lang="en-US" sz="6600" dirty="0"/>
              <a:t>Study Analyzing GoFundMe Campaigns</a:t>
            </a:r>
            <a:endParaRPr sz="6600" i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VMS template 4">
  <a:themeElements>
    <a:clrScheme name="EVMS 2011">
      <a:dk1>
        <a:srgbClr val="000000"/>
      </a:dk1>
      <a:lt1>
        <a:srgbClr val="FFFFFF"/>
      </a:lt1>
      <a:dk2>
        <a:srgbClr val="00334D"/>
      </a:dk2>
      <a:lt2>
        <a:srgbClr val="EEECE1"/>
      </a:lt2>
      <a:accent1>
        <a:srgbClr val="367C99"/>
      </a:accent1>
      <a:accent2>
        <a:srgbClr val="B64121"/>
      </a:accent2>
      <a:accent3>
        <a:srgbClr val="41C4DC"/>
      </a:accent3>
      <a:accent4>
        <a:srgbClr val="766A63"/>
      </a:accent4>
      <a:accent5>
        <a:srgbClr val="DCCE86"/>
      </a:accent5>
      <a:accent6>
        <a:srgbClr val="C6EDF5"/>
      </a:accent6>
      <a:hlink>
        <a:srgbClr val="367C99"/>
      </a:hlink>
      <a:folHlink>
        <a:srgbClr val="C0501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1053</Words>
  <Application>Microsoft Office PowerPoint</Application>
  <PresentationFormat>Custom</PresentationFormat>
  <Paragraphs>213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Noto Sans Symbols</vt:lpstr>
      <vt:lpstr>EVMS template 4</vt:lpstr>
      <vt:lpstr>Crowdsourcing Medical Costs in Gender-Affirming Care: A Cross-Sectional  Study Analyzing GoFundMe Campaigns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Crowdsourcing Medical Costs in Gender-Affirming Care: A Cross-Sectional  Study Analyzing GoFundMe Campaigns</dc:title>
  <dc:creator>Taylor-Fishwick, Jonathan S.</dc:creator>
  <cp:lastModifiedBy>Brocus, Rebecca D</cp:lastModifiedBy>
  <cp:revision>17</cp:revision>
  <dcterms:created xsi:type="dcterms:W3CDTF">2021-04-15T12:23:12Z</dcterms:created>
  <dcterms:modified xsi:type="dcterms:W3CDTF">2023-05-10T17:42:20Z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0x01010036D8BDB6D61E6945B3D3C7EC6E0B8CF2</vt:lpwstr>
  </property>
</Properties>
</file>