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43891200" cy="21945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Y+DoYvr4E1AmdKDSWwyBkHSK7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25" d="100"/>
          <a:sy n="25" d="100"/>
        </p:scale>
        <p:origin x="374" y="43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6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280"/>
            <a:ext cx="25818360" cy="311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Educational Scholarship Day logo with Fine Family Academy of Educators leaf design" title="Educational Scholarship Da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8949" y="3156348"/>
            <a:ext cx="9828333" cy="945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467102" y="17475200"/>
            <a:ext cx="373080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9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4560" y="6746240"/>
            <a:ext cx="395016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1pPr>
            <a:lvl2pPr marL="914400" lvl="1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1945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223113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194565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2194565" y="6781798"/>
            <a:ext cx="193926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22296130" y="6781798"/>
            <a:ext cx="194010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22296130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0"/>
          <p:cNvCxnSpPr/>
          <p:nvPr/>
        </p:nvCxnSpPr>
        <p:spPr>
          <a:xfrm flipH="1">
            <a:off x="16525826" y="6339831"/>
            <a:ext cx="6900" cy="1341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828805" y="5648947"/>
            <a:ext cx="144408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824965" y="5648951"/>
            <a:ext cx="25603200" cy="13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615950" algn="l">
              <a:spcBef>
                <a:spcPts val="2000"/>
              </a:spcBef>
              <a:spcAft>
                <a:spcPts val="0"/>
              </a:spcAft>
              <a:buSzPts val="6100"/>
              <a:buChar char="◻"/>
              <a:defRPr sz="10100"/>
            </a:lvl1pPr>
            <a:lvl2pPr marL="914400" lvl="1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2pPr>
            <a:lvl3pPr marL="1371600" lvl="2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3pPr>
            <a:lvl4pPr marL="1828800" lvl="3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4pPr>
            <a:lvl5pPr marL="2286000" lvl="4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5pPr>
            <a:lvl6pPr marL="2743200" lvl="5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6pPr>
            <a:lvl7pPr marL="3200400" lvl="6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7pPr>
            <a:lvl8pPr marL="3657600" lvl="7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8pPr>
            <a:lvl9pPr marL="4114800" lvl="8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1828805" y="9367509"/>
            <a:ext cx="14440800" cy="10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0"/>
          <p:cNvSpPr txBox="1"/>
          <p:nvPr/>
        </p:nvSpPr>
        <p:spPr>
          <a:xfrm>
            <a:off x="3291840" y="3432512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120640" y="5567680"/>
            <a:ext cx="35113200" cy="13858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9125" tIns="144525" rIns="289125" bIns="144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5120640" y="4064004"/>
            <a:ext cx="351132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rgbClr val="00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568782" y="5943599"/>
            <a:ext cx="34171200" cy="13167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120640" y="19425920"/>
            <a:ext cx="35113200" cy="1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11">
            <a:alphaModFix/>
          </a:blip>
          <a:srcRect b="12610"/>
          <a:stretch/>
        </p:blipFill>
        <p:spPr>
          <a:xfrm>
            <a:off x="0" y="-157473"/>
            <a:ext cx="43661397" cy="46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023360" y="3788621"/>
            <a:ext cx="37308000" cy="16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marR="0" lvl="0" indent="-615950" algn="l" rtl="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 descr="Educational Scholarship Day logo with Fine Family Academy of Educators leaf design" title="Educational Scholarship Day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472878" y="18767505"/>
            <a:ext cx="3188514" cy="30682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KD Logo" descr="The Children's Hospital of The King's Daughters logo">
            <a:extLst>
              <a:ext uri="{FF2B5EF4-FFF2-40B4-BE49-F238E27FC236}">
                <a16:creationId xmlns:a16="http://schemas.microsoft.com/office/drawing/2014/main" id="{17B6A7A0-34E9-4B02-A96F-25EDBF47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4375" y="117281"/>
            <a:ext cx="6190777" cy="1970323"/>
          </a:xfrm>
          <a:prstGeom prst="rect">
            <a:avLst/>
          </a:prstGeom>
        </p:spPr>
      </p:pic>
      <p:sp>
        <p:nvSpPr>
          <p:cNvPr id="59" name="Title"/>
          <p:cNvSpPr txBox="1">
            <a:spLocks noGrp="1"/>
          </p:cNvSpPr>
          <p:nvPr>
            <p:ph type="title"/>
          </p:nvPr>
        </p:nvSpPr>
        <p:spPr>
          <a:xfrm>
            <a:off x="2194560" y="385953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Creation of a Curriculum Review Committee to Structure Achievement of American Board of Pediatrics (ABP) Content within a Pediatrics Residency</a:t>
            </a:r>
            <a:endParaRPr sz="9600" dirty="0"/>
          </a:p>
        </p:txBody>
      </p:sp>
      <p:sp>
        <p:nvSpPr>
          <p:cNvPr id="5" name="Authors">
            <a:extLst>
              <a:ext uri="{FF2B5EF4-FFF2-40B4-BE49-F238E27FC236}">
                <a16:creationId xmlns:a16="http://schemas.microsoft.com/office/drawing/2014/main" id="{9BA303AF-81A8-468B-A148-0104A7C59445}"/>
              </a:ext>
            </a:extLst>
          </p:cNvPr>
          <p:cNvSpPr txBox="1">
            <a:spLocks/>
          </p:cNvSpPr>
          <p:nvPr/>
        </p:nvSpPr>
        <p:spPr>
          <a:xfrm>
            <a:off x="20864945" y="325124"/>
            <a:ext cx="22311880" cy="2070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15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defTabSz="3336845">
              <a:lnSpc>
                <a:spcPts val="3913"/>
              </a:lnSpc>
              <a:buNone/>
              <a:defRPr/>
            </a:pPr>
            <a:r>
              <a:rPr lang="en-US" sz="3600" dirty="0">
                <a:solidFill>
                  <a:srgbClr val="002539"/>
                </a:solidFill>
              </a:rPr>
              <a:t>Kyrie Shomaker MD, </a:t>
            </a:r>
            <a:r>
              <a:rPr lang="en-US" sz="3600" dirty="0" err="1">
                <a:solidFill>
                  <a:srgbClr val="002539"/>
                </a:solidFill>
              </a:rPr>
              <a:t>Oneil</a:t>
            </a:r>
            <a:r>
              <a:rPr lang="en-US" sz="3600" dirty="0">
                <a:solidFill>
                  <a:srgbClr val="002539"/>
                </a:solidFill>
              </a:rPr>
              <a:t> Grant DO, Megan </a:t>
            </a:r>
            <a:r>
              <a:rPr lang="en-US" sz="3600" dirty="0" err="1">
                <a:solidFill>
                  <a:srgbClr val="002539"/>
                </a:solidFill>
              </a:rPr>
              <a:t>Brusca</a:t>
            </a:r>
            <a:r>
              <a:rPr lang="en-US" sz="3600" dirty="0">
                <a:solidFill>
                  <a:srgbClr val="002539"/>
                </a:solidFill>
              </a:rPr>
              <a:t> MD, </a:t>
            </a:r>
            <a:r>
              <a:rPr lang="en-US" sz="3600" dirty="0" err="1">
                <a:solidFill>
                  <a:srgbClr val="002539"/>
                </a:solidFill>
              </a:rPr>
              <a:t>Gowry</a:t>
            </a:r>
            <a:r>
              <a:rPr lang="en-US" sz="3600" dirty="0">
                <a:solidFill>
                  <a:srgbClr val="002539"/>
                </a:solidFill>
              </a:rPr>
              <a:t> </a:t>
            </a:r>
            <a:r>
              <a:rPr lang="en-US" sz="3600" dirty="0" err="1">
                <a:solidFill>
                  <a:srgbClr val="002539"/>
                </a:solidFill>
              </a:rPr>
              <a:t>Kulandaivel</a:t>
            </a:r>
            <a:r>
              <a:rPr lang="en-US" sz="3600" dirty="0">
                <a:solidFill>
                  <a:srgbClr val="002539"/>
                </a:solidFill>
              </a:rPr>
              <a:t> MD, Heather Newton EdD, Wei-Wei Lee MD, Andria Wallen DO, Nicole Nejedly MD, Meaghan Dominy MD, Anola Stage MD, Keith Foos DO, Allison </a:t>
            </a:r>
            <a:r>
              <a:rPr lang="en-US" sz="3600" dirty="0" err="1">
                <a:solidFill>
                  <a:srgbClr val="002539"/>
                </a:solidFill>
              </a:rPr>
              <a:t>Racimo</a:t>
            </a:r>
            <a:r>
              <a:rPr lang="en-US" sz="3600" dirty="0">
                <a:solidFill>
                  <a:srgbClr val="002539"/>
                </a:solidFill>
              </a:rPr>
              <a:t> DO</a:t>
            </a:r>
          </a:p>
          <a:p>
            <a:pPr marL="0" indent="0" algn="r" defTabSz="3336845">
              <a:buNone/>
              <a:defRPr/>
            </a:pPr>
            <a:r>
              <a:rPr lang="en-US" sz="3200" dirty="0">
                <a:solidFill>
                  <a:srgbClr val="002539"/>
                </a:solidFill>
              </a:rPr>
              <a:t>Department of Pediatrics</a:t>
            </a:r>
          </a:p>
        </p:txBody>
      </p:sp>
      <p:sp>
        <p:nvSpPr>
          <p:cNvPr id="8" name="Introduction">
            <a:extLst>
              <a:ext uri="{FF2B5EF4-FFF2-40B4-BE49-F238E27FC236}">
                <a16:creationId xmlns:a16="http://schemas.microsoft.com/office/drawing/2014/main" id="{FDDF1512-B722-4191-8C6D-64095A8A71A0}"/>
              </a:ext>
            </a:extLst>
          </p:cNvPr>
          <p:cNvSpPr txBox="1"/>
          <p:nvPr/>
        </p:nvSpPr>
        <p:spPr>
          <a:xfrm>
            <a:off x="1294367" y="7064511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Introduction</a:t>
            </a:r>
          </a:p>
        </p:txBody>
      </p:sp>
      <p:sp>
        <p:nvSpPr>
          <p:cNvPr id="9" name="introduction text">
            <a:extLst>
              <a:ext uri="{FF2B5EF4-FFF2-40B4-BE49-F238E27FC236}">
                <a16:creationId xmlns:a16="http://schemas.microsoft.com/office/drawing/2014/main" id="{98FF1C85-D813-4359-8A86-0A0FF0EA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204" y="8229338"/>
            <a:ext cx="8586436" cy="97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The overall pass rate for the ABP Certifying Examination for pediatric residents graduating from CHKD/EVMS has been below the national average in recent years (82% versus 87% from 2014-2019).</a:t>
            </a: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During a review of the pediatric didactic curriculum it was noted that:</a:t>
            </a:r>
          </a:p>
          <a:p>
            <a:pPr marL="862754" lvl="1" indent="-514350">
              <a:lnSpc>
                <a:spcPts val="416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There was no mechanism for ensuring coverage of all ABP content specifications (CS) across the residency curriculum;</a:t>
            </a:r>
          </a:p>
          <a:p>
            <a:pPr marL="862754" lvl="1" indent="-514350">
              <a:lnSpc>
                <a:spcPts val="416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The didactic schedule, designed around faculty interests and availability, had both gaps and redundancies with regard to educational content;</a:t>
            </a:r>
          </a:p>
          <a:p>
            <a:pPr marL="862754" lvl="1" indent="-514350">
              <a:lnSpc>
                <a:spcPts val="416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Residents were not held accountable for the progress of their learning with respect to ABP CS, and could not identify areas of weakness until it was too late.</a:t>
            </a: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10" name="Objectives">
            <a:extLst>
              <a:ext uri="{FF2B5EF4-FFF2-40B4-BE49-F238E27FC236}">
                <a16:creationId xmlns:a16="http://schemas.microsoft.com/office/drawing/2014/main" id="{5C49AD1F-CD88-4E9C-8160-0E55937B4948}"/>
              </a:ext>
            </a:extLst>
          </p:cNvPr>
          <p:cNvSpPr txBox="1"/>
          <p:nvPr/>
        </p:nvSpPr>
        <p:spPr>
          <a:xfrm>
            <a:off x="1294367" y="17604535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j-lt"/>
              </a:rPr>
              <a:t>Objectives</a:t>
            </a:r>
          </a:p>
        </p:txBody>
      </p:sp>
      <p:sp>
        <p:nvSpPr>
          <p:cNvPr id="28" name="Objectives text">
            <a:extLst>
              <a:ext uri="{FF2B5EF4-FFF2-40B4-BE49-F238E27FC236}">
                <a16:creationId xmlns:a16="http://schemas.microsoft.com/office/drawing/2014/main" id="{7F5BC494-A82A-4884-B7BE-BC1BBD32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18564341"/>
            <a:ext cx="9535050" cy="27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0671" lvl="1" indent="0">
              <a:lnSpc>
                <a:spcPts val="4160"/>
              </a:lnSpc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An ad hoc Curriculum Review Committee was assembled by the program leadership in order to evaluate the pediatric didactic curriculum and establish a framework by which the curriculum could ensure coverage of all ABP-recommended content within the 3-year residency.</a:t>
            </a:r>
          </a:p>
        </p:txBody>
      </p:sp>
      <p:sp>
        <p:nvSpPr>
          <p:cNvPr id="11" name="Objectives text">
            <a:extLst>
              <a:ext uri="{FF2B5EF4-FFF2-40B4-BE49-F238E27FC236}">
                <a16:creationId xmlns:a16="http://schemas.microsoft.com/office/drawing/2014/main" id="{015AB379-0C15-4E70-AED4-CC768439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3283" y="7037267"/>
            <a:ext cx="10529163" cy="48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0671" lvl="1" indent="0">
              <a:lnSpc>
                <a:spcPts val="4160"/>
              </a:lnSpc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737871" lvl="1" indent="-457200">
              <a:lnSpc>
                <a:spcPts val="416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Make recommendations for a curriculum/didactic schedule to ensure ABP content specifications are covered</a:t>
            </a:r>
          </a:p>
          <a:p>
            <a:pPr marL="737871" lvl="1" indent="-457200">
              <a:lnSpc>
                <a:spcPts val="416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Identify gaps and redundancies in the current curriculum.</a:t>
            </a:r>
          </a:p>
          <a:p>
            <a:pPr marL="737871" lvl="1" indent="-457200">
              <a:lnSpc>
                <a:spcPts val="416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Describe how the ABP CS should best be covered within the program's curriculum.</a:t>
            </a:r>
          </a:p>
          <a:p>
            <a:pPr marL="737871" lvl="1" indent="-457200">
              <a:lnSpc>
                <a:spcPts val="416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Suggest process and outcome measures that mark each resident's progress toward the medical knowledge learning goals.</a:t>
            </a:r>
          </a:p>
        </p:txBody>
      </p:sp>
      <p:sp>
        <p:nvSpPr>
          <p:cNvPr id="29" name="Scope">
            <a:extLst>
              <a:ext uri="{FF2B5EF4-FFF2-40B4-BE49-F238E27FC236}">
                <a16:creationId xmlns:a16="http://schemas.microsoft.com/office/drawing/2014/main" id="{EE0959D7-0CDD-4601-ACF1-CA508213C803}"/>
              </a:ext>
            </a:extLst>
          </p:cNvPr>
          <p:cNvSpPr txBox="1"/>
          <p:nvPr/>
        </p:nvSpPr>
        <p:spPr>
          <a:xfrm>
            <a:off x="10615568" y="12779456"/>
            <a:ext cx="7017261" cy="107149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Scope</a:t>
            </a:r>
          </a:p>
        </p:txBody>
      </p:sp>
      <p:pic>
        <p:nvPicPr>
          <p:cNvPr id="24" name="Picture 31" descr="Image of diagram depicting curricula design and the program level outcomes of a pediatric residency program" title="Scope Diagram">
            <a:extLst>
              <a:ext uri="{FF2B5EF4-FFF2-40B4-BE49-F238E27FC236}">
                <a16:creationId xmlns:a16="http://schemas.microsoft.com/office/drawing/2014/main" id="{6187A53F-FC66-466D-923C-9355CC26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3" t="17753" b="1382"/>
          <a:stretch/>
        </p:blipFill>
        <p:spPr>
          <a:xfrm>
            <a:off x="10384970" y="14091703"/>
            <a:ext cx="12356627" cy="7204919"/>
          </a:xfrm>
          <a:prstGeom prst="rect">
            <a:avLst/>
          </a:prstGeom>
        </p:spPr>
      </p:pic>
      <p:sp>
        <p:nvSpPr>
          <p:cNvPr id="17" name="Methods &amp; Procedures">
            <a:extLst>
              <a:ext uri="{FF2B5EF4-FFF2-40B4-BE49-F238E27FC236}">
                <a16:creationId xmlns:a16="http://schemas.microsoft.com/office/drawing/2014/main" id="{577D7E6D-FC19-45D9-943A-A6E6E9EC7FD0}"/>
              </a:ext>
            </a:extLst>
          </p:cNvPr>
          <p:cNvSpPr txBox="1"/>
          <p:nvPr/>
        </p:nvSpPr>
        <p:spPr>
          <a:xfrm>
            <a:off x="23176739" y="7109838"/>
            <a:ext cx="8124212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</a:rPr>
              <a:t>Methods &amp; Procedures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5747E-919B-49B2-B412-79A05899AEC1}"/>
              </a:ext>
            </a:extLst>
          </p:cNvPr>
          <p:cNvSpPr txBox="1"/>
          <p:nvPr/>
        </p:nvSpPr>
        <p:spPr>
          <a:xfrm>
            <a:off x="23594106" y="10055333"/>
            <a:ext cx="8509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Ad hoc Curriculum Review Committee formed, made up of faculty and resident representatives.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2. Committee members gathered all information about residency didactic content into a central repository.</a:t>
            </a:r>
          </a:p>
          <a:p>
            <a:r>
              <a:rPr lang="en-US" sz="2000" dirty="0">
                <a:solidFill>
                  <a:schemeClr val="bg1"/>
                </a:solidFill>
              </a:rPr>
              <a:t>3. Existing content mapped against 279 unique ABP content specifications into a "Current Curriculum Map"</a:t>
            </a:r>
          </a:p>
          <a:p>
            <a:r>
              <a:rPr lang="en-US" sz="2000" dirty="0">
                <a:solidFill>
                  <a:schemeClr val="bg1"/>
                </a:solidFill>
              </a:rPr>
              <a:t>4. Map identified 66 gaps and 43 redundancies within existing didactics</a:t>
            </a:r>
          </a:p>
          <a:p>
            <a:r>
              <a:rPr lang="en-US" sz="2000" dirty="0">
                <a:solidFill>
                  <a:schemeClr val="bg1"/>
                </a:solidFill>
              </a:rPr>
              <a:t>5. Future state "Optimal Curriculum Map" was developed via Delphi process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6. Findings reported to Pediatrics Residency Program leadership with 16 actionable recommendations.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7. Approval by Pediatrics Residency Program leadership, including immediate approval of recommendation #13, Formation of a standing Curriculum Review Committee for further work.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18E2E8-5223-46E2-8D13-DAFE552B1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97"/>
          <a:stretch>
            <a:fillRect/>
          </a:stretch>
        </p:blipFill>
        <p:spPr>
          <a:xfrm>
            <a:off x="23073839" y="8504458"/>
            <a:ext cx="9333701" cy="12213142"/>
          </a:xfrm>
          <a:prstGeom prst="rect">
            <a:avLst/>
          </a:prstGeom>
        </p:spPr>
      </p:pic>
      <p:sp>
        <p:nvSpPr>
          <p:cNvPr id="27" name="Curriculum Map sample">
            <a:extLst>
              <a:ext uri="{FF2B5EF4-FFF2-40B4-BE49-F238E27FC236}">
                <a16:creationId xmlns:a16="http://schemas.microsoft.com/office/drawing/2014/main" id="{D53CC049-D692-4E13-85DC-16F4D0183F62}"/>
              </a:ext>
            </a:extLst>
          </p:cNvPr>
          <p:cNvSpPr txBox="1"/>
          <p:nvPr/>
        </p:nvSpPr>
        <p:spPr>
          <a:xfrm>
            <a:off x="33056336" y="7076932"/>
            <a:ext cx="8253344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Curriculum Map Sample</a:t>
            </a:r>
          </a:p>
        </p:txBody>
      </p:sp>
      <p:sp>
        <p:nvSpPr>
          <p:cNvPr id="3" name="Rectangle 2" descr="Screenshot of a curriculum map" title="Curriculum Map">
            <a:extLst>
              <a:ext uri="{FF2B5EF4-FFF2-40B4-BE49-F238E27FC236}">
                <a16:creationId xmlns:a16="http://schemas.microsoft.com/office/drawing/2014/main" id="{D4CF1C4D-7471-4C6F-BF15-B585413F8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260049" y="8101280"/>
            <a:ext cx="9107151" cy="497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2" descr="Example  from the Optimal Curriculum Map, listing content specifications by row, with indicators in which year, rotation, or didactic the content ought to be learned.">
            <a:extLst>
              <a:ext uri="{FF2B5EF4-FFF2-40B4-BE49-F238E27FC236}">
                <a16:creationId xmlns:a16="http://schemas.microsoft.com/office/drawing/2014/main" id="{827DA339-4A99-4DAD-8939-785BE5E818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352" b="29906"/>
          <a:stretch/>
        </p:blipFill>
        <p:spPr>
          <a:xfrm>
            <a:off x="33383019" y="8203056"/>
            <a:ext cx="8865196" cy="4766580"/>
          </a:xfrm>
          <a:prstGeom prst="rect">
            <a:avLst/>
          </a:prstGeom>
          <a:ln>
            <a:solidFill>
              <a:srgbClr val="336699"/>
            </a:solidFill>
          </a:ln>
        </p:spPr>
      </p:pic>
      <p:sp>
        <p:nvSpPr>
          <p:cNvPr id="20" name="Outcomes/Next Steps">
            <a:extLst>
              <a:ext uri="{FF2B5EF4-FFF2-40B4-BE49-F238E27FC236}">
                <a16:creationId xmlns:a16="http://schemas.microsoft.com/office/drawing/2014/main" id="{04FE7B82-8386-4DC8-B4DD-499FE4F7F4BA}"/>
              </a:ext>
            </a:extLst>
          </p:cNvPr>
          <p:cNvSpPr txBox="1"/>
          <p:nvPr/>
        </p:nvSpPr>
        <p:spPr>
          <a:xfrm>
            <a:off x="33185468" y="13516582"/>
            <a:ext cx="8124212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Outcomes/Next Steps</a:t>
            </a:r>
          </a:p>
        </p:txBody>
      </p:sp>
      <p:sp>
        <p:nvSpPr>
          <p:cNvPr id="21" name="conclusions text">
            <a:extLst>
              <a:ext uri="{FF2B5EF4-FFF2-40B4-BE49-F238E27FC236}">
                <a16:creationId xmlns:a16="http://schemas.microsoft.com/office/drawing/2014/main" id="{10CA5620-8349-43A6-B0DF-E995FD00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0049" y="14540930"/>
            <a:ext cx="10074303" cy="34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ts val="4480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PROVIDE STRUCTURE/OVERSIGHT TO THE DIDACTICS CURRICULUM</a:t>
            </a:r>
          </a:p>
          <a:p>
            <a:pPr marL="514350" indent="-514350">
              <a:lnSpc>
                <a:spcPts val="4480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ALIGN DIDACTICS WITH PROGRAM OUTCOMES</a:t>
            </a:r>
          </a:p>
          <a:p>
            <a:pPr marL="514350" indent="-514350">
              <a:lnSpc>
                <a:spcPts val="4480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IMPROVE RESIDENT RESPONSIBILITY FOR LEARNING</a:t>
            </a:r>
          </a:p>
          <a:p>
            <a:pPr marL="514350" indent="-514350">
              <a:lnSpc>
                <a:spcPts val="4480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ONGOING CURRICULUM REVIEW</a:t>
            </a:r>
          </a:p>
          <a:p>
            <a:pPr marL="514350" indent="-514350">
              <a:lnSpc>
                <a:spcPts val="4480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MONITORING OF CURRICULUM OUTCOMES</a:t>
            </a:r>
          </a:p>
        </p:txBody>
      </p:sp>
      <p:sp>
        <p:nvSpPr>
          <p:cNvPr id="22" name="Acknowledgements">
            <a:extLst>
              <a:ext uri="{FF2B5EF4-FFF2-40B4-BE49-F238E27FC236}">
                <a16:creationId xmlns:a16="http://schemas.microsoft.com/office/drawing/2014/main" id="{70EA17E4-ADBA-463B-BB99-86B93B90D982}"/>
              </a:ext>
            </a:extLst>
          </p:cNvPr>
          <p:cNvSpPr txBox="1"/>
          <p:nvPr/>
        </p:nvSpPr>
        <p:spPr>
          <a:xfrm>
            <a:off x="33345594" y="18640957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Acknowledgements</a:t>
            </a:r>
          </a:p>
        </p:txBody>
      </p:sp>
      <p:sp>
        <p:nvSpPr>
          <p:cNvPr id="23" name="acknowledgements text">
            <a:extLst>
              <a:ext uri="{FF2B5EF4-FFF2-40B4-BE49-F238E27FC236}">
                <a16:creationId xmlns:a16="http://schemas.microsoft.com/office/drawing/2014/main" id="{D157743A-4E1D-47C8-B029-803F5D0C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2067" y="19576268"/>
            <a:ext cx="7017261" cy="20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4059"/>
              </a:lnSpc>
            </a:pPr>
            <a:r>
              <a:rPr lang="en-US" sz="2400" dirty="0">
                <a:solidFill>
                  <a:srgbClr val="000000"/>
                </a:solidFill>
                <a:latin typeface="Articulat"/>
              </a:rPr>
              <a:t>Thank you to Sanaz Devlin, MD, and Rupa Kapoor MD, for their continued leadership and guidance with the Pediatric Residency Program.</a:t>
            </a:r>
          </a:p>
          <a:p>
            <a:pPr eaLnBrk="1" hangingPunct="1">
              <a:lnSpc>
                <a:spcPct val="11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9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MS template 4">
  <a:themeElements>
    <a:clrScheme name="EVMS 2011">
      <a:dk1>
        <a:srgbClr val="000000"/>
      </a:dk1>
      <a:lt1>
        <a:srgbClr val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463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Articulat</vt:lpstr>
      <vt:lpstr>Calibri</vt:lpstr>
      <vt:lpstr>Noto Sans Symbols</vt:lpstr>
      <vt:lpstr>Wingdings</vt:lpstr>
      <vt:lpstr>EVMS template 4</vt:lpstr>
      <vt:lpstr>Creation of a Curriculum Review Committee to Structure Achievement of American Board of Pediatrics (ABP) Content within a Pediatrics Residency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– Remove this slide before submitting</dc:title>
  <dc:creator>Taylor-Fishwick, Jonathan S.</dc:creator>
  <cp:lastModifiedBy>Green, Kevin H.</cp:lastModifiedBy>
  <cp:revision>10</cp:revision>
  <dcterms:created xsi:type="dcterms:W3CDTF">2021-04-15T12:23:12Z</dcterms:created>
  <dcterms:modified xsi:type="dcterms:W3CDTF">2022-05-02T13:00:32Z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0x01010036D8BDB6D61E6945B3D3C7EC6E0B8CF2</vt:lpwstr>
  </property>
</Properties>
</file>