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3"/>
  </p:notesMasterIdLst>
  <p:sldIdLst>
    <p:sldId id="258" r:id="rId2"/>
  </p:sldIdLst>
  <p:sldSz cx="43891200" cy="21945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A4A3A4"/>
          </p15:clr>
        </p15:guide>
        <p15:guide id="2" pos="13824">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Y+DoYvr4E1AmdKDSWwyBkHSK7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3"/>
  </p:normalViewPr>
  <p:slideViewPr>
    <p:cSldViewPr snapToGrid="0">
      <p:cViewPr varScale="1">
        <p:scale>
          <a:sx n="25" d="100"/>
          <a:sy n="25" d="100"/>
        </p:scale>
        <p:origin x="377" y="31"/>
      </p:cViewPr>
      <p:guideLst>
        <p:guide orient="horz" pos="6912"/>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6" y="685800"/>
            <a:ext cx="6858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2:notes"/>
          <p:cNvSpPr>
            <a:spLocks noGrp="1" noRot="1" noChangeAspect="1"/>
          </p:cNvSpPr>
          <p:nvPr>
            <p:ph type="sldImg" idx="2"/>
          </p:nvPr>
        </p:nvSpPr>
        <p:spPr>
          <a:xfrm>
            <a:off x="0" y="685800"/>
            <a:ext cx="6858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86332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4"/>
        <p:cNvGrpSpPr/>
        <p:nvPr/>
      </p:nvGrpSpPr>
      <p:grpSpPr>
        <a:xfrm>
          <a:off x="0" y="0"/>
          <a:ext cx="0" cy="0"/>
          <a:chOff x="0" y="0"/>
          <a:chExt cx="0" cy="0"/>
        </a:xfrm>
      </p:grpSpPr>
      <p:pic>
        <p:nvPicPr>
          <p:cNvPr id="15" name="Google Shape;15;p5" descr="EVMS Fine Family Academy of Educators logo with EVMS curve" title="EVMS Fine Family Academy of Educators logo"/>
          <p:cNvPicPr preferRelativeResize="0"/>
          <p:nvPr/>
        </p:nvPicPr>
        <p:blipFill rotWithShape="1">
          <a:blip r:embed="rId2">
            <a:alphaModFix/>
          </a:blip>
          <a:srcRect/>
          <a:stretch/>
        </p:blipFill>
        <p:spPr>
          <a:xfrm>
            <a:off x="0" y="-81280"/>
            <a:ext cx="25818360" cy="3112994"/>
          </a:xfrm>
          <a:prstGeom prst="rect">
            <a:avLst/>
          </a:prstGeom>
          <a:noFill/>
          <a:ln>
            <a:noFill/>
          </a:ln>
        </p:spPr>
      </p:pic>
      <p:pic>
        <p:nvPicPr>
          <p:cNvPr id="16" name="Google Shape;16;p5" descr="Educational Scholarship Day logo with Fine Family Academy of Educators leaf design" title="Educational Scholarship Day logo"/>
          <p:cNvPicPr preferRelativeResize="0"/>
          <p:nvPr/>
        </p:nvPicPr>
        <p:blipFill rotWithShape="1">
          <a:blip r:embed="rId3">
            <a:alphaModFix/>
          </a:blip>
          <a:srcRect/>
          <a:stretch/>
        </p:blipFill>
        <p:spPr>
          <a:xfrm>
            <a:off x="13588949" y="3156348"/>
            <a:ext cx="9828333" cy="9457777"/>
          </a:xfrm>
          <a:prstGeom prst="rect">
            <a:avLst/>
          </a:prstGeom>
          <a:noFill/>
          <a:ln>
            <a:noFill/>
          </a:ln>
        </p:spPr>
      </p:pic>
      <p:sp>
        <p:nvSpPr>
          <p:cNvPr id="17" name="Google Shape;17;p5"/>
          <p:cNvSpPr txBox="1">
            <a:spLocks noGrp="1"/>
          </p:cNvSpPr>
          <p:nvPr>
            <p:ph type="title"/>
          </p:nvPr>
        </p:nvSpPr>
        <p:spPr>
          <a:xfrm>
            <a:off x="3467102" y="17475200"/>
            <a:ext cx="37308000" cy="4359300"/>
          </a:xfrm>
          <a:prstGeom prst="rect">
            <a:avLst/>
          </a:prstGeom>
          <a:noFill/>
          <a:ln>
            <a:noFill/>
          </a:ln>
        </p:spPr>
        <p:txBody>
          <a:bodyPr spcFirstLastPara="1" wrap="square" lIns="289125" tIns="144525" rIns="289125" bIns="144525" anchor="t" anchorCtr="0">
            <a:noAutofit/>
          </a:bodyPr>
          <a:lstStyle>
            <a:lvl1pPr marR="0" lvl="0" algn="ctr" rtl="0">
              <a:spcBef>
                <a:spcPts val="0"/>
              </a:spcBef>
              <a:spcAft>
                <a:spcPts val="0"/>
              </a:spcAft>
              <a:buSzPts val="4400"/>
              <a:buNone/>
              <a:defRPr sz="95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8"/>
        <p:cNvGrpSpPr/>
        <p:nvPr/>
      </p:nvGrpSpPr>
      <p:grpSpPr>
        <a:xfrm>
          <a:off x="0" y="0"/>
          <a:ext cx="0" cy="0"/>
          <a:chOff x="0" y="0"/>
          <a:chExt cx="0" cy="0"/>
        </a:xfrm>
      </p:grpSpPr>
      <p:sp>
        <p:nvSpPr>
          <p:cNvPr id="19" name="Google Shape;19;p6"/>
          <p:cNvSpPr txBox="1">
            <a:spLocks noGrp="1"/>
          </p:cNvSpPr>
          <p:nvPr>
            <p:ph type="body" idx="1"/>
          </p:nvPr>
        </p:nvSpPr>
        <p:spPr>
          <a:xfrm>
            <a:off x="2194560" y="6746240"/>
            <a:ext cx="39501600" cy="13654800"/>
          </a:xfrm>
          <a:prstGeom prst="rect">
            <a:avLst/>
          </a:prstGeom>
          <a:noFill/>
          <a:ln>
            <a:noFill/>
          </a:ln>
        </p:spPr>
        <p:txBody>
          <a:bodyPr spcFirstLastPara="1" wrap="square" lIns="289125" tIns="144525" rIns="289125" bIns="144525" anchor="t" anchorCtr="0">
            <a:noAutofit/>
          </a:bodyPr>
          <a:lstStyle>
            <a:lvl1pPr marL="457200" lvl="0" indent="-444500" algn="l">
              <a:spcBef>
                <a:spcPts val="1100"/>
              </a:spcBef>
              <a:spcAft>
                <a:spcPts val="0"/>
              </a:spcAft>
              <a:buSzPts val="3400"/>
              <a:buChar char="◻"/>
              <a:defRPr/>
            </a:lvl1pPr>
            <a:lvl2pPr marL="914400" lvl="1" indent="-444500" algn="l">
              <a:spcBef>
                <a:spcPts val="1100"/>
              </a:spcBef>
              <a:spcAft>
                <a:spcPts val="0"/>
              </a:spcAft>
              <a:buSzPts val="3400"/>
              <a:buChar char="◻"/>
              <a:defRPr/>
            </a:lvl2pPr>
            <a:lvl3pPr marL="1371600" lvl="2" indent="-444500" algn="l">
              <a:spcBef>
                <a:spcPts val="1100"/>
              </a:spcBef>
              <a:spcAft>
                <a:spcPts val="0"/>
              </a:spcAft>
              <a:buSzPts val="3400"/>
              <a:buChar char="◻"/>
              <a:defRPr/>
            </a:lvl3pPr>
            <a:lvl4pPr marL="1828800" lvl="3" indent="-444500" algn="l">
              <a:spcBef>
                <a:spcPts val="1100"/>
              </a:spcBef>
              <a:spcAft>
                <a:spcPts val="0"/>
              </a:spcAft>
              <a:buSzPts val="3400"/>
              <a:buChar char="◻"/>
              <a:defRPr/>
            </a:lvl4pPr>
            <a:lvl5pPr marL="2286000" lvl="4" indent="-444500" algn="l">
              <a:spcBef>
                <a:spcPts val="1100"/>
              </a:spcBef>
              <a:spcAft>
                <a:spcPts val="0"/>
              </a:spcAft>
              <a:buSzPts val="3400"/>
              <a:buChar char="◻"/>
              <a:defRPr/>
            </a:lvl5pPr>
            <a:lvl6pPr marL="2743200" lvl="5" indent="-590550" algn="l">
              <a:spcBef>
                <a:spcPts val="1100"/>
              </a:spcBef>
              <a:spcAft>
                <a:spcPts val="0"/>
              </a:spcAft>
              <a:buSzPts val="5700"/>
              <a:buChar char="»"/>
              <a:defRPr/>
            </a:lvl6pPr>
            <a:lvl7pPr marL="3200400" lvl="6" indent="-590550" algn="l">
              <a:spcBef>
                <a:spcPts val="1100"/>
              </a:spcBef>
              <a:spcAft>
                <a:spcPts val="0"/>
              </a:spcAft>
              <a:buSzPts val="5700"/>
              <a:buChar char="»"/>
              <a:defRPr/>
            </a:lvl7pPr>
            <a:lvl8pPr marL="3657600" lvl="7" indent="-590550" algn="l">
              <a:spcBef>
                <a:spcPts val="1100"/>
              </a:spcBef>
              <a:spcAft>
                <a:spcPts val="0"/>
              </a:spcAft>
              <a:buSzPts val="5700"/>
              <a:buChar char="»"/>
              <a:defRPr/>
            </a:lvl8pPr>
            <a:lvl9pPr marL="4114800" lvl="8" indent="-590550" algn="l">
              <a:spcBef>
                <a:spcPts val="1100"/>
              </a:spcBef>
              <a:spcAft>
                <a:spcPts val="0"/>
              </a:spcAft>
              <a:buSzPts val="5700"/>
              <a:buChar char="»"/>
              <a:defRPr/>
            </a:lvl9pPr>
          </a:lstStyle>
          <a:p>
            <a:endParaRPr/>
          </a:p>
        </p:txBody>
      </p:sp>
      <p:sp>
        <p:nvSpPr>
          <p:cNvPr id="20" name="Google Shape;20;p6"/>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1" name="Google Shape;21;p6"/>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2"/>
        <p:cNvGrpSpPr/>
        <p:nvPr/>
      </p:nvGrpSpPr>
      <p:grpSpPr>
        <a:xfrm>
          <a:off x="0" y="0"/>
          <a:ext cx="0" cy="0"/>
          <a:chOff x="0" y="0"/>
          <a:chExt cx="0" cy="0"/>
        </a:xfrm>
      </p:grpSpPr>
      <p:sp>
        <p:nvSpPr>
          <p:cNvPr id="23" name="Google Shape;23;p7"/>
          <p:cNvSpPr txBox="1">
            <a:spLocks noGrp="1"/>
          </p:cNvSpPr>
          <p:nvPr>
            <p:ph type="body" idx="1"/>
          </p:nvPr>
        </p:nvSpPr>
        <p:spPr>
          <a:xfrm>
            <a:off x="21945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4" name="Google Shape;24;p7"/>
          <p:cNvSpPr txBox="1">
            <a:spLocks noGrp="1"/>
          </p:cNvSpPr>
          <p:nvPr>
            <p:ph type="body" idx="2"/>
          </p:nvPr>
        </p:nvSpPr>
        <p:spPr>
          <a:xfrm>
            <a:off x="223113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5" name="Google Shape;25;p7"/>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6" name="Google Shape;26;p7"/>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7"/>
        <p:cNvGrpSpPr/>
        <p:nvPr/>
      </p:nvGrpSpPr>
      <p:grpSpPr>
        <a:xfrm>
          <a:off x="0" y="0"/>
          <a:ext cx="0" cy="0"/>
          <a:chOff x="0" y="0"/>
          <a:chExt cx="0" cy="0"/>
        </a:xfrm>
      </p:grpSpPr>
      <p:sp>
        <p:nvSpPr>
          <p:cNvPr id="28" name="Google Shape;28;p8"/>
          <p:cNvSpPr txBox="1">
            <a:spLocks noGrp="1"/>
          </p:cNvSpPr>
          <p:nvPr>
            <p:ph type="body" idx="1"/>
          </p:nvPr>
        </p:nvSpPr>
        <p:spPr>
          <a:xfrm>
            <a:off x="2194565"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29" name="Google Shape;29;p8"/>
          <p:cNvSpPr txBox="1">
            <a:spLocks noGrp="1"/>
          </p:cNvSpPr>
          <p:nvPr>
            <p:ph type="body" idx="2"/>
          </p:nvPr>
        </p:nvSpPr>
        <p:spPr>
          <a:xfrm>
            <a:off x="2194565" y="6781798"/>
            <a:ext cx="193926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0" name="Google Shape;30;p8"/>
          <p:cNvSpPr txBox="1">
            <a:spLocks noGrp="1"/>
          </p:cNvSpPr>
          <p:nvPr>
            <p:ph type="body" idx="3"/>
          </p:nvPr>
        </p:nvSpPr>
        <p:spPr>
          <a:xfrm>
            <a:off x="22296130" y="6781798"/>
            <a:ext cx="194010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1" name="Google Shape;31;p8"/>
          <p:cNvSpPr txBox="1">
            <a:spLocks noGrp="1"/>
          </p:cNvSpPr>
          <p:nvPr>
            <p:ph type="body" idx="4"/>
          </p:nvPr>
        </p:nvSpPr>
        <p:spPr>
          <a:xfrm>
            <a:off x="22296130"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32" name="Google Shape;32;p8"/>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5" name="Google Shape;35;p9"/>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6"/>
        <p:cNvGrpSpPr/>
        <p:nvPr/>
      </p:nvGrpSpPr>
      <p:grpSpPr>
        <a:xfrm>
          <a:off x="0" y="0"/>
          <a:ext cx="0" cy="0"/>
          <a:chOff x="0" y="0"/>
          <a:chExt cx="0" cy="0"/>
        </a:xfrm>
      </p:grpSpPr>
      <p:cxnSp>
        <p:nvCxnSpPr>
          <p:cNvPr id="37" name="Google Shape;37;p10"/>
          <p:cNvCxnSpPr/>
          <p:nvPr/>
        </p:nvCxnSpPr>
        <p:spPr>
          <a:xfrm flipH="1">
            <a:off x="16525826" y="6339831"/>
            <a:ext cx="6900" cy="13411500"/>
          </a:xfrm>
          <a:prstGeom prst="straightConnector1">
            <a:avLst/>
          </a:prstGeom>
          <a:noFill/>
          <a:ln w="9525" cap="flat" cmpd="sng">
            <a:solidFill>
              <a:schemeClr val="accent2"/>
            </a:solidFill>
            <a:prstDash val="solid"/>
            <a:round/>
            <a:headEnd type="none" w="sm" len="sm"/>
            <a:tailEnd type="none" w="sm" len="sm"/>
          </a:ln>
        </p:spPr>
      </p:cxnSp>
      <p:sp>
        <p:nvSpPr>
          <p:cNvPr id="38" name="Google Shape;38;p10"/>
          <p:cNvSpPr txBox="1">
            <a:spLocks noGrp="1"/>
          </p:cNvSpPr>
          <p:nvPr>
            <p:ph type="title"/>
          </p:nvPr>
        </p:nvSpPr>
        <p:spPr>
          <a:xfrm>
            <a:off x="1828805" y="5648947"/>
            <a:ext cx="14440800" cy="37188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9" name="Google Shape;39;p10"/>
          <p:cNvSpPr txBox="1">
            <a:spLocks noGrp="1"/>
          </p:cNvSpPr>
          <p:nvPr>
            <p:ph type="body" idx="1"/>
          </p:nvPr>
        </p:nvSpPr>
        <p:spPr>
          <a:xfrm>
            <a:off x="16824965" y="5648951"/>
            <a:ext cx="25603200" cy="13370100"/>
          </a:xfrm>
          <a:prstGeom prst="rect">
            <a:avLst/>
          </a:prstGeom>
          <a:noFill/>
          <a:ln>
            <a:noFill/>
          </a:ln>
        </p:spPr>
        <p:txBody>
          <a:bodyPr spcFirstLastPara="1" wrap="square" lIns="289125" tIns="144525" rIns="289125" bIns="144525" anchor="t" anchorCtr="0">
            <a:noAutofit/>
          </a:bodyPr>
          <a:lstStyle>
            <a:lvl1pPr marL="457200" lvl="0" indent="-615950" algn="l">
              <a:spcBef>
                <a:spcPts val="2000"/>
              </a:spcBef>
              <a:spcAft>
                <a:spcPts val="0"/>
              </a:spcAft>
              <a:buSzPts val="6100"/>
              <a:buChar char="◻"/>
              <a:defRPr sz="10100"/>
            </a:lvl1pPr>
            <a:lvl2pPr marL="914400" lvl="1" indent="-565150" algn="l">
              <a:spcBef>
                <a:spcPts val="1800"/>
              </a:spcBef>
              <a:spcAft>
                <a:spcPts val="0"/>
              </a:spcAft>
              <a:buSzPts val="5300"/>
              <a:buChar char="◻"/>
              <a:defRPr sz="8900"/>
            </a:lvl2pPr>
            <a:lvl3pPr marL="1371600" lvl="2" indent="-520700" algn="l">
              <a:spcBef>
                <a:spcPts val="1500"/>
              </a:spcBef>
              <a:spcAft>
                <a:spcPts val="0"/>
              </a:spcAft>
              <a:buSzPts val="4600"/>
              <a:buChar char="◻"/>
              <a:defRPr sz="7600"/>
            </a:lvl3pPr>
            <a:lvl4pPr marL="1828800" lvl="3" indent="-469900" algn="l">
              <a:spcBef>
                <a:spcPts val="1300"/>
              </a:spcBef>
              <a:spcAft>
                <a:spcPts val="0"/>
              </a:spcAft>
              <a:buSzPts val="3800"/>
              <a:buChar char="◻"/>
              <a:defRPr sz="6300"/>
            </a:lvl4pPr>
            <a:lvl5pPr marL="2286000" lvl="4" indent="-469900" algn="l">
              <a:spcBef>
                <a:spcPts val="1300"/>
              </a:spcBef>
              <a:spcAft>
                <a:spcPts val="0"/>
              </a:spcAft>
              <a:buSzPts val="3800"/>
              <a:buChar char="◻"/>
              <a:defRPr sz="6300"/>
            </a:lvl5pPr>
            <a:lvl6pPr marL="2743200" lvl="5" indent="-628650" algn="l">
              <a:spcBef>
                <a:spcPts val="1300"/>
              </a:spcBef>
              <a:spcAft>
                <a:spcPts val="0"/>
              </a:spcAft>
              <a:buSzPts val="6300"/>
              <a:buChar char="»"/>
              <a:defRPr sz="6300"/>
            </a:lvl6pPr>
            <a:lvl7pPr marL="3200400" lvl="6" indent="-628650" algn="l">
              <a:spcBef>
                <a:spcPts val="1300"/>
              </a:spcBef>
              <a:spcAft>
                <a:spcPts val="0"/>
              </a:spcAft>
              <a:buSzPts val="6300"/>
              <a:buChar char="»"/>
              <a:defRPr sz="6300"/>
            </a:lvl7pPr>
            <a:lvl8pPr marL="3657600" lvl="7" indent="-628650" algn="l">
              <a:spcBef>
                <a:spcPts val="1300"/>
              </a:spcBef>
              <a:spcAft>
                <a:spcPts val="0"/>
              </a:spcAft>
              <a:buSzPts val="6300"/>
              <a:buChar char="»"/>
              <a:defRPr sz="6300"/>
            </a:lvl8pPr>
            <a:lvl9pPr marL="4114800" lvl="8" indent="-628650" algn="l">
              <a:spcBef>
                <a:spcPts val="1300"/>
              </a:spcBef>
              <a:spcAft>
                <a:spcPts val="0"/>
              </a:spcAft>
              <a:buSzPts val="6300"/>
              <a:buChar char="»"/>
              <a:defRPr sz="6300"/>
            </a:lvl9pPr>
          </a:lstStyle>
          <a:p>
            <a:endParaRPr/>
          </a:p>
        </p:txBody>
      </p:sp>
      <p:sp>
        <p:nvSpPr>
          <p:cNvPr id="40" name="Google Shape;40;p10"/>
          <p:cNvSpPr txBox="1">
            <a:spLocks noGrp="1"/>
          </p:cNvSpPr>
          <p:nvPr>
            <p:ph type="body" idx="2"/>
          </p:nvPr>
        </p:nvSpPr>
        <p:spPr>
          <a:xfrm>
            <a:off x="1828805" y="9367509"/>
            <a:ext cx="14440800" cy="103830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1" name="Google Shape;41;p10"/>
          <p:cNvSpPr txBox="1"/>
          <p:nvPr/>
        </p:nvSpPr>
        <p:spPr>
          <a:xfrm>
            <a:off x="3291840" y="3432512"/>
            <a:ext cx="39501600" cy="2601300"/>
          </a:xfrm>
          <a:prstGeom prst="rect">
            <a:avLst/>
          </a:prstGeom>
          <a:noFill/>
          <a:ln>
            <a:noFill/>
          </a:ln>
        </p:spPr>
        <p:txBody>
          <a:bodyPr spcFirstLastPara="1" wrap="square" lIns="289125" tIns="144525" rIns="289125" bIns="144525" anchor="t" anchorCtr="0">
            <a:noAutofit/>
          </a:bodyPr>
          <a:lstStyle/>
          <a:p>
            <a:pPr marL="0" marR="0" lvl="0" indent="0" algn="l" rtl="0">
              <a:spcBef>
                <a:spcPts val="0"/>
              </a:spcBef>
              <a:spcAft>
                <a:spcPts val="0"/>
              </a:spcAft>
              <a:buNone/>
            </a:pPr>
            <a:r>
              <a:rPr lang="en-US" sz="11400" b="1" i="0" u="none" strike="noStrike" cap="none">
                <a:solidFill>
                  <a:srgbClr val="1F7F9B"/>
                </a:solidFill>
                <a:latin typeface="Calibri"/>
                <a:ea typeface="Calibri"/>
                <a:cs typeface="Calibri"/>
                <a:sym typeface="Calibri"/>
              </a:rPr>
              <a:t>Click to edit Master title style</a:t>
            </a:r>
            <a:endParaRPr sz="4400"/>
          </a:p>
        </p:txBody>
      </p:sp>
      <p:sp>
        <p:nvSpPr>
          <p:cNvPr id="42" name="Google Shape;42;p10"/>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3"/>
        <p:cNvGrpSpPr/>
        <p:nvPr/>
      </p:nvGrpSpPr>
      <p:grpSpPr>
        <a:xfrm>
          <a:off x="0" y="0"/>
          <a:ext cx="0" cy="0"/>
          <a:chOff x="0" y="0"/>
          <a:chExt cx="0" cy="0"/>
        </a:xfrm>
      </p:grpSpPr>
      <p:sp>
        <p:nvSpPr>
          <p:cNvPr id="44" name="Google Shape;44;p11"/>
          <p:cNvSpPr/>
          <p:nvPr/>
        </p:nvSpPr>
        <p:spPr>
          <a:xfrm>
            <a:off x="5120640" y="5567680"/>
            <a:ext cx="35113200" cy="13858500"/>
          </a:xfrm>
          <a:prstGeom prst="rect">
            <a:avLst/>
          </a:prstGeom>
          <a:noFill/>
          <a:ln w="9525" cap="flat" cmpd="sng">
            <a:solidFill>
              <a:schemeClr val="accent2"/>
            </a:solidFill>
            <a:prstDash val="solid"/>
            <a:round/>
            <a:headEnd type="none" w="sm" len="sm"/>
            <a:tailEnd type="none" w="sm" len="sm"/>
          </a:ln>
        </p:spPr>
        <p:txBody>
          <a:bodyPr spcFirstLastPara="1" wrap="square" lIns="289125" tIns="144525" rIns="289125" bIns="144525" anchor="ctr" anchorCtr="0">
            <a:noAutofit/>
          </a:bodyPr>
          <a:lstStyle/>
          <a:p>
            <a:pPr marL="0" marR="0" lvl="0" indent="0" algn="ctr" rtl="0">
              <a:spcBef>
                <a:spcPts val="0"/>
              </a:spcBef>
              <a:spcAft>
                <a:spcPts val="0"/>
              </a:spcAft>
              <a:buNone/>
            </a:pPr>
            <a:endParaRPr sz="5700" b="0" i="0" u="none" strike="noStrike" cap="none">
              <a:solidFill>
                <a:srgbClr val="FFFFFF"/>
              </a:solidFill>
              <a:latin typeface="Arial"/>
              <a:ea typeface="Arial"/>
              <a:cs typeface="Arial"/>
              <a:sym typeface="Arial"/>
            </a:endParaRPr>
          </a:p>
        </p:txBody>
      </p:sp>
      <p:sp>
        <p:nvSpPr>
          <p:cNvPr id="45" name="Google Shape;45;p11"/>
          <p:cNvSpPr txBox="1">
            <a:spLocks noGrp="1"/>
          </p:cNvSpPr>
          <p:nvPr>
            <p:ph type="title"/>
          </p:nvPr>
        </p:nvSpPr>
        <p:spPr>
          <a:xfrm>
            <a:off x="5120640" y="4064004"/>
            <a:ext cx="35113200" cy="15702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rgbClr val="005D7E"/>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46" name="Google Shape;46;p11"/>
          <p:cNvSpPr>
            <a:spLocks noGrp="1"/>
          </p:cNvSpPr>
          <p:nvPr>
            <p:ph type="pic" idx="2"/>
          </p:nvPr>
        </p:nvSpPr>
        <p:spPr>
          <a:xfrm>
            <a:off x="5568782" y="5943599"/>
            <a:ext cx="34171200" cy="13167300"/>
          </a:xfrm>
          <a:prstGeom prst="rect">
            <a:avLst/>
          </a:prstGeom>
          <a:noFill/>
          <a:ln>
            <a:noFill/>
          </a:ln>
        </p:spPr>
      </p:sp>
      <p:sp>
        <p:nvSpPr>
          <p:cNvPr id="47" name="Google Shape;47;p11"/>
          <p:cNvSpPr txBox="1">
            <a:spLocks noGrp="1"/>
          </p:cNvSpPr>
          <p:nvPr>
            <p:ph type="body" idx="1"/>
          </p:nvPr>
        </p:nvSpPr>
        <p:spPr>
          <a:xfrm>
            <a:off x="5120640" y="19425920"/>
            <a:ext cx="35113200" cy="19503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8" name="Google Shape;48;p11"/>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able">
  <p:cSld name="Title and Table">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51" name="Google Shape;51;p12"/>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Title and Table">
  <p:cSld name="1_Title and Table">
    <p:spTree>
      <p:nvGrpSpPr>
        <p:cNvPr id="1" name="Shape 52"/>
        <p:cNvGrpSpPr/>
        <p:nvPr/>
      </p:nvGrpSpPr>
      <p:grpSpPr>
        <a:xfrm>
          <a:off x="0" y="0"/>
          <a:ext cx="0" cy="0"/>
          <a:chOff x="0" y="0"/>
          <a:chExt cx="0" cy="0"/>
        </a:xfrm>
      </p:grpSpPr>
      <p:sp>
        <p:nvSpPr>
          <p:cNvPr id="53" name="Google Shape;53;p13"/>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4" descr="EVMS Fine Family Academy of Educators logo with EVMS curve" title="EVMS Fine Family Academy of Educators logo"/>
          <p:cNvPicPr preferRelativeResize="0"/>
          <p:nvPr/>
        </p:nvPicPr>
        <p:blipFill rotWithShape="1">
          <a:blip r:embed="rId11">
            <a:alphaModFix/>
          </a:blip>
          <a:srcRect b="12610"/>
          <a:stretch/>
        </p:blipFill>
        <p:spPr>
          <a:xfrm>
            <a:off x="0" y="-157473"/>
            <a:ext cx="43661397" cy="4600625"/>
          </a:xfrm>
          <a:prstGeom prst="rect">
            <a:avLst/>
          </a:prstGeom>
          <a:noFill/>
          <a:ln>
            <a:noFill/>
          </a:ln>
        </p:spPr>
      </p:pic>
      <p:sp>
        <p:nvSpPr>
          <p:cNvPr id="11" name="Google Shape;11;p4"/>
          <p:cNvSpPr txBox="1">
            <a:spLocks noGrp="1"/>
          </p:cNvSpPr>
          <p:nvPr>
            <p:ph type="body" idx="1"/>
          </p:nvPr>
        </p:nvSpPr>
        <p:spPr>
          <a:xfrm>
            <a:off x="4023360" y="3788621"/>
            <a:ext cx="37308000" cy="16824900"/>
          </a:xfrm>
          <a:prstGeom prst="rect">
            <a:avLst/>
          </a:prstGeom>
          <a:noFill/>
          <a:ln>
            <a:noFill/>
          </a:ln>
        </p:spPr>
        <p:txBody>
          <a:bodyPr spcFirstLastPara="1" wrap="square" lIns="289125" tIns="144525" rIns="289125" bIns="144525" anchor="t" anchorCtr="0">
            <a:noAutofit/>
          </a:bodyPr>
          <a:lstStyle>
            <a:lvl1pPr marL="457200" marR="0" lvl="0" indent="-615950" algn="l" rtl="0">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marR="0" lvl="0" indent="0" algn="l" rtl="0">
              <a:spcBef>
                <a:spcPts val="0"/>
              </a:spcBef>
              <a:spcAft>
                <a:spcPts val="0"/>
              </a:spcAft>
              <a:buNone/>
              <a:defRPr sz="2800" b="0" i="0" u="none" strike="noStrike" cap="none">
                <a:solidFill>
                  <a:srgbClr val="888888"/>
                </a:solidFill>
                <a:latin typeface="Calibri"/>
                <a:ea typeface="Calibri"/>
                <a:cs typeface="Calibri"/>
                <a:sym typeface="Calibri"/>
              </a:defRPr>
            </a:lvl1pPr>
            <a:lvl2pPr marL="0" marR="0" lvl="1" indent="0" algn="l" rtl="0">
              <a:spcBef>
                <a:spcPts val="0"/>
              </a:spcBef>
              <a:spcAft>
                <a:spcPts val="0"/>
              </a:spcAft>
              <a:buNone/>
              <a:defRPr sz="2800" b="0" i="0" u="none" strike="noStrike" cap="none">
                <a:solidFill>
                  <a:srgbClr val="888888"/>
                </a:solidFill>
                <a:latin typeface="Calibri"/>
                <a:ea typeface="Calibri"/>
                <a:cs typeface="Calibri"/>
                <a:sym typeface="Calibri"/>
              </a:defRPr>
            </a:lvl2pPr>
            <a:lvl3pPr marL="0" marR="0" lvl="2" indent="0" algn="l" rtl="0">
              <a:spcBef>
                <a:spcPts val="0"/>
              </a:spcBef>
              <a:spcAft>
                <a:spcPts val="0"/>
              </a:spcAft>
              <a:buNone/>
              <a:defRPr sz="2800" b="0" i="0" u="none" strike="noStrike" cap="none">
                <a:solidFill>
                  <a:srgbClr val="888888"/>
                </a:solidFill>
                <a:latin typeface="Calibri"/>
                <a:ea typeface="Calibri"/>
                <a:cs typeface="Calibri"/>
                <a:sym typeface="Calibri"/>
              </a:defRPr>
            </a:lvl3pPr>
            <a:lvl4pPr marL="0" marR="0" lvl="3" indent="0" algn="l" rtl="0">
              <a:spcBef>
                <a:spcPts val="0"/>
              </a:spcBef>
              <a:spcAft>
                <a:spcPts val="0"/>
              </a:spcAft>
              <a:buNone/>
              <a:defRPr sz="2800" b="0" i="0" u="none" strike="noStrike" cap="none">
                <a:solidFill>
                  <a:srgbClr val="888888"/>
                </a:solidFill>
                <a:latin typeface="Calibri"/>
                <a:ea typeface="Calibri"/>
                <a:cs typeface="Calibri"/>
                <a:sym typeface="Calibri"/>
              </a:defRPr>
            </a:lvl4pPr>
            <a:lvl5pPr marL="0" marR="0" lvl="4" indent="0" algn="l" rtl="0">
              <a:spcBef>
                <a:spcPts val="0"/>
              </a:spcBef>
              <a:spcAft>
                <a:spcPts val="0"/>
              </a:spcAft>
              <a:buNone/>
              <a:defRPr sz="2800" b="0" i="0" u="none" strike="noStrike" cap="none">
                <a:solidFill>
                  <a:srgbClr val="888888"/>
                </a:solidFill>
                <a:latin typeface="Calibri"/>
                <a:ea typeface="Calibri"/>
                <a:cs typeface="Calibri"/>
                <a:sym typeface="Calibri"/>
              </a:defRPr>
            </a:lvl5pPr>
            <a:lvl6pPr marL="0" marR="0" lvl="5" indent="0" algn="l" rtl="0">
              <a:spcBef>
                <a:spcPts val="0"/>
              </a:spcBef>
              <a:spcAft>
                <a:spcPts val="0"/>
              </a:spcAft>
              <a:buNone/>
              <a:defRPr sz="2800" b="0" i="0" u="none" strike="noStrike" cap="none">
                <a:solidFill>
                  <a:srgbClr val="888888"/>
                </a:solidFill>
                <a:latin typeface="Calibri"/>
                <a:ea typeface="Calibri"/>
                <a:cs typeface="Calibri"/>
                <a:sym typeface="Calibri"/>
              </a:defRPr>
            </a:lvl6pPr>
            <a:lvl7pPr marL="0" marR="0" lvl="6" indent="0" algn="l" rtl="0">
              <a:spcBef>
                <a:spcPts val="0"/>
              </a:spcBef>
              <a:spcAft>
                <a:spcPts val="0"/>
              </a:spcAft>
              <a:buNone/>
              <a:defRPr sz="2800" b="0" i="0" u="none" strike="noStrike" cap="none">
                <a:solidFill>
                  <a:srgbClr val="888888"/>
                </a:solidFill>
                <a:latin typeface="Calibri"/>
                <a:ea typeface="Calibri"/>
                <a:cs typeface="Calibri"/>
                <a:sym typeface="Calibri"/>
              </a:defRPr>
            </a:lvl7pPr>
            <a:lvl8pPr marL="0" marR="0" lvl="7" indent="0" algn="l" rtl="0">
              <a:spcBef>
                <a:spcPts val="0"/>
              </a:spcBef>
              <a:spcAft>
                <a:spcPts val="0"/>
              </a:spcAft>
              <a:buNone/>
              <a:defRPr sz="2800" b="0" i="0" u="none" strike="noStrike" cap="none">
                <a:solidFill>
                  <a:srgbClr val="888888"/>
                </a:solidFill>
                <a:latin typeface="Calibri"/>
                <a:ea typeface="Calibri"/>
                <a:cs typeface="Calibri"/>
                <a:sym typeface="Calibri"/>
              </a:defRPr>
            </a:lvl8pPr>
            <a:lvl9pPr marL="0" marR="0" lvl="8" indent="0" algn="l" rtl="0">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13" name="Google Shape;13;p4" descr="Educational Scholarship Day logo with Fine Family Academy of Educators leaf design" title="Educational Scholarship Day logo"/>
          <p:cNvPicPr preferRelativeResize="0"/>
          <p:nvPr/>
        </p:nvPicPr>
        <p:blipFill rotWithShape="1">
          <a:blip r:embed="rId12">
            <a:alphaModFix/>
          </a:blip>
          <a:srcRect/>
          <a:stretch/>
        </p:blipFill>
        <p:spPr>
          <a:xfrm>
            <a:off x="40472878" y="18767505"/>
            <a:ext cx="3188514" cy="30682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9" name="Google Shape;59;p2"/>
          <p:cNvSpPr txBox="1">
            <a:spLocks noGrp="1"/>
          </p:cNvSpPr>
          <p:nvPr>
            <p:ph type="title"/>
          </p:nvPr>
        </p:nvSpPr>
        <p:spPr>
          <a:xfrm>
            <a:off x="3291900" y="3576578"/>
            <a:ext cx="37307400" cy="2198370"/>
          </a:xfrm>
          <a:prstGeom prst="rect">
            <a:avLst/>
          </a:prstGeom>
          <a:noFill/>
          <a:ln>
            <a:noFill/>
          </a:ln>
        </p:spPr>
        <p:txBody>
          <a:bodyPr spcFirstLastPara="1" wrap="square" lIns="289125" tIns="144525" rIns="289125" bIns="144525" anchor="t" anchorCtr="0">
            <a:noAutofit/>
          </a:bodyPr>
          <a:lstStyle/>
          <a:p>
            <a:pPr algn="ctr"/>
            <a:r>
              <a:rPr lang="en-US" sz="8800" dirty="0"/>
              <a:t>Incorporating Health Equity Into Endocrine Fellowship Curriculum</a:t>
            </a:r>
          </a:p>
        </p:txBody>
      </p:sp>
      <p:sp>
        <p:nvSpPr>
          <p:cNvPr id="5" name="Text Placeholder 2">
            <a:extLst>
              <a:ext uri="{FF2B5EF4-FFF2-40B4-BE49-F238E27FC236}">
                <a16:creationId xmlns:a16="http://schemas.microsoft.com/office/drawing/2014/main" id="{BB05013D-1C76-450D-A03E-2C07200112A8}"/>
              </a:ext>
            </a:extLst>
          </p:cNvPr>
          <p:cNvSpPr txBox="1">
            <a:spLocks/>
          </p:cNvSpPr>
          <p:nvPr/>
        </p:nvSpPr>
        <p:spPr>
          <a:xfrm>
            <a:off x="26603325" y="325124"/>
            <a:ext cx="16573500" cy="1960876"/>
          </a:xfrm>
          <a:prstGeom prst="rect">
            <a:avLst/>
          </a:prstGeom>
          <a:noFill/>
          <a:ln>
            <a:noFill/>
          </a:ln>
        </p:spPr>
        <p:txBody>
          <a:bodyPr spcFirstLastPara="1" vert="horz" wrap="square" lIns="0" tIns="0" rIns="0" bIns="0" rtlCol="0" anchor="t" anchorCtr="0">
            <a:noAutofit/>
          </a:bodyPr>
          <a:lstStyle>
            <a:defPPr marR="0" lvl="0" algn="l" rtl="0">
              <a:lnSpc>
                <a:spcPct val="100000"/>
              </a:lnSpc>
              <a:spcBef>
                <a:spcPts val="0"/>
              </a:spcBef>
              <a:spcAft>
                <a:spcPts val="0"/>
              </a:spcAft>
            </a:defPPr>
            <a:lvl1pPr marL="457200" marR="0" lvl="0" indent="-615950" algn="l" rtl="0">
              <a:lnSpc>
                <a:spcPct val="100000"/>
              </a:lnSpc>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lnSpc>
                <a:spcPct val="100000"/>
              </a:lnSpc>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lnSpc>
                <a:spcPct val="100000"/>
              </a:lnSpc>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pPr marL="0" indent="0" algn="r" defTabSz="3336845">
              <a:lnSpc>
                <a:spcPts val="3913"/>
              </a:lnSpc>
              <a:spcBef>
                <a:spcPts val="0"/>
              </a:spcBef>
              <a:buNone/>
              <a:defRPr/>
            </a:pPr>
            <a:r>
              <a:rPr lang="en-US" sz="2800" dirty="0">
                <a:solidFill>
                  <a:srgbClr val="002539"/>
                </a:solidFill>
              </a:rPr>
              <a:t>David </a:t>
            </a:r>
            <a:r>
              <a:rPr lang="en-US" sz="2800" dirty="0" err="1">
                <a:solidFill>
                  <a:srgbClr val="002539"/>
                </a:solidFill>
              </a:rPr>
              <a:t>Lieb</a:t>
            </a:r>
            <a:r>
              <a:rPr lang="en-US" sz="2800" dirty="0">
                <a:solidFill>
                  <a:srgbClr val="002539"/>
                </a:solidFill>
              </a:rPr>
              <a:t>, MD, FACE, FACP and Kelly Hill, MD, JD</a:t>
            </a:r>
          </a:p>
          <a:p>
            <a:pPr marL="0" indent="0" algn="r" defTabSz="3336845">
              <a:lnSpc>
                <a:spcPts val="3913"/>
              </a:lnSpc>
              <a:spcBef>
                <a:spcPts val="0"/>
              </a:spcBef>
              <a:buNone/>
              <a:defRPr/>
            </a:pPr>
            <a:r>
              <a:rPr lang="en-US" sz="2800" dirty="0">
                <a:solidFill>
                  <a:srgbClr val="002539"/>
                </a:solidFill>
              </a:rPr>
              <a:t>Department of Internal Medicine, Division of Endocrine and Metabolic Disorders </a:t>
            </a:r>
          </a:p>
          <a:p>
            <a:pPr marL="0" indent="0" algn="r" defTabSz="3336845">
              <a:lnSpc>
                <a:spcPts val="3913"/>
              </a:lnSpc>
              <a:spcBef>
                <a:spcPts val="0"/>
              </a:spcBef>
              <a:buNone/>
              <a:defRPr/>
            </a:pPr>
            <a:r>
              <a:rPr lang="en-US" sz="2800" dirty="0">
                <a:solidFill>
                  <a:srgbClr val="002539"/>
                </a:solidFill>
              </a:rPr>
              <a:t>Eastern Virginia Medical School, Norfolk, VA</a:t>
            </a:r>
          </a:p>
        </p:txBody>
      </p:sp>
      <p:sp>
        <p:nvSpPr>
          <p:cNvPr id="7" name="Introduction">
            <a:extLst>
              <a:ext uri="{FF2B5EF4-FFF2-40B4-BE49-F238E27FC236}">
                <a16:creationId xmlns:a16="http://schemas.microsoft.com/office/drawing/2014/main" id="{0ADBCD5A-838F-4D61-B7CA-7DC662FDA928}"/>
              </a:ext>
            </a:extLst>
          </p:cNvPr>
          <p:cNvSpPr txBox="1"/>
          <p:nvPr/>
        </p:nvSpPr>
        <p:spPr>
          <a:xfrm>
            <a:off x="2367802" y="5747720"/>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Problem Statement</a:t>
            </a:r>
          </a:p>
        </p:txBody>
      </p:sp>
      <p:sp>
        <p:nvSpPr>
          <p:cNvPr id="8" name="introduction text">
            <a:extLst>
              <a:ext uri="{FF2B5EF4-FFF2-40B4-BE49-F238E27FC236}">
                <a16:creationId xmlns:a16="http://schemas.microsoft.com/office/drawing/2014/main" id="{9FA2B69B-6BE4-472E-AC7C-5BC21B2FD090}"/>
              </a:ext>
            </a:extLst>
          </p:cNvPr>
          <p:cNvSpPr txBox="1">
            <a:spLocks noChangeArrowheads="1"/>
          </p:cNvSpPr>
          <p:nvPr/>
        </p:nvSpPr>
        <p:spPr bwMode="auto">
          <a:xfrm>
            <a:off x="2367802" y="6974165"/>
            <a:ext cx="8342252" cy="600869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eaLnBrk="1" hangingPunct="1">
              <a:lnSpc>
                <a:spcPct val="110000"/>
              </a:lnSpc>
            </a:pPr>
            <a:r>
              <a:rPr lang="en-US" sz="3200" dirty="0"/>
              <a:t>Graduate Medical Education (ACGME) has prioritized teaching health equity to all residents and fellows in medical education. Data suggest that less than half of internal medicine residency programs, and only 20% of endocrine fellowship programs, include health equity as part of their training curricula (Malek et al, 2021). This project addresses this needed component of endocrine fellowship education at our institution. The project is in an early stage of development. </a:t>
            </a:r>
            <a:endParaRPr lang="en-US" sz="3200" dirty="0">
              <a:solidFill>
                <a:schemeClr val="tx1">
                  <a:lumMod val="95000"/>
                  <a:lumOff val="5000"/>
                </a:schemeClr>
              </a:solidFill>
              <a:latin typeface="+mn-lt"/>
            </a:endParaRPr>
          </a:p>
        </p:txBody>
      </p:sp>
      <p:sp>
        <p:nvSpPr>
          <p:cNvPr id="9" name="Methods">
            <a:extLst>
              <a:ext uri="{FF2B5EF4-FFF2-40B4-BE49-F238E27FC236}">
                <a16:creationId xmlns:a16="http://schemas.microsoft.com/office/drawing/2014/main" id="{42C18401-66D3-4322-AFF6-B655554F9125}"/>
              </a:ext>
            </a:extLst>
          </p:cNvPr>
          <p:cNvSpPr txBox="1"/>
          <p:nvPr/>
        </p:nvSpPr>
        <p:spPr>
          <a:xfrm>
            <a:off x="2246002" y="13720507"/>
            <a:ext cx="7853098" cy="923132"/>
          </a:xfrm>
          <a:prstGeom prst="rect">
            <a:avLst/>
          </a:prstGeom>
          <a:noFill/>
        </p:spPr>
        <p:txBody>
          <a:bodyPr wrap="square" lIns="91257" tIns="45622" rIns="91257" bIns="45622" rtlCol="0">
            <a:spAutoFit/>
          </a:bodyPr>
          <a:lstStyle/>
          <a:p>
            <a:r>
              <a:rPr lang="en-US" sz="5400" b="1" dirty="0">
                <a:solidFill>
                  <a:srgbClr val="1F7F9B"/>
                </a:solidFill>
                <a:latin typeface="+mj-lt"/>
              </a:rPr>
              <a:t>Feedback Requested</a:t>
            </a:r>
          </a:p>
        </p:txBody>
      </p:sp>
      <p:sp>
        <p:nvSpPr>
          <p:cNvPr id="10" name="methods text">
            <a:extLst>
              <a:ext uri="{FF2B5EF4-FFF2-40B4-BE49-F238E27FC236}">
                <a16:creationId xmlns:a16="http://schemas.microsoft.com/office/drawing/2014/main" id="{79339DDF-FC75-4FC7-A546-9C1CE24466CB}"/>
              </a:ext>
            </a:extLst>
          </p:cNvPr>
          <p:cNvSpPr txBox="1">
            <a:spLocks noChangeArrowheads="1"/>
          </p:cNvSpPr>
          <p:nvPr/>
        </p:nvSpPr>
        <p:spPr bwMode="auto">
          <a:xfrm>
            <a:off x="2246002" y="14985416"/>
            <a:ext cx="8342252" cy="5293559"/>
          </a:xfrm>
          <a:prstGeom prst="rect">
            <a:avLst/>
          </a:prstGeom>
          <a:solidFill>
            <a:schemeClr val="accent1">
              <a:lumMod val="20000"/>
              <a:lumOff val="80000"/>
            </a:schemeClr>
          </a:solidFill>
          <a:ln>
            <a:solidFill>
              <a:schemeClr val="accent1"/>
            </a:solid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257" tIns="45622" rIns="91257" bIns="45622" anchor="ctr">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r>
              <a:rPr lang="en-US" sz="3200" dirty="0"/>
              <a:t>The authors are requesting feedback regarding:</a:t>
            </a:r>
          </a:p>
          <a:p>
            <a:endParaRPr lang="en-US" sz="3200" dirty="0"/>
          </a:p>
          <a:p>
            <a:pPr marL="457200" indent="-457200">
              <a:buFont typeface="Arial" panose="020B0604020202020204" pitchFamily="34" charset="0"/>
              <a:buChar char="•"/>
            </a:pPr>
            <a:r>
              <a:rPr lang="en-US" sz="3200" dirty="0"/>
              <a:t>How training programs at EVMS currently implement health equity education into their curricula. </a:t>
            </a:r>
          </a:p>
          <a:p>
            <a:endParaRPr lang="en-US" sz="3200" dirty="0"/>
          </a:p>
          <a:p>
            <a:pPr marL="457200" indent="-457200">
              <a:buFont typeface="Arial" panose="020B0604020202020204" pitchFamily="34" charset="0"/>
              <a:buChar char="•"/>
            </a:pPr>
            <a:r>
              <a:rPr lang="en-US" sz="3200" dirty="0"/>
              <a:t>Whether the proposed curriculum would be helpful for other training programs at EVMS to utilize. </a:t>
            </a:r>
          </a:p>
          <a:p>
            <a:endParaRPr lang="en-US" sz="1800" dirty="0"/>
          </a:p>
        </p:txBody>
      </p:sp>
      <p:sp>
        <p:nvSpPr>
          <p:cNvPr id="11" name="procedures">
            <a:extLst>
              <a:ext uri="{FF2B5EF4-FFF2-40B4-BE49-F238E27FC236}">
                <a16:creationId xmlns:a16="http://schemas.microsoft.com/office/drawing/2014/main" id="{712992D6-9D09-4572-9547-0276C36876EE}"/>
              </a:ext>
            </a:extLst>
          </p:cNvPr>
          <p:cNvSpPr txBox="1"/>
          <p:nvPr/>
        </p:nvSpPr>
        <p:spPr>
          <a:xfrm>
            <a:off x="11976851" y="5747720"/>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Project Objectives</a:t>
            </a:r>
          </a:p>
        </p:txBody>
      </p:sp>
      <p:sp>
        <p:nvSpPr>
          <p:cNvPr id="14" name="procedures text">
            <a:extLst>
              <a:ext uri="{FF2B5EF4-FFF2-40B4-BE49-F238E27FC236}">
                <a16:creationId xmlns:a16="http://schemas.microsoft.com/office/drawing/2014/main" id="{EB75FE4C-A31C-4281-AD39-6277E9F436EE}"/>
              </a:ext>
            </a:extLst>
          </p:cNvPr>
          <p:cNvSpPr txBox="1">
            <a:spLocks noChangeArrowheads="1"/>
          </p:cNvSpPr>
          <p:nvPr/>
        </p:nvSpPr>
        <p:spPr bwMode="auto">
          <a:xfrm>
            <a:off x="11976851" y="6912691"/>
            <a:ext cx="19203148" cy="2061905"/>
          </a:xfrm>
          <a:prstGeom prst="rect">
            <a:avLst/>
          </a:prstGeom>
          <a:solidFill>
            <a:schemeClr val="accent1">
              <a:lumMod val="20000"/>
              <a:lumOff val="80000"/>
            </a:schemeClr>
          </a:solidFill>
          <a:ln>
            <a:solidFill>
              <a:schemeClr val="accent1"/>
            </a:solid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257" tIns="45622" rIns="91257" bIns="45622" anchor="ctr">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a:buFont typeface="Arial" panose="020B0604020202020204" pitchFamily="34" charset="0"/>
              <a:buChar char="•"/>
            </a:pPr>
            <a:r>
              <a:rPr lang="en-US" sz="3200" dirty="0">
                <a:latin typeface="+mj-lt"/>
                <a:cs typeface="Calibri" panose="020F0502020204030204" pitchFamily="34" charset="0"/>
              </a:rPr>
              <a:t>Develop an innovative curriculum for the endocrinology fellowship training program at EVMS</a:t>
            </a:r>
          </a:p>
          <a:p>
            <a:pPr marL="457200" indent="-457200">
              <a:buFont typeface="Arial" panose="020B0604020202020204" pitchFamily="34" charset="0"/>
              <a:buChar char="•"/>
            </a:pPr>
            <a:r>
              <a:rPr lang="en-US" sz="3200" dirty="0">
                <a:latin typeface="+mj-lt"/>
                <a:cs typeface="Calibri" panose="020F0502020204030204" pitchFamily="34" charset="0"/>
              </a:rPr>
              <a:t>Provide valuable and sustainable knowledge to endocrine fellows on health equity</a:t>
            </a:r>
          </a:p>
          <a:p>
            <a:pPr marL="457200" indent="-457200">
              <a:buFont typeface="Arial" panose="020B0604020202020204" pitchFamily="34" charset="0"/>
              <a:buChar char="•"/>
            </a:pPr>
            <a:r>
              <a:rPr lang="en-US" sz="3200" dirty="0">
                <a:latin typeface="+mj-lt"/>
                <a:cs typeface="Calibri" panose="020F0502020204030204" pitchFamily="34" charset="0"/>
              </a:rPr>
              <a:t>Address an important and relevant need in the field </a:t>
            </a:r>
          </a:p>
          <a:p>
            <a:pPr marL="457200" indent="-457200">
              <a:buFont typeface="Arial" panose="020B0604020202020204" pitchFamily="34" charset="0"/>
              <a:buChar char="•"/>
            </a:pPr>
            <a:r>
              <a:rPr lang="en-US" sz="3200" dirty="0">
                <a:latin typeface="+mj-lt"/>
                <a:cs typeface="Calibri" panose="020F0502020204030204" pitchFamily="34" charset="0"/>
              </a:rPr>
              <a:t>Provide a model for other programs in need of similar curricula</a:t>
            </a:r>
          </a:p>
        </p:txBody>
      </p:sp>
      <p:sp>
        <p:nvSpPr>
          <p:cNvPr id="16" name="results">
            <a:extLst>
              <a:ext uri="{FF2B5EF4-FFF2-40B4-BE49-F238E27FC236}">
                <a16:creationId xmlns:a16="http://schemas.microsoft.com/office/drawing/2014/main" id="{46C58170-5EE7-4BB7-BB2D-E946719699AB}"/>
              </a:ext>
            </a:extLst>
          </p:cNvPr>
          <p:cNvSpPr txBox="1"/>
          <p:nvPr/>
        </p:nvSpPr>
        <p:spPr>
          <a:xfrm>
            <a:off x="11976851" y="9438988"/>
            <a:ext cx="7017261" cy="923132"/>
          </a:xfrm>
          <a:prstGeom prst="rect">
            <a:avLst/>
          </a:prstGeom>
          <a:noFill/>
        </p:spPr>
        <p:txBody>
          <a:bodyPr wrap="square" lIns="91257" tIns="45622" rIns="91257" bIns="45622" rtlCol="0">
            <a:spAutoFit/>
          </a:bodyPr>
          <a:lstStyle/>
          <a:p>
            <a:r>
              <a:rPr lang="en-US" sz="5400" b="1" dirty="0">
                <a:solidFill>
                  <a:srgbClr val="1F7F9B"/>
                </a:solidFill>
              </a:rPr>
              <a:t>Methodology</a:t>
            </a:r>
          </a:p>
        </p:txBody>
      </p:sp>
      <p:sp>
        <p:nvSpPr>
          <p:cNvPr id="4" name="Rectangle 3">
            <a:extLst>
              <a:ext uri="{FF2B5EF4-FFF2-40B4-BE49-F238E27FC236}">
                <a16:creationId xmlns:a16="http://schemas.microsoft.com/office/drawing/2014/main" id="{7F724AFE-2B0B-88C9-180A-4397A7C80FA2}"/>
              </a:ext>
            </a:extLst>
          </p:cNvPr>
          <p:cNvSpPr/>
          <p:nvPr/>
        </p:nvSpPr>
        <p:spPr>
          <a:xfrm>
            <a:off x="12049448" y="10476420"/>
            <a:ext cx="19203148" cy="13880723"/>
          </a:xfrm>
          <a:prstGeom prst="rect">
            <a:avLst/>
          </a:prstGeom>
        </p:spPr>
        <p:txBody>
          <a:bodyPr wrap="square" numCol="2">
            <a:spAutoFit/>
          </a:bodyPr>
          <a:lstStyle/>
          <a:p>
            <a:r>
              <a:rPr lang="en-US" sz="3200" dirty="0">
                <a:latin typeface="+mj-lt"/>
                <a:ea typeface="Calibri" panose="020F0502020204030204" pitchFamily="34" charset="0"/>
                <a:cs typeface="Arial" panose="020B0604020202020204" pitchFamily="34" charset="0"/>
              </a:rPr>
              <a:t>The proposed project involves incorporating health equity topics into the current endocrine didactics. This will include: </a:t>
            </a:r>
          </a:p>
          <a:p>
            <a:r>
              <a:rPr lang="en-US" sz="3200" dirty="0">
                <a:latin typeface="+mj-lt"/>
                <a:ea typeface="Calibri" panose="020F0502020204030204" pitchFamily="34" charset="0"/>
                <a:cs typeface="Arial" panose="020B0604020202020204" pitchFamily="34" charset="0"/>
              </a:rPr>
              <a:t> </a:t>
            </a:r>
          </a:p>
          <a:p>
            <a:pPr marL="514350" indent="-514350">
              <a:buAutoNum type="arabicParenBoth"/>
            </a:pPr>
            <a:r>
              <a:rPr lang="en-US" sz="3200" dirty="0">
                <a:latin typeface="+mj-lt"/>
                <a:ea typeface="Calibri" panose="020F0502020204030204" pitchFamily="34" charset="0"/>
                <a:cs typeface="Arial" panose="020B0604020202020204" pitchFamily="34" charset="0"/>
              </a:rPr>
              <a:t> an annual lecture by the program director,</a:t>
            </a:r>
          </a:p>
          <a:p>
            <a:r>
              <a:rPr lang="en-US" sz="3200" dirty="0">
                <a:latin typeface="+mj-lt"/>
                <a:ea typeface="Calibri" panose="020F0502020204030204" pitchFamily="34" charset="0"/>
                <a:cs typeface="Arial" panose="020B0604020202020204" pitchFamily="34" charset="0"/>
              </a:rPr>
              <a:t>involving health equity topics and definitions as provided by the </a:t>
            </a:r>
            <a:r>
              <a:rPr lang="en-US" sz="3200" b="1" dirty="0">
                <a:latin typeface="+mj-lt"/>
                <a:ea typeface="Calibri" panose="020F0502020204030204" pitchFamily="34" charset="0"/>
                <a:cs typeface="Arial" panose="020B0604020202020204" pitchFamily="34" charset="0"/>
              </a:rPr>
              <a:t>Association of Program Directors in Endocrinology, Diabetes and Metabolism (APDEM) Health Equity Curriculum</a:t>
            </a:r>
            <a:r>
              <a:rPr lang="en-US" sz="3200" dirty="0">
                <a:latin typeface="+mj-lt"/>
                <a:ea typeface="Calibri" panose="020F0502020204030204" pitchFamily="34" charset="0"/>
                <a:cs typeface="Arial" panose="020B0604020202020204" pitchFamily="34" charset="0"/>
              </a:rPr>
              <a:t>, as well as specifics regarding health care disparities in the Hampton Roads community; fellows will take a knowledge assessment that will determine their current knowledge pre- and post-lecture</a:t>
            </a:r>
          </a:p>
          <a:p>
            <a:endParaRPr lang="en-US" sz="3200" dirty="0">
              <a:latin typeface="+mj-lt"/>
              <a:ea typeface="Calibri" panose="020F0502020204030204" pitchFamily="34" charset="0"/>
              <a:cs typeface="Arial" panose="020B0604020202020204" pitchFamily="34" charset="0"/>
            </a:endParaRPr>
          </a:p>
          <a:p>
            <a:r>
              <a:rPr lang="en-US" sz="3200" dirty="0">
                <a:latin typeface="+mj-lt"/>
                <a:ea typeface="Calibri" panose="020F0502020204030204" pitchFamily="34" charset="0"/>
                <a:cs typeface="Arial" panose="020B0604020202020204" pitchFamily="34" charset="0"/>
              </a:rPr>
              <a:t>(2) sharing of the </a:t>
            </a:r>
            <a:r>
              <a:rPr lang="en-US" sz="3200" b="1" dirty="0">
                <a:latin typeface="+mj-lt"/>
                <a:ea typeface="Calibri" panose="020F0502020204030204" pitchFamily="34" charset="0"/>
                <a:cs typeface="Arial" panose="020B0604020202020204" pitchFamily="34" charset="0"/>
              </a:rPr>
              <a:t>APDEM Health Equity Toolbox </a:t>
            </a:r>
            <a:r>
              <a:rPr lang="en-US" sz="3200" dirty="0">
                <a:latin typeface="+mj-lt"/>
                <a:ea typeface="Calibri" panose="020F0502020204030204" pitchFamily="34" charset="0"/>
                <a:cs typeface="Arial" panose="020B0604020202020204" pitchFamily="34" charset="0"/>
              </a:rPr>
              <a:t>(which includes multimedia/print resources for both fellow and faculty development); </a:t>
            </a:r>
          </a:p>
          <a:p>
            <a:r>
              <a:rPr lang="en-US" sz="3200" dirty="0">
                <a:latin typeface="+mj-lt"/>
                <a:ea typeface="Calibri" panose="020F0502020204030204" pitchFamily="34" charset="0"/>
                <a:cs typeface="Arial" panose="020B0604020202020204" pitchFamily="34" charset="0"/>
              </a:rPr>
              <a:t> </a:t>
            </a:r>
          </a:p>
          <a:p>
            <a:r>
              <a:rPr lang="en-US" sz="3200" dirty="0">
                <a:latin typeface="+mj-lt"/>
                <a:ea typeface="Calibri" panose="020F0502020204030204" pitchFamily="34" charset="0"/>
                <a:cs typeface="Arial" panose="020B0604020202020204" pitchFamily="34" charset="0"/>
              </a:rPr>
              <a:t>(3) each fellow presenting one of their four </a:t>
            </a:r>
            <a:r>
              <a:rPr lang="en-US" sz="3200" b="1" dirty="0">
                <a:latin typeface="+mj-lt"/>
                <a:ea typeface="Calibri" panose="020F0502020204030204" pitchFamily="34" charset="0"/>
                <a:cs typeface="Arial" panose="020B0604020202020204" pitchFamily="34" charset="0"/>
              </a:rPr>
              <a:t>journal clubs</a:t>
            </a:r>
            <a:r>
              <a:rPr lang="en-US" sz="3200" dirty="0">
                <a:latin typeface="+mj-lt"/>
                <a:ea typeface="Calibri" panose="020F0502020204030204" pitchFamily="34" charset="0"/>
                <a:cs typeface="Arial" panose="020B0604020202020204" pitchFamily="34" charset="0"/>
              </a:rPr>
              <a:t> per year on a paper involving a health equity topic; </a:t>
            </a:r>
          </a:p>
          <a:p>
            <a:r>
              <a:rPr lang="en-US" sz="3200" dirty="0">
                <a:latin typeface="+mj-lt"/>
                <a:ea typeface="Calibri" panose="020F0502020204030204" pitchFamily="34" charset="0"/>
                <a:cs typeface="Arial" panose="020B0604020202020204" pitchFamily="34" charset="0"/>
              </a:rPr>
              <a:t> </a:t>
            </a:r>
          </a:p>
          <a:p>
            <a:endParaRPr lang="en-US" sz="3200" dirty="0">
              <a:latin typeface="+mj-lt"/>
              <a:ea typeface="Calibri" panose="020F0502020204030204" pitchFamily="34" charset="0"/>
              <a:cs typeface="Arial" panose="020B0604020202020204" pitchFamily="34" charset="0"/>
            </a:endParaRPr>
          </a:p>
          <a:p>
            <a:endParaRPr lang="en-US" sz="3200" dirty="0">
              <a:latin typeface="+mj-lt"/>
              <a:ea typeface="Calibri" panose="020F0502020204030204" pitchFamily="34" charset="0"/>
              <a:cs typeface="Arial" panose="020B0604020202020204" pitchFamily="34" charset="0"/>
            </a:endParaRPr>
          </a:p>
          <a:p>
            <a:endParaRPr lang="en-US" sz="3200" dirty="0">
              <a:latin typeface="+mj-lt"/>
              <a:ea typeface="Calibri" panose="020F0502020204030204" pitchFamily="34" charset="0"/>
              <a:cs typeface="Arial" panose="020B0604020202020204" pitchFamily="34" charset="0"/>
            </a:endParaRPr>
          </a:p>
          <a:p>
            <a:endParaRPr lang="en-US" sz="3200" dirty="0">
              <a:latin typeface="+mj-lt"/>
              <a:ea typeface="Calibri" panose="020F0502020204030204" pitchFamily="34" charset="0"/>
              <a:cs typeface="Arial" panose="020B0604020202020204" pitchFamily="34" charset="0"/>
            </a:endParaRPr>
          </a:p>
          <a:p>
            <a:endParaRPr lang="en-US" sz="3200" dirty="0">
              <a:latin typeface="+mj-lt"/>
              <a:ea typeface="Calibri" panose="020F0502020204030204" pitchFamily="34" charset="0"/>
              <a:cs typeface="Arial" panose="020B0604020202020204" pitchFamily="34" charset="0"/>
            </a:endParaRPr>
          </a:p>
          <a:p>
            <a:endParaRPr lang="en-US" sz="3200" dirty="0">
              <a:latin typeface="+mj-lt"/>
              <a:ea typeface="Calibri" panose="020F0502020204030204" pitchFamily="34" charset="0"/>
              <a:cs typeface="Arial" panose="020B0604020202020204" pitchFamily="34" charset="0"/>
            </a:endParaRPr>
          </a:p>
          <a:p>
            <a:r>
              <a:rPr lang="en-US" sz="3200" dirty="0">
                <a:latin typeface="+mj-lt"/>
                <a:ea typeface="Calibri" panose="020F0502020204030204" pitchFamily="34" charset="0"/>
                <a:cs typeface="Arial" panose="020B0604020202020204" pitchFamily="34" charset="0"/>
              </a:rPr>
              <a:t>(4) each fellow presenting at least one health equity-focused weekly </a:t>
            </a:r>
            <a:r>
              <a:rPr lang="en-US" sz="3200" b="1" dirty="0">
                <a:latin typeface="+mj-lt"/>
                <a:ea typeface="Calibri" panose="020F0502020204030204" pitchFamily="34" charset="0"/>
                <a:cs typeface="Arial" panose="020B0604020202020204" pitchFamily="34" charset="0"/>
              </a:rPr>
              <a:t>case conference presentation </a:t>
            </a:r>
            <a:r>
              <a:rPr lang="en-US" sz="3200" dirty="0">
                <a:latin typeface="+mj-lt"/>
                <a:ea typeface="Calibri" panose="020F0502020204030204" pitchFamily="34" charset="0"/>
                <a:cs typeface="Arial" panose="020B0604020202020204" pitchFamily="34" charset="0"/>
              </a:rPr>
              <a:t>each year, with faculty mentorship to guide fellow/faculty discussion; </a:t>
            </a:r>
          </a:p>
          <a:p>
            <a:r>
              <a:rPr lang="en-US" sz="3200" dirty="0">
                <a:latin typeface="+mj-lt"/>
                <a:ea typeface="Calibri" panose="020F0502020204030204" pitchFamily="34" charset="0"/>
                <a:cs typeface="Arial" panose="020B0604020202020204" pitchFamily="34" charset="0"/>
              </a:rPr>
              <a:t> </a:t>
            </a:r>
          </a:p>
          <a:p>
            <a:r>
              <a:rPr lang="en-US" sz="3200" dirty="0">
                <a:latin typeface="+mj-lt"/>
                <a:ea typeface="Calibri" panose="020F0502020204030204" pitchFamily="34" charset="0"/>
                <a:cs typeface="Arial" panose="020B0604020202020204" pitchFamily="34" charset="0"/>
              </a:rPr>
              <a:t>(5) encouragement of incorporating health equity questions into fellowship </a:t>
            </a:r>
            <a:r>
              <a:rPr lang="en-US" sz="3200" b="1" dirty="0">
                <a:latin typeface="+mj-lt"/>
                <a:ea typeface="Calibri" panose="020F0502020204030204" pitchFamily="34" charset="0"/>
                <a:cs typeface="Arial" panose="020B0604020202020204" pitchFamily="34" charset="0"/>
              </a:rPr>
              <a:t>quality improvement projects</a:t>
            </a:r>
            <a:r>
              <a:rPr lang="en-US" sz="3200" dirty="0">
                <a:latin typeface="+mj-lt"/>
                <a:ea typeface="Calibri" panose="020F0502020204030204" pitchFamily="34" charset="0"/>
                <a:cs typeface="Arial" panose="020B0604020202020204" pitchFamily="34" charset="0"/>
              </a:rPr>
              <a:t>, with guidance from the </a:t>
            </a:r>
            <a:r>
              <a:rPr lang="en-US" sz="3200" b="1" dirty="0">
                <a:latin typeface="+mj-lt"/>
                <a:ea typeface="Calibri" panose="020F0502020204030204" pitchFamily="34" charset="0"/>
                <a:cs typeface="Arial" panose="020B0604020202020204" pitchFamily="34" charset="0"/>
              </a:rPr>
              <a:t>APDEM Health Equity Patient Safety/Quality Improvement Toolkit</a:t>
            </a:r>
            <a:r>
              <a:rPr lang="en-US" sz="3200" dirty="0">
                <a:latin typeface="+mj-lt"/>
                <a:ea typeface="Calibri" panose="020F0502020204030204" pitchFamily="34" charset="0"/>
                <a:cs typeface="Arial" panose="020B0604020202020204" pitchFamily="34" charset="0"/>
              </a:rPr>
              <a:t>; </a:t>
            </a:r>
          </a:p>
          <a:p>
            <a:r>
              <a:rPr lang="en-US" sz="3200" dirty="0">
                <a:latin typeface="+mj-lt"/>
                <a:ea typeface="Calibri" panose="020F0502020204030204" pitchFamily="34" charset="0"/>
                <a:cs typeface="Arial" panose="020B0604020202020204" pitchFamily="34" charset="0"/>
              </a:rPr>
              <a:t> </a:t>
            </a:r>
          </a:p>
          <a:p>
            <a:r>
              <a:rPr lang="en-US" sz="3200" dirty="0">
                <a:latin typeface="+mj-lt"/>
                <a:ea typeface="Calibri" panose="020F0502020204030204" pitchFamily="34" charset="0"/>
                <a:cs typeface="Arial" panose="020B0604020202020204" pitchFamily="34" charset="0"/>
              </a:rPr>
              <a:t>(6) </a:t>
            </a:r>
            <a:r>
              <a:rPr lang="en-US" sz="3200" b="1" dirty="0">
                <a:latin typeface="+mj-lt"/>
                <a:ea typeface="Calibri" panose="020F0502020204030204" pitchFamily="34" charset="0"/>
                <a:cs typeface="Arial" panose="020B0604020202020204" pitchFamily="34" charset="0"/>
              </a:rPr>
              <a:t>development of a pocket card </a:t>
            </a:r>
            <a:r>
              <a:rPr lang="en-US" sz="3200" dirty="0">
                <a:latin typeface="+mj-lt"/>
                <a:ea typeface="Calibri" panose="020F0502020204030204" pitchFamily="34" charset="0"/>
                <a:cs typeface="Arial" panose="020B0604020202020204" pitchFamily="34" charset="0"/>
              </a:rPr>
              <a:t>including health equity definitions, and definitions of the social determinants of health, that fellows and faculty can carry with them in the clinic and on rounds; </a:t>
            </a:r>
          </a:p>
          <a:p>
            <a:r>
              <a:rPr lang="en-US" sz="3200" dirty="0">
                <a:latin typeface="+mj-lt"/>
                <a:ea typeface="Calibri" panose="020F0502020204030204" pitchFamily="34" charset="0"/>
                <a:cs typeface="Arial" panose="020B0604020202020204" pitchFamily="34" charset="0"/>
              </a:rPr>
              <a:t> </a:t>
            </a:r>
          </a:p>
          <a:p>
            <a:r>
              <a:rPr lang="en-US" sz="3200" dirty="0">
                <a:latin typeface="+mj-lt"/>
                <a:ea typeface="Calibri" panose="020F0502020204030204" pitchFamily="34" charset="0"/>
                <a:cs typeface="Arial" panose="020B0604020202020204" pitchFamily="34" charset="0"/>
              </a:rPr>
              <a:t>(7) involvement of fellows during </a:t>
            </a:r>
            <a:r>
              <a:rPr lang="en-US" sz="3200" b="1" dirty="0">
                <a:latin typeface="+mj-lt"/>
                <a:ea typeface="Calibri" panose="020F0502020204030204" pitchFamily="34" charset="0"/>
                <a:cs typeface="Arial" panose="020B0604020202020204" pitchFamily="34" charset="0"/>
              </a:rPr>
              <a:t>elective rotations </a:t>
            </a:r>
            <a:r>
              <a:rPr lang="en-US" sz="3200" dirty="0">
                <a:latin typeface="+mj-lt"/>
                <a:ea typeface="Calibri" panose="020F0502020204030204" pitchFamily="34" charset="0"/>
                <a:cs typeface="Arial" panose="020B0604020202020204" pitchFamily="34" charset="0"/>
              </a:rPr>
              <a:t>in clinics focused on populations with significant health disparities, including the EVMS adult transgender clinic, with </a:t>
            </a:r>
            <a:r>
              <a:rPr lang="en-US" sz="3200" b="1" dirty="0">
                <a:latin typeface="+mj-lt"/>
                <a:ea typeface="Calibri" panose="020F0502020204030204" pitchFamily="34" charset="0"/>
                <a:cs typeface="Arial" panose="020B0604020202020204" pitchFamily="34" charset="0"/>
              </a:rPr>
              <a:t>reflective journaling </a:t>
            </a:r>
            <a:r>
              <a:rPr lang="en-US" sz="3200" dirty="0">
                <a:latin typeface="+mj-lt"/>
                <a:ea typeface="Calibri" panose="020F0502020204030204" pitchFamily="34" charset="0"/>
                <a:cs typeface="Arial" panose="020B0604020202020204" pitchFamily="34" charset="0"/>
              </a:rPr>
              <a:t>of their experiences guided by practice-based learning cases from the APDEM Health Equity Curriculum.</a:t>
            </a:r>
          </a:p>
        </p:txBody>
      </p:sp>
      <p:sp>
        <p:nvSpPr>
          <p:cNvPr id="19" name="conclusions">
            <a:extLst>
              <a:ext uri="{FF2B5EF4-FFF2-40B4-BE49-F238E27FC236}">
                <a16:creationId xmlns:a16="http://schemas.microsoft.com/office/drawing/2014/main" id="{FC2B6F36-6E18-44E2-866D-939FB235640A}"/>
              </a:ext>
            </a:extLst>
          </p:cNvPr>
          <p:cNvSpPr txBox="1"/>
          <p:nvPr/>
        </p:nvSpPr>
        <p:spPr>
          <a:xfrm>
            <a:off x="31914350" y="5673151"/>
            <a:ext cx="7862050" cy="923132"/>
          </a:xfrm>
          <a:prstGeom prst="rect">
            <a:avLst/>
          </a:prstGeom>
          <a:noFill/>
        </p:spPr>
        <p:txBody>
          <a:bodyPr wrap="square" lIns="91257" tIns="45622" rIns="91257" bIns="45622" rtlCol="0">
            <a:spAutoFit/>
          </a:bodyPr>
          <a:lstStyle/>
          <a:p>
            <a:r>
              <a:rPr lang="en-US" sz="5400" b="1" dirty="0">
                <a:solidFill>
                  <a:srgbClr val="1F7F9B"/>
                </a:solidFill>
                <a:latin typeface="+mj-lt"/>
              </a:rPr>
              <a:t>Assessment Measures</a:t>
            </a:r>
          </a:p>
        </p:txBody>
      </p:sp>
      <p:sp>
        <p:nvSpPr>
          <p:cNvPr id="20" name="conclusions text">
            <a:extLst>
              <a:ext uri="{FF2B5EF4-FFF2-40B4-BE49-F238E27FC236}">
                <a16:creationId xmlns:a16="http://schemas.microsoft.com/office/drawing/2014/main" id="{A808EFB1-E718-45A9-A0EA-A1B53DD66013}"/>
              </a:ext>
            </a:extLst>
          </p:cNvPr>
          <p:cNvSpPr txBox="1">
            <a:spLocks noChangeArrowheads="1"/>
          </p:cNvSpPr>
          <p:nvPr/>
        </p:nvSpPr>
        <p:spPr bwMode="auto">
          <a:xfrm>
            <a:off x="31914350" y="6837386"/>
            <a:ext cx="8878175" cy="50165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a:buFont typeface="Arial" panose="020B0604020202020204" pitchFamily="34" charset="0"/>
              <a:buChar char="•"/>
            </a:pPr>
            <a:r>
              <a:rPr lang="en-US" sz="3200" dirty="0"/>
              <a:t>Involvement in the curriculum activities will be recorded/tracked for each fellow. </a:t>
            </a:r>
          </a:p>
          <a:p>
            <a:pPr marL="457200" indent="-457200">
              <a:buFont typeface="Arial" panose="020B0604020202020204" pitchFamily="34" charset="0"/>
              <a:buChar char="•"/>
            </a:pPr>
            <a:r>
              <a:rPr lang="en-US" sz="3200" dirty="0"/>
              <a:t>Fellows will have the opportunity to provide feedback formally every 6 months and informally on the curriculum. </a:t>
            </a:r>
          </a:p>
          <a:p>
            <a:pPr marL="457200" indent="-457200">
              <a:buFont typeface="Arial" panose="020B0604020202020204" pitchFamily="34" charset="0"/>
              <a:buChar char="•"/>
            </a:pPr>
            <a:r>
              <a:rPr lang="en-US" sz="3200" dirty="0"/>
              <a:t>Faculty will be asked for feedback once per year during their year-end feedback session with the program director. </a:t>
            </a:r>
          </a:p>
          <a:p>
            <a:pPr marL="457200" indent="-457200">
              <a:buFont typeface="Arial" panose="020B0604020202020204" pitchFamily="34" charset="0"/>
              <a:buChar char="•"/>
            </a:pPr>
            <a:r>
              <a:rPr lang="en-US" sz="3200" dirty="0"/>
              <a:t>Fellows will also be involved in reflective journaling as described.  </a:t>
            </a:r>
          </a:p>
        </p:txBody>
      </p:sp>
      <p:sp>
        <p:nvSpPr>
          <p:cNvPr id="24" name="conclusions">
            <a:extLst>
              <a:ext uri="{FF2B5EF4-FFF2-40B4-BE49-F238E27FC236}">
                <a16:creationId xmlns:a16="http://schemas.microsoft.com/office/drawing/2014/main" id="{922AD811-5171-D916-A695-368FD1A265F4}"/>
              </a:ext>
            </a:extLst>
          </p:cNvPr>
          <p:cNvSpPr txBox="1"/>
          <p:nvPr/>
        </p:nvSpPr>
        <p:spPr>
          <a:xfrm>
            <a:off x="31914349" y="12094549"/>
            <a:ext cx="7862050" cy="923132"/>
          </a:xfrm>
          <a:prstGeom prst="rect">
            <a:avLst/>
          </a:prstGeom>
          <a:noFill/>
        </p:spPr>
        <p:txBody>
          <a:bodyPr wrap="square" lIns="91257" tIns="45622" rIns="91257" bIns="45622" rtlCol="0">
            <a:spAutoFit/>
          </a:bodyPr>
          <a:lstStyle/>
          <a:p>
            <a:r>
              <a:rPr lang="en-US" sz="5400" b="1" dirty="0">
                <a:solidFill>
                  <a:srgbClr val="1F7F9B"/>
                </a:solidFill>
                <a:latin typeface="+mj-lt"/>
              </a:rPr>
              <a:t>Conclusions </a:t>
            </a:r>
          </a:p>
        </p:txBody>
      </p:sp>
      <p:sp>
        <p:nvSpPr>
          <p:cNvPr id="23" name="TextBox 22">
            <a:extLst>
              <a:ext uri="{FF2B5EF4-FFF2-40B4-BE49-F238E27FC236}">
                <a16:creationId xmlns:a16="http://schemas.microsoft.com/office/drawing/2014/main" id="{47F00D69-3844-14F2-0A55-8944CA4E355D}"/>
              </a:ext>
            </a:extLst>
          </p:cNvPr>
          <p:cNvSpPr txBox="1"/>
          <p:nvPr/>
        </p:nvSpPr>
        <p:spPr>
          <a:xfrm>
            <a:off x="31914349" y="13188631"/>
            <a:ext cx="8878175" cy="5509200"/>
          </a:xfrm>
          <a:prstGeom prst="rect">
            <a:avLst/>
          </a:prstGeom>
          <a:solidFill>
            <a:schemeClr val="accent1">
              <a:lumMod val="20000"/>
              <a:lumOff val="80000"/>
            </a:schemeClr>
          </a:solidFill>
          <a:ln>
            <a:solidFill>
              <a:schemeClr val="accent1"/>
            </a:solidFill>
          </a:ln>
        </p:spPr>
        <p:txBody>
          <a:bodyPr wrap="square" rtlCol="0" anchor="ctr">
            <a:spAutoFit/>
          </a:bodyPr>
          <a:lstStyle/>
          <a:p>
            <a:r>
              <a:rPr lang="en-US" sz="3200" dirty="0"/>
              <a:t>This curriculum is designed to provide needed training in health equity to endocrine fellows. Under faculty mentorship, fellows will participate in health equity-based activities throughout the academic year as described. These objectives are all feasible, as they will be incorporated into the current didactic structure. The authors plan to use specific measurable outcomes from this curriculum (knowledge assessment, feedback, reflective journaling) to publish our experience in the literature. </a:t>
            </a:r>
            <a:r>
              <a:rPr lang="en-US" dirty="0"/>
              <a:t>  </a:t>
            </a:r>
            <a:endParaRPr lang="en-US" sz="3200" dirty="0"/>
          </a:p>
        </p:txBody>
      </p:sp>
      <p:sp>
        <p:nvSpPr>
          <p:cNvPr id="21" name="references">
            <a:extLst>
              <a:ext uri="{FF2B5EF4-FFF2-40B4-BE49-F238E27FC236}">
                <a16:creationId xmlns:a16="http://schemas.microsoft.com/office/drawing/2014/main" id="{EB0296F6-82F6-4E64-8E51-EFD2479FD605}"/>
              </a:ext>
            </a:extLst>
          </p:cNvPr>
          <p:cNvSpPr txBox="1"/>
          <p:nvPr/>
        </p:nvSpPr>
        <p:spPr>
          <a:xfrm>
            <a:off x="31828050" y="19039732"/>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References</a:t>
            </a:r>
          </a:p>
        </p:txBody>
      </p:sp>
      <p:sp>
        <p:nvSpPr>
          <p:cNvPr id="27" name="TextBox 26">
            <a:extLst>
              <a:ext uri="{FF2B5EF4-FFF2-40B4-BE49-F238E27FC236}">
                <a16:creationId xmlns:a16="http://schemas.microsoft.com/office/drawing/2014/main" id="{749ABA19-5561-A315-F037-E1C3DC95A268}"/>
              </a:ext>
            </a:extLst>
          </p:cNvPr>
          <p:cNvSpPr txBox="1"/>
          <p:nvPr/>
        </p:nvSpPr>
        <p:spPr>
          <a:xfrm>
            <a:off x="31885200" y="19986866"/>
            <a:ext cx="8176950" cy="923330"/>
          </a:xfrm>
          <a:prstGeom prst="rect">
            <a:avLst/>
          </a:prstGeom>
          <a:noFill/>
        </p:spPr>
        <p:txBody>
          <a:bodyPr wrap="square" rtlCol="0">
            <a:spAutoFit/>
          </a:bodyPr>
          <a:lstStyle/>
          <a:p>
            <a:r>
              <a:rPr lang="en-US" sz="1800" dirty="0"/>
              <a:t>Malek R, Pennant M, Munir K, </a:t>
            </a:r>
            <a:r>
              <a:rPr lang="en-US" sz="1800" dirty="0" err="1"/>
              <a:t>Lamos</a:t>
            </a:r>
            <a:r>
              <a:rPr lang="en-US" sz="1800" dirty="0"/>
              <a:t> EM. Creating a Health Equity Curriculum in Endocrinology Fellowships. </a:t>
            </a:r>
            <a:r>
              <a:rPr lang="en-US" sz="1800" i="1" dirty="0" err="1"/>
              <a:t>Endocr</a:t>
            </a:r>
            <a:r>
              <a:rPr lang="en-US" sz="1800" i="1" dirty="0"/>
              <a:t> </a:t>
            </a:r>
            <a:r>
              <a:rPr lang="en-US" sz="1800" i="1" dirty="0" err="1"/>
              <a:t>Pract</a:t>
            </a:r>
            <a:r>
              <a:rPr lang="en-US" sz="1800" dirty="0"/>
              <a:t>. 2021;27(7):754-756. doi:10.1016/j.eprac.2021.04.885</a:t>
            </a:r>
          </a:p>
        </p:txBody>
      </p:sp>
    </p:spTree>
    <p:extLst>
      <p:ext uri="{BB962C8B-B14F-4D97-AF65-F5344CB8AC3E}">
        <p14:creationId xmlns:p14="http://schemas.microsoft.com/office/powerpoint/2010/main" val="3707035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EVMS template 4">
  <a:themeElements>
    <a:clrScheme name="EVMS 2011">
      <a:dk1>
        <a:srgbClr val="000000"/>
      </a:dk1>
      <a:lt1>
        <a:srgbClr val="FFFFFF"/>
      </a:lt1>
      <a:dk2>
        <a:srgbClr val="00334D"/>
      </a:dk2>
      <a:lt2>
        <a:srgbClr val="EEECE1"/>
      </a:lt2>
      <a:accent1>
        <a:srgbClr val="367C99"/>
      </a:accent1>
      <a:accent2>
        <a:srgbClr val="B64121"/>
      </a:accent2>
      <a:accent3>
        <a:srgbClr val="41C4DC"/>
      </a:accent3>
      <a:accent4>
        <a:srgbClr val="766A63"/>
      </a:accent4>
      <a:accent5>
        <a:srgbClr val="DCCE86"/>
      </a:accent5>
      <a:accent6>
        <a:srgbClr val="C6EDF5"/>
      </a:accent6>
      <a:hlink>
        <a:srgbClr val="367C99"/>
      </a:hlink>
      <a:folHlink>
        <a:srgbClr val="C050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2059</TotalTime>
  <Words>650</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Noto Sans Symbols</vt:lpstr>
      <vt:lpstr>EVMS template 4</vt:lpstr>
      <vt:lpstr>Incorporating Health Equity Into Endocrine Fellowship Curriculum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 Remove this slide before submitting</dc:title>
  <dc:creator>Taylor-Fishwick, Jonathan S.</dc:creator>
  <cp:lastModifiedBy>Green, Kevin H.</cp:lastModifiedBy>
  <cp:revision>24</cp:revision>
  <dcterms:created xsi:type="dcterms:W3CDTF">2021-04-15T12:23:12Z</dcterms:created>
  <dcterms:modified xsi:type="dcterms:W3CDTF">2022-05-02T17:47:37Z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0x01010036D8BDB6D61E6945B3D3C7EC6E0B8CF2</vt:lpwstr>
  </property>
  <property fmtid="{D5CDD505-2E9C-101B-9397-08002B2CF9AE}" pid="3" name="_MarkAsFinal">
    <vt:bool>true</vt:bool>
  </property>
</Properties>
</file>