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51" r:id="rId10"/>
    <p:sldId id="352" r:id="rId11"/>
    <p:sldId id="353" r:id="rId12"/>
    <p:sldId id="354" r:id="rId13"/>
    <p:sldId id="304" r:id="rId14"/>
    <p:sldId id="341" r:id="rId15"/>
    <p:sldId id="346" r:id="rId16"/>
    <p:sldId id="301" r:id="rId17"/>
    <p:sldId id="287" r:id="rId18"/>
    <p:sldId id="347" r:id="rId19"/>
    <p:sldId id="283" r:id="rId20"/>
    <p:sldId id="288" r:id="rId21"/>
    <p:sldId id="289" r:id="rId22"/>
    <p:sldId id="320" r:id="rId23"/>
    <p:sldId id="344" r:id="rId24"/>
    <p:sldId id="290" r:id="rId25"/>
    <p:sldId id="345" r:id="rId26"/>
    <p:sldId id="311" r:id="rId27"/>
    <p:sldId id="348" r:id="rId28"/>
    <p:sldId id="325" r:id="rId29"/>
    <p:sldId id="350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6" r:id="rId38"/>
    <p:sldId id="373" r:id="rId39"/>
    <p:sldId id="374" r:id="rId40"/>
    <p:sldId id="375" r:id="rId4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Ivey Boufford" initials="JIB" lastIdx="14" clrIdx="0">
    <p:extLst>
      <p:ext uri="{19B8F6BF-5375-455C-9EA6-DF929625EA0E}">
        <p15:presenceInfo xmlns:p15="http://schemas.microsoft.com/office/powerpoint/2012/main" xmlns="" userId="Jo Ivey Bouff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.17999391495324027"/>
          <c:w val="0.89227498228206947"/>
          <c:h val="0.6733598116196345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0.26</c:v>
                </c:pt>
                <c:pt idx="1">
                  <c:v>0.21</c:v>
                </c:pt>
                <c:pt idx="2">
                  <c:v>0.17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CC-4E41-BA71-F7DAA4EA28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0.12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CC-4E41-BA71-F7DAA4EA2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56800"/>
        <c:axId val="96894976"/>
      </c:lineChart>
      <c:catAx>
        <c:axId val="93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4976"/>
        <c:crosses val="autoZero"/>
        <c:auto val="1"/>
        <c:lblAlgn val="ctr"/>
        <c:lblOffset val="0"/>
        <c:noMultiLvlLbl val="0"/>
      </c:catAx>
      <c:valAx>
        <c:axId val="96894976"/>
        <c:scaling>
          <c:orientation val="minMax"/>
          <c:min val="5.000000000000001E-2"/>
        </c:scaling>
        <c:delete val="1"/>
        <c:axPos val="l"/>
        <c:numFmt formatCode="0%" sourceLinked="1"/>
        <c:majorTickMark val="none"/>
        <c:minorTickMark val="none"/>
        <c:tickLblPos val="nextTo"/>
        <c:crossAx val="937568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6:40:22.616" idx="4">
    <p:pos x="10" y="10"/>
    <p:text>Be sure to emphaszie creation as advocaate for Hispanic health and address under-representation of Hispanics in health professions and on natiolnal and state leadership opportunities.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6:37:38.512" idx="2">
    <p:pos x="10" y="10"/>
    <p:text>would just put this up, focus on nationwide and young people-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6:42:35.833" idx="5">
    <p:pos x="10" y="10"/>
    <p:text>just use to say NHHF also havs Board with national expert advisors and corporate council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6:57:26.910" idx="14">
    <p:pos x="10" y="10"/>
    <p:text>moved this one up as it is part of networking and reach,.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2T16:50:21.083" idx="11">
    <p:pos x="10" y="10"/>
    <p:text>rather than specifics in 15,16 17, would have one slide that highlights Education ; leadership Development and mentoring, schoalrships, Research as bullets and then speak to each briefly without showing 16 and 17.</p:text>
    <p:extLst>
      <p:ext uri="{C676402C-5697-4E1C-873F-D02D1690AC5C}">
        <p15:threadingInfo xmlns:p15="http://schemas.microsoft.com/office/powerpoint/2012/main" xmlns="" timeZoneBias="300"/>
      </p:ext>
    </p:extLst>
  </p:cm>
  <p:cm authorId="1" dt="2018-03-02T16:55:19.009" idx="13">
    <p:pos x="106" y="106"/>
    <p:text/>
    <p:extLst>
      <p:ext uri="{C676402C-5697-4E1C-873F-D02D1690AC5C}">
        <p15:threadingInfo xmlns:p15="http://schemas.microsoft.com/office/powerpoint/2012/main" xmlns="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8BF8782-C784-4D17-9783-94364FC36B81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B29CA4C-E8E5-4BC0-A992-0CECE98B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35BD70D-5D7E-44A7-AAD3-9D72E7A3394D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09553F3-947F-4AC4-9C6A-5A966E2F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ED36DA-E98B-4B2F-A604-38A6F36B4280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6192"/>
            <a:ext cx="5560060" cy="41574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3" rIns="91447" bIns="45723"/>
          <a:lstStyle/>
          <a:p>
            <a:pPr eaLnBrk="1" hangingPunct="1"/>
            <a:endParaRPr lang="en-US" altLang="en-US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936769" y="8773957"/>
            <a:ext cx="3011699" cy="4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3" rIns="91447" bIns="45723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37346A-3E4C-4DF6-94EB-5E085A29217D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274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BCA79-8BF2-4BD9-9F85-28A482723398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116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C49DF-1F01-447B-8280-CB39B193DA7F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832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2EA8BD-22B1-4B78-8F85-0A71FDB6C821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77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D3E9E4-0967-4AFA-864E-6A873CE4E9A8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77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633">
              <a:defRPr/>
            </a:pPr>
            <a:fld id="{F3E76084-7007-4F9A-9BF5-85CA96B02EE7}" type="slidenum">
              <a:rPr lang="en-US">
                <a:solidFill>
                  <a:prstClr val="black"/>
                </a:solidFill>
                <a:latin typeface="Calibri"/>
              </a:rPr>
              <a:pPr defTabSz="907633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12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30BD58-50B1-46BA-8B3E-36E4689C99C9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936769" y="8773957"/>
            <a:ext cx="3011699" cy="4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3" rIns="91447" bIns="45723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15FD04-AE60-4D6F-8D0E-D237C09B74B2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6192"/>
            <a:ext cx="5560060" cy="41574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3" rIns="91447" bIns="4572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281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D111D-6843-4328-9D28-A112D57A43EE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6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3F61A-7454-4E74-8D72-27C13CD75391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261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712B98-4544-4CE0-BDB9-9C138A8D7D1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006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09F385-3446-4958-B76C-B7BD23BBE279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93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7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36575" indent="0" algn="l">
              <a:buNone/>
              <a:defRPr sz="3467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3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8870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2679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4399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1920" y="1371600"/>
            <a:ext cx="5913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" y="6217920"/>
            <a:ext cx="1109472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6156960" y="1371600"/>
            <a:ext cx="5913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121920" y="365760"/>
            <a:ext cx="119481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66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371600"/>
            <a:ext cx="1194816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" y="6217920"/>
            <a:ext cx="1109472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1920" y="365760"/>
            <a:ext cx="119481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54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9588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6000"/>
              </a:lnSpc>
              <a:buNone/>
              <a:defRPr sz="5333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24383" indent="0">
              <a:lnSpc>
                <a:spcPts val="3067"/>
              </a:lnSpc>
              <a:spcBef>
                <a:spcPts val="0"/>
              </a:spcBef>
              <a:buNone/>
              <a:defRPr sz="2667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1"/>
            <a:ext cx="1016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1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66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0844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60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9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5342" indent="0" algn="l">
              <a:lnSpc>
                <a:spcPct val="100000"/>
              </a:lnSpc>
              <a:spcBef>
                <a:spcPts val="133"/>
              </a:spcBef>
              <a:buNone/>
              <a:defRPr sz="2533" b="0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9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5342" indent="0" algn="l">
              <a:lnSpc>
                <a:spcPct val="100000"/>
              </a:lnSpc>
              <a:spcBef>
                <a:spcPts val="133"/>
              </a:spcBef>
              <a:buNone/>
              <a:defRPr sz="2533" b="0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24243" indent="-365751">
              <a:lnSpc>
                <a:spcPct val="100000"/>
              </a:lnSpc>
              <a:spcBef>
                <a:spcPts val="933"/>
              </a:spcBef>
              <a:defRPr sz="3200"/>
            </a:lvl1pPr>
            <a:lvl2pPr>
              <a:lnSpc>
                <a:spcPct val="100000"/>
              </a:lnSpc>
              <a:spcBef>
                <a:spcPts val="933"/>
              </a:spcBef>
              <a:defRPr sz="2667"/>
            </a:lvl2pPr>
            <a:lvl3pPr>
              <a:lnSpc>
                <a:spcPct val="100000"/>
              </a:lnSpc>
              <a:spcBef>
                <a:spcPts val="933"/>
              </a:spcBef>
              <a:defRPr sz="2400"/>
            </a:lvl3pPr>
            <a:lvl4pPr>
              <a:lnSpc>
                <a:spcPct val="100000"/>
              </a:lnSpc>
              <a:spcBef>
                <a:spcPts val="933"/>
              </a:spcBef>
              <a:defRPr sz="2133"/>
            </a:lvl4pPr>
            <a:lvl5pPr>
              <a:lnSpc>
                <a:spcPct val="100000"/>
              </a:lnSpc>
              <a:spcBef>
                <a:spcPts val="933"/>
              </a:spcBef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24243" indent="-365751">
              <a:lnSpc>
                <a:spcPct val="100000"/>
              </a:lnSpc>
              <a:spcBef>
                <a:spcPts val="933"/>
              </a:spcBef>
              <a:defRPr sz="3200"/>
            </a:lvl1pPr>
            <a:lvl2pPr>
              <a:lnSpc>
                <a:spcPct val="100000"/>
              </a:lnSpc>
              <a:spcBef>
                <a:spcPts val="933"/>
              </a:spcBef>
              <a:defRPr sz="2667"/>
            </a:lvl2pPr>
            <a:lvl3pPr>
              <a:lnSpc>
                <a:spcPct val="100000"/>
              </a:lnSpc>
              <a:spcBef>
                <a:spcPts val="933"/>
              </a:spcBef>
              <a:defRPr sz="2400"/>
            </a:lvl3pPr>
            <a:lvl4pPr>
              <a:lnSpc>
                <a:spcPct val="100000"/>
              </a:lnSpc>
              <a:spcBef>
                <a:spcPts val="933"/>
              </a:spcBef>
              <a:defRPr sz="2133"/>
            </a:lvl4pPr>
            <a:lvl5pPr>
              <a:lnSpc>
                <a:spcPct val="100000"/>
              </a:lnSpc>
              <a:spcBef>
                <a:spcPts val="933"/>
              </a:spcBef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243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5435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0353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7"/>
            <a:ext cx="508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667"/>
              </a:lnSpc>
              <a:buNone/>
              <a:defRPr sz="2933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5"/>
            <a:ext cx="5080000" cy="698500"/>
          </a:xfrm>
        </p:spPr>
        <p:txBody>
          <a:bodyPr/>
          <a:lstStyle>
            <a:lvl1pPr marL="60958" indent="0">
              <a:lnSpc>
                <a:spcPct val="100000"/>
              </a:lnSpc>
              <a:spcBef>
                <a:spcPts val="0"/>
              </a:spcBef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4043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8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1920" tIns="365760" rtlCol="0" anchor="t">
            <a:normAutofit/>
          </a:bodyPr>
          <a:lstStyle/>
          <a:p>
            <a:pPr indent="-377943" defTabSz="609585">
              <a:lnSpc>
                <a:spcPts val="4000"/>
              </a:lnSpc>
              <a:spcBef>
                <a:spcPts val="800"/>
              </a:spcBef>
              <a:buClr>
                <a:srgbClr val="31B6FD"/>
              </a:buClr>
              <a:buSzPct val="80000"/>
              <a:buFont typeface="Wingdings 2"/>
              <a:buNone/>
            </a:pPr>
            <a:endParaRPr lang="en-US" sz="4267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4267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2"/>
            <a:ext cx="9144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2133"/>
              </a:lnSpc>
              <a:spcBef>
                <a:spcPts val="0"/>
              </a:spcBef>
              <a:buNone/>
              <a:defRPr sz="1867">
                <a:solidFill>
                  <a:srgbClr val="777777"/>
                </a:solidFill>
              </a:defRPr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8645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1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90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9" y="-54"/>
            <a:ext cx="10841503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9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49"/>
            <a:ext cx="28448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609585"/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 defTabSz="609585"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49"/>
            <a:ext cx="38608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609585"/>
            <a:endParaRPr lang="en-US">
              <a:solidFill>
                <a:srgbClr val="C6E7FC">
                  <a:shade val="5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49"/>
            <a:ext cx="6096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6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609585"/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 defTabSz="609585"/>
              <a:t>‹#›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733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668" indent="-377943" algn="l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80000"/>
        <a:buFont typeface="Wingdings 2"/>
        <a:buChar char=""/>
        <a:defRPr kumimoji="0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16984" algn="l" rtl="0" eaLnBrk="1" latinLnBrk="0" hangingPunct="1">
        <a:lnSpc>
          <a:spcPct val="100000"/>
        </a:lnSpc>
        <a:spcBef>
          <a:spcPts val="733"/>
        </a:spcBef>
        <a:buClr>
          <a:schemeClr val="accent1"/>
        </a:buClr>
        <a:buFont typeface="Verdana"/>
        <a:buChar char="◦"/>
        <a:defRPr kumimoji="0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82594" indent="-304792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23164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731221" indent="-24383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011630" indent="-24383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2292039" indent="-24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2560256" indent="-24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2840665" indent="-24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ulation/projections/data/national/2014/summarytabl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erios@nhmafoundation.org" TargetMode="External"/><Relationship Id="rId3" Type="http://schemas.openxmlformats.org/officeDocument/2006/relationships/hyperlink" Target="http://www.nhmamd.org/" TargetMode="External"/><Relationship Id="rId7" Type="http://schemas.openxmlformats.org/officeDocument/2006/relationships/hyperlink" Target="mailto:erios@nhmamd.org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hmafoundation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hispanichealth.info/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www.nhmafoundation.org/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080" y="2148949"/>
            <a:ext cx="9875520" cy="21664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33" dirty="0"/>
              <a:t/>
            </a:r>
            <a:br>
              <a:rPr lang="en-US" sz="5333" dirty="0"/>
            </a:br>
            <a:r>
              <a:rPr lang="en-US" sz="5333" dirty="0"/>
              <a:t/>
            </a:r>
            <a:br>
              <a:rPr lang="en-US" sz="5333" dirty="0"/>
            </a:br>
            <a:r>
              <a:rPr lang="en-US" sz="5333" dirty="0"/>
              <a:t/>
            </a:r>
            <a:br>
              <a:rPr lang="en-US" sz="5333" dirty="0"/>
            </a:br>
            <a:r>
              <a:rPr lang="en-US" sz="5333" dirty="0"/>
              <a:t/>
            </a:r>
            <a:br>
              <a:rPr lang="en-US" sz="5333" dirty="0"/>
            </a:br>
            <a:r>
              <a:rPr lang="en-US" sz="5333" dirty="0"/>
              <a:t/>
            </a:r>
            <a:br>
              <a:rPr lang="en-US" sz="5333" dirty="0"/>
            </a:br>
            <a:r>
              <a:rPr lang="en-US" sz="5333" dirty="0"/>
              <a:t>Leadership to Improve Hispanic Health: A Role for Health Professionals </a:t>
            </a:r>
            <a:endParaRPr lang="en-US" sz="413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080" y="4054288"/>
            <a:ext cx="9875520" cy="2103109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Elena </a:t>
            </a:r>
            <a:r>
              <a:rPr lang="en-US" dirty="0"/>
              <a:t>Rios, MD, </a:t>
            </a:r>
            <a:r>
              <a:rPr lang="en-US" dirty="0" smtClean="0"/>
              <a:t>MSPH, FACP</a:t>
            </a:r>
            <a:endParaRPr lang="en-US" dirty="0"/>
          </a:p>
          <a:p>
            <a:pPr algn="ctr"/>
            <a:r>
              <a:rPr lang="en-US" dirty="0"/>
              <a:t>President &amp; </a:t>
            </a:r>
            <a:r>
              <a:rPr lang="en-US" dirty="0" smtClean="0"/>
              <a:t>CEO</a:t>
            </a:r>
          </a:p>
          <a:p>
            <a:pPr algn="ctr"/>
            <a:r>
              <a:rPr lang="en-US" sz="1600" dirty="0" smtClean="0"/>
              <a:t>April 11, </a:t>
            </a:r>
            <a:r>
              <a:rPr lang="en-US" sz="1600" dirty="0"/>
              <a:t>2018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87" y="140528"/>
            <a:ext cx="4438044" cy="19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5" y="274639"/>
            <a:ext cx="7191756" cy="1143000"/>
          </a:xfrm>
        </p:spPr>
        <p:txBody>
          <a:bodyPr/>
          <a:lstStyle/>
          <a:p>
            <a:r>
              <a:rPr lang="en-US" dirty="0" smtClean="0"/>
              <a:t>Health Policy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Polarization among Congress</a:t>
            </a:r>
          </a:p>
          <a:p>
            <a:pPr lvl="1"/>
            <a:r>
              <a:rPr lang="en-US" dirty="0" smtClean="0"/>
              <a:t>Medicare for All – Dems</a:t>
            </a:r>
          </a:p>
          <a:p>
            <a:pPr lvl="1"/>
            <a:r>
              <a:rPr lang="en-US" dirty="0" smtClean="0"/>
              <a:t>FY19 Budget – block grants, market-based grants</a:t>
            </a:r>
          </a:p>
          <a:p>
            <a:r>
              <a:rPr lang="en-US" dirty="0" smtClean="0"/>
              <a:t>Bipartisan support – CSRs, Market place</a:t>
            </a:r>
          </a:p>
          <a:p>
            <a:r>
              <a:rPr lang="en-US" dirty="0" smtClean="0"/>
              <a:t>Reinsurance, new Copper Plan at State level</a:t>
            </a:r>
          </a:p>
          <a:p>
            <a:r>
              <a:rPr lang="en-US" dirty="0" smtClean="0"/>
              <a:t>Medicare Advantage – now 30% &gt; 65 </a:t>
            </a:r>
            <a:r>
              <a:rPr lang="en-US" dirty="0" err="1" smtClean="0"/>
              <a:t>y.o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Social Determinants of Health focus</a:t>
            </a:r>
          </a:p>
          <a:p>
            <a:r>
              <a:rPr lang="en-US" dirty="0" smtClean="0"/>
              <a:t>Society Trends- Tax bill impact, demographics, millennials, AI and data, disruption in healthcare</a:t>
            </a:r>
          </a:p>
          <a:p>
            <a:pPr marL="53643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5" y="274639"/>
            <a:ext cx="7775956" cy="1143000"/>
          </a:xfrm>
        </p:spPr>
        <p:txBody>
          <a:bodyPr>
            <a:normAutofit/>
          </a:bodyPr>
          <a:lstStyle/>
          <a:p>
            <a:r>
              <a:rPr lang="en-US" sz="4800" dirty="0"/>
              <a:t>Health Care Trends- Medicaid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Medicaid now largest insurance program with new focus on Flexibility at State Level:</a:t>
            </a:r>
          </a:p>
          <a:p>
            <a:pPr lvl="1"/>
            <a:r>
              <a:rPr lang="en-US" dirty="0" smtClean="0"/>
              <a:t>Work requirements in 10 state waivers</a:t>
            </a:r>
          </a:p>
          <a:p>
            <a:pPr lvl="2"/>
            <a:r>
              <a:rPr lang="en-US" dirty="0" smtClean="0"/>
              <a:t>Need to consider transportation, child care, family dynamics</a:t>
            </a:r>
          </a:p>
          <a:p>
            <a:pPr lvl="1"/>
            <a:r>
              <a:rPr lang="en-US" dirty="0" smtClean="0"/>
              <a:t>Drug pricing</a:t>
            </a:r>
          </a:p>
          <a:p>
            <a:pPr lvl="1"/>
            <a:r>
              <a:rPr lang="en-US" dirty="0" smtClean="0"/>
              <a:t>Health Savings Accounts</a:t>
            </a:r>
          </a:p>
          <a:p>
            <a:pPr lvl="1"/>
            <a:r>
              <a:rPr lang="en-US" dirty="0" smtClean="0"/>
              <a:t>Wellness programs – incentives for providers</a:t>
            </a:r>
          </a:p>
          <a:p>
            <a:pPr lvl="1"/>
            <a:r>
              <a:rPr lang="en-US" dirty="0" smtClean="0"/>
              <a:t>Premiums</a:t>
            </a:r>
          </a:p>
          <a:p>
            <a:pPr lvl="1"/>
            <a:r>
              <a:rPr lang="en-US" dirty="0" smtClean="0"/>
              <a:t>Telehealth</a:t>
            </a:r>
          </a:p>
          <a:p>
            <a:pPr lvl="1"/>
            <a:r>
              <a:rPr lang="en-US" dirty="0" smtClean="0"/>
              <a:t>Social determinants of health</a:t>
            </a:r>
          </a:p>
          <a:p>
            <a:pPr lvl="1"/>
            <a:r>
              <a:rPr lang="en-US" dirty="0" smtClean="0"/>
              <a:t>Outreach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458456" cy="1143000"/>
          </a:xfrm>
        </p:spPr>
        <p:txBody>
          <a:bodyPr/>
          <a:lstStyle/>
          <a:p>
            <a:r>
              <a:rPr lang="en-US" dirty="0" smtClean="0"/>
              <a:t>Federal Strategic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 Department of Health and Human Services Strategic Plan – focus on high risk populations, faith based and other organizations</a:t>
            </a:r>
          </a:p>
          <a:p>
            <a:r>
              <a:rPr lang="en-US" dirty="0" smtClean="0"/>
              <a:t>HHS OMH National Plan to Eliminate Disparities </a:t>
            </a:r>
          </a:p>
          <a:p>
            <a:pPr lvl="1"/>
            <a:r>
              <a:rPr lang="en-US" dirty="0" smtClean="0"/>
              <a:t>NPA, Regional Health Equity Councils &amp; CLAS Standards</a:t>
            </a:r>
          </a:p>
          <a:p>
            <a:r>
              <a:rPr lang="en-US" dirty="0" smtClean="0"/>
              <a:t>AHRQ Quality and Disparities Report</a:t>
            </a:r>
          </a:p>
          <a:p>
            <a:r>
              <a:rPr lang="en-US" dirty="0" smtClean="0"/>
              <a:t>IOM Unequal Report – disparities for chronic diseases</a:t>
            </a:r>
          </a:p>
          <a:p>
            <a:r>
              <a:rPr lang="en-US" dirty="0" smtClean="0"/>
              <a:t>Healthy People 2020, 2030</a:t>
            </a:r>
          </a:p>
          <a:p>
            <a:r>
              <a:rPr lang="en-US" dirty="0" smtClean="0"/>
              <a:t>New Secretary Azar: drug prices, ACA, opioids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166794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Patient-Centered Care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Aftercare services education</a:t>
            </a:r>
          </a:p>
          <a:p>
            <a:r>
              <a:rPr lang="en-US" dirty="0" smtClean="0"/>
              <a:t>Target care to the most in need</a:t>
            </a:r>
          </a:p>
          <a:p>
            <a:r>
              <a:rPr lang="en-US" dirty="0" smtClean="0"/>
              <a:t>Care Coordination (physicians/nurses):long-term and home-care</a:t>
            </a:r>
          </a:p>
          <a:p>
            <a:r>
              <a:rPr lang="en-US" dirty="0" smtClean="0"/>
              <a:t>Teach families, care givers self-management skills, ER visits</a:t>
            </a:r>
          </a:p>
          <a:p>
            <a:r>
              <a:rPr lang="en-US" dirty="0" smtClean="0"/>
              <a:t>Maintain functional physical activity to decrease declining mobility and to assess activities of daily living </a:t>
            </a:r>
          </a:p>
          <a:p>
            <a:r>
              <a:rPr lang="en-US" dirty="0" smtClean="0"/>
              <a:t>Reimbursement higher if physicians in the Patient-Centered medical home or health home (clinics)</a:t>
            </a:r>
          </a:p>
          <a:p>
            <a:r>
              <a:rPr lang="en-US" dirty="0" smtClean="0"/>
              <a:t>Enhanced state match for Medicaid medical home models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8" y="3859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8175787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NHMA Cardiovascular Summits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Purpose: to bring together healthcare professionals, community leaders and policymakers to develop recommendations on ACCESS, PREVENTION and MEDICAL EDUCATION to improve Latino patients with </a:t>
            </a:r>
            <a:r>
              <a:rPr lang="en-US" sz="3200" dirty="0" err="1" smtClean="0"/>
              <a:t>CVDz</a:t>
            </a:r>
            <a:endParaRPr lang="en-US" sz="3200" dirty="0" smtClean="0"/>
          </a:p>
          <a:p>
            <a:r>
              <a:rPr lang="en-US" sz="3200" dirty="0" smtClean="0"/>
              <a:t>2017 Summits with 300 participants</a:t>
            </a:r>
          </a:p>
          <a:p>
            <a:pPr lvl="1"/>
            <a:r>
              <a:rPr lang="en-US" sz="2666" dirty="0" smtClean="0"/>
              <a:t>Austin, March </a:t>
            </a:r>
          </a:p>
          <a:p>
            <a:pPr lvl="1"/>
            <a:r>
              <a:rPr lang="en-US" sz="2666" dirty="0" smtClean="0"/>
              <a:t>NYC, June </a:t>
            </a:r>
          </a:p>
          <a:p>
            <a:pPr lvl="1"/>
            <a:r>
              <a:rPr lang="en-US" sz="2666" dirty="0" smtClean="0"/>
              <a:t>Los Angeles, August </a:t>
            </a:r>
          </a:p>
          <a:p>
            <a:r>
              <a:rPr lang="en-US" sz="3200" dirty="0" smtClean="0"/>
              <a:t>Report to be discussed in 2018 – Congress, Latino Conferences, Social Media and Media</a:t>
            </a:r>
          </a:p>
          <a:p>
            <a:pPr lvl="2"/>
            <a:endParaRPr lang="en-US" sz="213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14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6672808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Latino Individual’s Barriers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Mentality </a:t>
            </a:r>
            <a:r>
              <a:rPr lang="en-US" dirty="0"/>
              <a:t>of Fatalism – E.g., “Si Dios </a:t>
            </a:r>
            <a:r>
              <a:rPr lang="en-US" dirty="0" err="1"/>
              <a:t>Quiere</a:t>
            </a:r>
            <a:r>
              <a:rPr lang="en-US" dirty="0"/>
              <a:t>”</a:t>
            </a:r>
          </a:p>
          <a:p>
            <a:r>
              <a:rPr lang="en-US" dirty="0"/>
              <a:t>Literacy</a:t>
            </a:r>
          </a:p>
          <a:p>
            <a:r>
              <a:rPr lang="en-US" dirty="0"/>
              <a:t>Shame</a:t>
            </a:r>
          </a:p>
          <a:p>
            <a:r>
              <a:rPr lang="en-US" dirty="0"/>
              <a:t>Lack of trust in physicians who have no cultural competence/language </a:t>
            </a:r>
          </a:p>
          <a:p>
            <a:pPr lvl="0"/>
            <a:r>
              <a:rPr lang="en-US" sz="4400" dirty="0" smtClean="0"/>
              <a:t>Language</a:t>
            </a:r>
            <a:r>
              <a:rPr lang="en-US" sz="4400" dirty="0"/>
              <a:t>:  Cultural competency – Inherent bias present </a:t>
            </a:r>
          </a:p>
          <a:p>
            <a:pPr lvl="0"/>
            <a:r>
              <a:rPr lang="en-US" sz="4400" dirty="0" smtClean="0"/>
              <a:t>Time </a:t>
            </a:r>
            <a:r>
              <a:rPr lang="en-US" sz="4400" dirty="0"/>
              <a:t>&amp; Resources</a:t>
            </a:r>
          </a:p>
          <a:p>
            <a:pPr lvl="1"/>
            <a:r>
              <a:rPr lang="en-US" sz="4000" dirty="0"/>
              <a:t>Family schedules,  Multiple Jobs,  Money for </a:t>
            </a:r>
            <a:r>
              <a:rPr lang="en-US" sz="4000" dirty="0" smtClean="0"/>
              <a:t>Transportation, </a:t>
            </a:r>
            <a:r>
              <a:rPr lang="en-US" sz="4000" dirty="0" err="1" smtClean="0"/>
              <a:t>Cargivers</a:t>
            </a:r>
            <a:r>
              <a:rPr lang="en-US" sz="4000" dirty="0" smtClean="0"/>
              <a:t> (family)</a:t>
            </a:r>
            <a:endParaRPr lang="en-US" sz="4000" dirty="0"/>
          </a:p>
          <a:p>
            <a:pPr lvl="0"/>
            <a:r>
              <a:rPr lang="en-US" sz="4400" dirty="0"/>
              <a:t>Insurance – Lack of equitable </a:t>
            </a:r>
            <a:r>
              <a:rPr lang="en-US" sz="4400" dirty="0" smtClean="0"/>
              <a:t>coverage/care/medications</a:t>
            </a:r>
          </a:p>
          <a:p>
            <a:pPr lvl="0"/>
            <a:r>
              <a:rPr lang="en-US" sz="4400" dirty="0" smtClean="0"/>
              <a:t>New medications’ high prices but effectiveness</a:t>
            </a:r>
            <a:endParaRPr lang="en-US" sz="4400" dirty="0"/>
          </a:p>
          <a:p>
            <a:pPr lvl="0"/>
            <a:r>
              <a:rPr lang="en-US" sz="4400" dirty="0"/>
              <a:t>Under representation in research &amp; screening (Ex:  ACC/AMA </a:t>
            </a:r>
            <a:r>
              <a:rPr lang="en-US" sz="4400" dirty="0" smtClean="0"/>
              <a:t>Guidelines)</a:t>
            </a:r>
            <a:endParaRPr lang="en-US" sz="4400" dirty="0"/>
          </a:p>
          <a:p>
            <a:pPr lvl="0"/>
            <a:r>
              <a:rPr lang="en-US" sz="4400" dirty="0"/>
              <a:t>Immigration </a:t>
            </a:r>
            <a:r>
              <a:rPr lang="en-US" sz="4400" dirty="0" smtClean="0"/>
              <a:t>Status</a:t>
            </a:r>
          </a:p>
          <a:p>
            <a:pPr lvl="0"/>
            <a:r>
              <a:rPr lang="en-US" sz="4400" dirty="0" smtClean="0"/>
              <a:t>Subgroup research needed – </a:t>
            </a:r>
            <a:r>
              <a:rPr lang="en-US" sz="4400" dirty="0" err="1" smtClean="0"/>
              <a:t>CVDz</a:t>
            </a:r>
            <a:r>
              <a:rPr lang="en-US" sz="4400" dirty="0" smtClean="0"/>
              <a:t> (HTN, cholesterol, MI, Stroke) varies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15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658224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Prevention Policy - Community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Promote awareness of cardiovascular disease prevention</a:t>
            </a:r>
          </a:p>
          <a:p>
            <a:pPr lvl="1"/>
            <a:r>
              <a:rPr lang="en-US" sz="1866" dirty="0" smtClean="0"/>
              <a:t>Obesity, Diabetes, High Blood Pressure, Cholesterol, Smoking Programs</a:t>
            </a:r>
          </a:p>
          <a:p>
            <a:pPr lvl="1"/>
            <a:r>
              <a:rPr lang="en-US" sz="1866" dirty="0" smtClean="0"/>
              <a:t>Federal clinics, NHSC, PHS, Indian Health Service, prisons, substance abuse and other programs that are local</a:t>
            </a:r>
          </a:p>
          <a:p>
            <a:pPr lvl="1"/>
            <a:r>
              <a:rPr lang="en-US" sz="1866" dirty="0" smtClean="0"/>
              <a:t>Surgeon General and Region Directors leadership campaigns</a:t>
            </a:r>
          </a:p>
          <a:p>
            <a:r>
              <a:rPr lang="en-US" sz="2400" dirty="0" smtClean="0"/>
              <a:t>Provide individuals and families with information and tools to be able to follow provider's advice in daily life, such as health literacy, language services, health system navigation, and self-care in community.</a:t>
            </a:r>
          </a:p>
          <a:p>
            <a:r>
              <a:rPr lang="en-US" sz="2400" dirty="0" smtClean="0"/>
              <a:t>Worksite Wellness Programs </a:t>
            </a:r>
            <a:r>
              <a:rPr lang="en-US" sz="2400" dirty="0"/>
              <a:t>– stress reduction, healthy </a:t>
            </a:r>
            <a:r>
              <a:rPr lang="en-US" sz="2400" dirty="0" smtClean="0"/>
              <a:t>behaviors</a:t>
            </a:r>
          </a:p>
          <a:p>
            <a:r>
              <a:rPr lang="en-US" sz="2400" dirty="0" smtClean="0"/>
              <a:t>Family </a:t>
            </a:r>
            <a:r>
              <a:rPr lang="en-US" sz="2400" dirty="0"/>
              <a:t>Programs – Community – Parks, Senior </a:t>
            </a:r>
            <a:r>
              <a:rPr lang="en-US" sz="2400" dirty="0" smtClean="0"/>
              <a:t>Centers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16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713332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Prevention Policies - Community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Nutrition</a:t>
            </a:r>
            <a:endParaRPr lang="en-US" sz="2266" dirty="0" smtClean="0"/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 nutrition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education for children/adolescents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Latino-based diet cooking, shopping programs – home involvement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support WIC, SNAP, school meal programs</a:t>
            </a:r>
          </a:p>
          <a:p>
            <a:pPr lvl="1"/>
            <a:r>
              <a:rPr lang="en-US" sz="2000" dirty="0"/>
              <a:t>Promote locations that offer healthy </a:t>
            </a:r>
            <a:r>
              <a:rPr lang="en-US" sz="2000" dirty="0" smtClean="0"/>
              <a:t>foods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/>
              <a:t>Physical Activity</a:t>
            </a:r>
            <a:endParaRPr lang="en-US" sz="2266" dirty="0" smtClean="0"/>
          </a:p>
          <a:p>
            <a:pPr marL="937251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Home care should include education on activity</a:t>
            </a:r>
          </a:p>
          <a:p>
            <a:pPr marL="937251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School policies should include PE </a:t>
            </a:r>
            <a:r>
              <a:rPr lang="en-US" sz="2000" dirty="0"/>
              <a:t>- </a:t>
            </a:r>
            <a:r>
              <a:rPr lang="en-US" sz="2000" dirty="0" smtClean="0"/>
              <a:t>should </a:t>
            </a:r>
            <a:r>
              <a:rPr lang="en-US" sz="2000" dirty="0"/>
              <a:t>have educational component with strong evaluation &amp; data collection for better outcomes </a:t>
            </a:r>
            <a:endParaRPr lang="en-US" sz="2000" dirty="0" smtClean="0"/>
          </a:p>
          <a:p>
            <a:pPr marL="937251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Know what patients’ like to do – increase routine of dancing, walking, jogging</a:t>
            </a:r>
          </a:p>
          <a:p>
            <a:pPr marL="937251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 smtClean="0"/>
          </a:p>
          <a:p>
            <a:pPr marL="937251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 smtClean="0"/>
          </a:p>
          <a:p>
            <a:pPr marL="937251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/>
          </a:p>
          <a:p>
            <a:pPr marL="681225" lvl="0" indent="-571500">
              <a:buFont typeface="+mj-lt"/>
              <a:buAutoNum type="romanUcPeriod"/>
            </a:pPr>
            <a:endParaRPr lang="en-US" sz="2800" dirty="0" smtClean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 smtClean="0"/>
          </a:p>
          <a:p>
            <a:pPr marL="109725" indent="0">
              <a:buNone/>
            </a:pPr>
            <a:endParaRPr lang="en-US" dirty="0" smtClean="0"/>
          </a:p>
          <a:p>
            <a:pPr marL="852675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17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839456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Prevention Policies - HealthCare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n-US" sz="8000" dirty="0"/>
              <a:t>Improve Behavioral Health, creating an effective behavioral system that is efficiently integrated with other health sectors in order to ensure that the complete needs of complex patients are addressed.</a:t>
            </a:r>
          </a:p>
          <a:p>
            <a:r>
              <a:rPr lang="en-US" sz="8000" dirty="0"/>
              <a:t>Data collection/metrics to measure racial/ethnic health disparities. </a:t>
            </a:r>
          </a:p>
          <a:p>
            <a:r>
              <a:rPr lang="en-US" sz="8000" dirty="0"/>
              <a:t>Collaborate with the health care systems, providers and payers to show the value of greater investment in community based prevention approaches that address underlying determinants of poor health and chronic </a:t>
            </a:r>
            <a:r>
              <a:rPr lang="en-US" sz="8000" dirty="0" smtClean="0"/>
              <a:t>disease</a:t>
            </a:r>
          </a:p>
          <a:p>
            <a:pPr lvl="0"/>
            <a:r>
              <a:rPr lang="en-US" sz="8000" dirty="0"/>
              <a:t>Educate clinicians and the public about coverage improvements for clinical preventive services as outlined in the Affordable Care Act. 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608228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Prevention Policies - Healthcare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4400" dirty="0" smtClean="0"/>
              <a:t>Education programs for all Providers needed</a:t>
            </a:r>
            <a:endParaRPr lang="en-US" sz="4400" dirty="0"/>
          </a:p>
          <a:p>
            <a:pPr lvl="0"/>
            <a:r>
              <a:rPr lang="en-US" sz="4400" dirty="0" smtClean="0"/>
              <a:t>Know </a:t>
            </a:r>
            <a:r>
              <a:rPr lang="en-US" sz="4400" dirty="0"/>
              <a:t>who has biggest influence on </a:t>
            </a:r>
            <a:r>
              <a:rPr lang="en-US" sz="4400" dirty="0" smtClean="0"/>
              <a:t>patients </a:t>
            </a:r>
          </a:p>
          <a:p>
            <a:pPr lvl="0"/>
            <a:r>
              <a:rPr lang="en-US" sz="4400" dirty="0" err="1"/>
              <a:t>M</a:t>
            </a:r>
            <a:r>
              <a:rPr lang="en-US" sz="4400" dirty="0" err="1" smtClean="0"/>
              <a:t>ultigenenerational</a:t>
            </a:r>
            <a:r>
              <a:rPr lang="en-US" sz="4400" dirty="0" smtClean="0"/>
              <a:t> education (technology, apps, cell phones)</a:t>
            </a:r>
            <a:endParaRPr lang="en-US" sz="4400" dirty="0"/>
          </a:p>
          <a:p>
            <a:pPr lvl="0"/>
            <a:r>
              <a:rPr lang="en-US" sz="4400" dirty="0" smtClean="0"/>
              <a:t>Understand </a:t>
            </a:r>
            <a:r>
              <a:rPr lang="en-US" sz="4400" dirty="0"/>
              <a:t>what motivates people to make healthy changes</a:t>
            </a:r>
          </a:p>
          <a:p>
            <a:pPr lvl="0"/>
            <a:r>
              <a:rPr lang="en-US" sz="4400" dirty="0" smtClean="0"/>
              <a:t>Culturally </a:t>
            </a:r>
            <a:r>
              <a:rPr lang="en-US" sz="4400" dirty="0"/>
              <a:t>competent translation services</a:t>
            </a:r>
          </a:p>
          <a:p>
            <a:pPr lvl="0"/>
            <a:r>
              <a:rPr lang="en-US" sz="4400" dirty="0" smtClean="0"/>
              <a:t>Print </a:t>
            </a:r>
            <a:r>
              <a:rPr lang="en-US" sz="4400" dirty="0"/>
              <a:t>materials in Spanish &amp; </a:t>
            </a:r>
            <a:r>
              <a:rPr lang="en-US" sz="4400" dirty="0" smtClean="0"/>
              <a:t>plain language </a:t>
            </a:r>
            <a:endParaRPr lang="en-US" sz="4400" dirty="0"/>
          </a:p>
          <a:p>
            <a:pPr lvl="0"/>
            <a:r>
              <a:rPr lang="en-US" sz="4400" dirty="0" smtClean="0"/>
              <a:t>Respect </a:t>
            </a:r>
            <a:r>
              <a:rPr lang="en-US" sz="4400" dirty="0"/>
              <a:t>the </a:t>
            </a:r>
            <a:r>
              <a:rPr lang="en-US" sz="4400" dirty="0" smtClean="0"/>
              <a:t>social condition </a:t>
            </a:r>
            <a:r>
              <a:rPr lang="en-US" sz="4400" dirty="0"/>
              <a:t>of the </a:t>
            </a:r>
            <a:r>
              <a:rPr lang="en-US" sz="4400" dirty="0" smtClean="0"/>
              <a:t>patient</a:t>
            </a:r>
          </a:p>
          <a:p>
            <a:pPr lvl="1"/>
            <a:r>
              <a:rPr lang="en-US" sz="4000" dirty="0"/>
              <a:t>American Heart Associations “Life’s Simple 7” </a:t>
            </a:r>
            <a:r>
              <a:rPr lang="en-US" sz="4000" dirty="0" smtClean="0"/>
              <a:t>Metrics</a:t>
            </a:r>
          </a:p>
          <a:p>
            <a:pPr lvl="1"/>
            <a:r>
              <a:rPr lang="en-US" sz="4000" dirty="0" smtClean="0"/>
              <a:t>Reduce fast food/sodas/sugar advertising, focus on home cooking/water</a:t>
            </a:r>
            <a:endParaRPr lang="en-US" sz="3866" dirty="0" smtClean="0"/>
          </a:p>
          <a:p>
            <a:pPr lvl="0"/>
            <a:r>
              <a:rPr lang="en-US" sz="4400" dirty="0" smtClean="0"/>
              <a:t>Assessment of Mental health</a:t>
            </a:r>
          </a:p>
          <a:p>
            <a:pPr lvl="0"/>
            <a:r>
              <a:rPr lang="en-US" sz="4400" dirty="0" smtClean="0"/>
              <a:t>Funding needed for prevention services</a:t>
            </a:r>
            <a:endParaRPr lang="en-US" sz="4400" dirty="0"/>
          </a:p>
          <a:p>
            <a:endParaRPr lang="en-US" sz="28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19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5440" y="1371600"/>
            <a:ext cx="4328160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3"/>
                </a:solidFill>
              </a:rPr>
              <a:t>2015:</a:t>
            </a:r>
          </a:p>
          <a:p>
            <a:pPr marL="0" indent="0" algn="ctr">
              <a:buNone/>
            </a:pPr>
            <a:r>
              <a:rPr lang="en-US" sz="3200" dirty="0"/>
              <a:t>About 53 million people living in the U.S. are Hispanic, making up </a:t>
            </a:r>
            <a:r>
              <a:rPr lang="en-US" sz="3200" b="1" dirty="0">
                <a:solidFill>
                  <a:schemeClr val="accent3"/>
                </a:solidFill>
              </a:rPr>
              <a:t>1 in 5</a:t>
            </a:r>
            <a:r>
              <a:rPr lang="en-US" sz="3200" dirty="0"/>
              <a:t> of the population.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2166" y="6217920"/>
            <a:ext cx="9804473" cy="548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SOURCE: </a:t>
            </a:r>
            <a:r>
              <a:rPr lang="en-US" dirty="0"/>
              <a:t>Kaiser Family Foundation analysis based on March 2016 Current Population Survey, Annual Social and Economic </a:t>
            </a:r>
            <a:r>
              <a:rPr lang="en-US" dirty="0" smtClean="0"/>
              <a:t>Supplement, U.S</a:t>
            </a:r>
            <a:r>
              <a:rPr lang="en-US" dirty="0"/>
              <a:t>. Census Bureau, Projections of the Population by Sex, Hispanic Origin, and Race for the United States 2015 to </a:t>
            </a:r>
            <a:r>
              <a:rPr lang="en-US" dirty="0" smtClean="0"/>
              <a:t>2060,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://www.census.gov/population/projections/data/national/2014/summarytables.html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3"/>
                </a:solidFill>
              </a:rPr>
              <a:t>2045:</a:t>
            </a:r>
          </a:p>
          <a:p>
            <a:pPr marL="0" indent="0" algn="ctr">
              <a:buNone/>
            </a:pPr>
            <a:r>
              <a:rPr lang="en-US" sz="3200" dirty="0"/>
              <a:t>Hispanics are projected to account for </a:t>
            </a:r>
            <a:r>
              <a:rPr lang="en-US" sz="3200" b="1" dirty="0">
                <a:solidFill>
                  <a:schemeClr val="accent3"/>
                </a:solidFill>
              </a:rPr>
              <a:t>1 in 4 </a:t>
            </a:r>
            <a:r>
              <a:rPr lang="en-US" sz="3200" dirty="0"/>
              <a:t>people living in the U.S. by 2045.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2167" y="365760"/>
            <a:ext cx="8122155" cy="1005840"/>
          </a:xfrm>
        </p:spPr>
        <p:txBody>
          <a:bodyPr>
            <a:noAutofit/>
          </a:bodyPr>
          <a:lstStyle/>
          <a:p>
            <a:r>
              <a:rPr lang="en-US" sz="2400" dirty="0"/>
              <a:t>Hispanics account for a large and growing share of the population in the United States.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0"/>
          <a:stretch/>
        </p:blipFill>
        <p:spPr>
          <a:xfrm>
            <a:off x="2590801" y="4418047"/>
            <a:ext cx="2627380" cy="1283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42" y="4418047"/>
            <a:ext cx="3364999" cy="1283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998" y="5891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79741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Access Policies - Community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66925" indent="-457200"/>
            <a:r>
              <a:rPr lang="en-US" sz="3734" dirty="0" smtClean="0"/>
              <a:t>Urban Planning </a:t>
            </a:r>
          </a:p>
          <a:p>
            <a:pPr lvl="1"/>
            <a:r>
              <a:rPr lang="en-US" sz="3200" dirty="0" smtClean="0"/>
              <a:t>For transportation, housing, parks, bike/walking zones</a:t>
            </a:r>
          </a:p>
          <a:p>
            <a:pPr lvl="1"/>
            <a:r>
              <a:rPr lang="en-US" sz="3200" dirty="0" smtClean="0"/>
              <a:t>Disease-focused community outreach, local collaboration and communication</a:t>
            </a:r>
          </a:p>
          <a:p>
            <a:pPr lvl="1"/>
            <a:r>
              <a:rPr lang="en-US" sz="3200" dirty="0" smtClean="0"/>
              <a:t>Advocacy for </a:t>
            </a:r>
            <a:r>
              <a:rPr lang="en-US" sz="3200" dirty="0" err="1" smtClean="0"/>
              <a:t>pt</a:t>
            </a:r>
            <a:r>
              <a:rPr lang="en-US" sz="3200" dirty="0" smtClean="0"/>
              <a:t>/family centered care</a:t>
            </a:r>
          </a:p>
          <a:p>
            <a:pPr lvl="1"/>
            <a:r>
              <a:rPr lang="en-US" sz="3200" dirty="0" smtClean="0"/>
              <a:t>Senior centers should be a focus for outreach/include more patients with </a:t>
            </a:r>
            <a:r>
              <a:rPr lang="en-US" sz="3200" dirty="0" err="1" smtClean="0"/>
              <a:t>CVDz</a:t>
            </a:r>
            <a:endParaRPr lang="en-US" sz="3200" dirty="0" smtClean="0"/>
          </a:p>
          <a:p>
            <a:pPr lvl="0"/>
            <a:r>
              <a:rPr lang="en-US" sz="3800" dirty="0" smtClean="0"/>
              <a:t>Immigrants </a:t>
            </a:r>
            <a:r>
              <a:rPr lang="en-US" sz="3800" dirty="0"/>
              <a:t>Access to </a:t>
            </a:r>
            <a:r>
              <a:rPr lang="en-US" sz="3800" dirty="0" smtClean="0"/>
              <a:t>Healthcare</a:t>
            </a:r>
            <a:endParaRPr lang="en-US" sz="3800" dirty="0"/>
          </a:p>
          <a:p>
            <a:pPr lvl="1"/>
            <a:r>
              <a:rPr lang="en-US" sz="3200" dirty="0"/>
              <a:t>Safe Havens Centers to minimize fear</a:t>
            </a:r>
          </a:p>
          <a:p>
            <a:pPr lvl="1"/>
            <a:r>
              <a:rPr lang="en-US" sz="3200" dirty="0"/>
              <a:t>Sanctuary Health Centers and </a:t>
            </a:r>
            <a:r>
              <a:rPr lang="en-US" sz="3200" dirty="0" smtClean="0"/>
              <a:t>Zones</a:t>
            </a:r>
          </a:p>
          <a:p>
            <a:endParaRPr lang="en-US" sz="2534" dirty="0"/>
          </a:p>
          <a:p>
            <a:endParaRPr lang="en-US" sz="2800" dirty="0" smtClean="0"/>
          </a:p>
          <a:p>
            <a:pPr lvl="1"/>
            <a:endParaRPr lang="en-US" sz="2266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20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934049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Access Policies - Healthcare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dirty="0" smtClean="0"/>
              <a:t>Increase </a:t>
            </a:r>
            <a:r>
              <a:rPr lang="en-US" sz="3200" dirty="0"/>
              <a:t>state funding for targeted Medicaid plus low SES population programs like clinics, local health departments, coalitions with </a:t>
            </a:r>
            <a:r>
              <a:rPr lang="en-US" sz="3200" dirty="0" smtClean="0"/>
              <a:t>non-profits, Latino health professional orgs. </a:t>
            </a:r>
          </a:p>
          <a:p>
            <a:pPr lvl="0"/>
            <a:r>
              <a:rPr lang="en-US" sz="3200" dirty="0" smtClean="0"/>
              <a:t>Utilize Healthcare educational initiatives, reminders. </a:t>
            </a:r>
            <a:endParaRPr lang="en-US" sz="3200" dirty="0"/>
          </a:p>
          <a:p>
            <a:pPr lvl="0"/>
            <a:r>
              <a:rPr lang="en-US" sz="3200" dirty="0" smtClean="0"/>
              <a:t>Checklists </a:t>
            </a:r>
            <a:r>
              <a:rPr lang="en-US" sz="3200" dirty="0"/>
              <a:t>for CV </a:t>
            </a:r>
            <a:r>
              <a:rPr lang="en-US" sz="3200" dirty="0" smtClean="0"/>
              <a:t>disease.</a:t>
            </a:r>
          </a:p>
          <a:p>
            <a:pPr lvl="1"/>
            <a:r>
              <a:rPr lang="en-US" sz="3200" dirty="0" smtClean="0"/>
              <a:t>Learn </a:t>
            </a:r>
            <a:r>
              <a:rPr lang="en-US" sz="3200" dirty="0"/>
              <a:t>what to look </a:t>
            </a:r>
            <a:r>
              <a:rPr lang="en-US" sz="3200" dirty="0" smtClean="0"/>
              <a:t>for </a:t>
            </a:r>
            <a:endParaRPr lang="en-US" sz="3200" dirty="0"/>
          </a:p>
          <a:p>
            <a:pPr lvl="1"/>
            <a:r>
              <a:rPr lang="en-US" sz="3200" dirty="0"/>
              <a:t>Learn about the benefits </a:t>
            </a:r>
            <a:r>
              <a:rPr lang="en-US" sz="3200" dirty="0" smtClean="0"/>
              <a:t>of </a:t>
            </a:r>
            <a:r>
              <a:rPr lang="en-US" sz="3200" dirty="0"/>
              <a:t>lifestyle </a:t>
            </a:r>
            <a:r>
              <a:rPr lang="en-US" sz="3200" dirty="0" smtClean="0"/>
              <a:t>changes</a:t>
            </a:r>
          </a:p>
          <a:p>
            <a:pPr lvl="1"/>
            <a:r>
              <a:rPr lang="en-US" sz="3200" dirty="0"/>
              <a:t>Have standardized guidelines for </a:t>
            </a:r>
            <a:r>
              <a:rPr lang="en-US" sz="3200" dirty="0" smtClean="0"/>
              <a:t>follow-up </a:t>
            </a:r>
            <a:r>
              <a:rPr lang="en-US" sz="3200" dirty="0"/>
              <a:t>&amp; monitoring adherence</a:t>
            </a:r>
          </a:p>
          <a:p>
            <a:pPr lvl="0"/>
            <a:r>
              <a:rPr lang="en-US" sz="3200" dirty="0"/>
              <a:t>Payment system for social </a:t>
            </a:r>
            <a:r>
              <a:rPr lang="en-US" sz="3200" dirty="0" smtClean="0"/>
              <a:t>services – seniors, meals, transportation, home health.  </a:t>
            </a:r>
            <a:endParaRPr lang="en-US" sz="3200" dirty="0"/>
          </a:p>
          <a:p>
            <a:pPr lvl="0"/>
            <a:r>
              <a:rPr lang="en-US" sz="3200" dirty="0" smtClean="0"/>
              <a:t>Coordinated care: (RNs): </a:t>
            </a:r>
            <a:r>
              <a:rPr lang="en-US" sz="3200" dirty="0"/>
              <a:t>health </a:t>
            </a:r>
            <a:r>
              <a:rPr lang="en-US" sz="3200" dirty="0" smtClean="0"/>
              <a:t>plans </a:t>
            </a:r>
            <a:r>
              <a:rPr lang="en-US" sz="3200" dirty="0"/>
              <a:t>&amp; </a:t>
            </a:r>
            <a:r>
              <a:rPr lang="en-US" sz="3200" dirty="0" smtClean="0"/>
              <a:t>providers about chronic </a:t>
            </a:r>
            <a:r>
              <a:rPr lang="en-US" sz="3200" dirty="0" err="1" smtClean="0"/>
              <a:t>dz</a:t>
            </a:r>
            <a:r>
              <a:rPr lang="en-US" sz="3200" dirty="0" smtClean="0"/>
              <a:t> patients.</a:t>
            </a:r>
            <a:endParaRPr lang="en-US" sz="3200" dirty="0"/>
          </a:p>
          <a:p>
            <a:pPr lvl="0"/>
            <a:r>
              <a:rPr lang="en-US" sz="3200" dirty="0" smtClean="0"/>
              <a:t>Clinical </a:t>
            </a:r>
            <a:r>
              <a:rPr lang="en-US" sz="3200" dirty="0"/>
              <a:t>guidelines for lipid screening (</a:t>
            </a:r>
            <a:r>
              <a:rPr lang="en-US" sz="3200" dirty="0" smtClean="0"/>
              <a:t>ACC/AHA differ) </a:t>
            </a:r>
            <a:r>
              <a:rPr lang="en-US" sz="3200" dirty="0"/>
              <a:t>should be consistent and used. </a:t>
            </a:r>
            <a:endParaRPr lang="en-US" sz="3200" dirty="0" smtClean="0"/>
          </a:p>
          <a:p>
            <a:pPr lvl="0"/>
            <a:r>
              <a:rPr lang="en-US" sz="3200" dirty="0" smtClean="0"/>
              <a:t>Enforce access based on Language and Race/ethnicity, Social Determinants of Health.</a:t>
            </a:r>
            <a:endParaRPr lang="en-US" sz="3200" dirty="0"/>
          </a:p>
          <a:p>
            <a:pPr lvl="0"/>
            <a:endParaRPr lang="en-US" sz="2800" dirty="0" smtClean="0"/>
          </a:p>
          <a:p>
            <a:pPr marL="109725" lv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21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0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50312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Access Policies - Healthcare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109725" indent="0">
              <a:buNone/>
            </a:pPr>
            <a:endParaRPr lang="en-US" sz="4400" dirty="0"/>
          </a:p>
          <a:p>
            <a:pPr lvl="0"/>
            <a:r>
              <a:rPr lang="en-US" sz="7200" dirty="0" smtClean="0"/>
              <a:t>Address </a:t>
            </a:r>
            <a:r>
              <a:rPr lang="en-US" sz="7200" dirty="0"/>
              <a:t>how services are </a:t>
            </a:r>
            <a:r>
              <a:rPr lang="en-US" sz="7200" dirty="0" smtClean="0"/>
              <a:t>utilized/address </a:t>
            </a:r>
            <a:r>
              <a:rPr lang="en-US" sz="7200" dirty="0"/>
              <a:t>Barriers (E.g., Long wait time)</a:t>
            </a:r>
          </a:p>
          <a:p>
            <a:r>
              <a:rPr lang="en-US" sz="7734" dirty="0"/>
              <a:t>Dwindling Capacity of </a:t>
            </a:r>
            <a:r>
              <a:rPr lang="en-US" sz="7734" dirty="0" smtClean="0"/>
              <a:t>Providers, develop patient navigators/</a:t>
            </a:r>
            <a:r>
              <a:rPr lang="en-US" sz="7734" dirty="0" err="1" smtClean="0"/>
              <a:t>cargiver</a:t>
            </a:r>
            <a:r>
              <a:rPr lang="en-US" sz="7734" dirty="0" smtClean="0"/>
              <a:t> programs</a:t>
            </a:r>
            <a:endParaRPr lang="en-US" sz="7734" dirty="0"/>
          </a:p>
          <a:p>
            <a:r>
              <a:rPr lang="en-US" sz="7734" dirty="0"/>
              <a:t>Serious Access Issues  (PCP to Patient ratio)</a:t>
            </a:r>
          </a:p>
          <a:p>
            <a:r>
              <a:rPr lang="en-US" sz="7734" dirty="0" smtClean="0"/>
              <a:t>Coordinate Care across point of care: acute/chronic/rehab/long term/home</a:t>
            </a:r>
            <a:endParaRPr lang="en-US" sz="7734" dirty="0"/>
          </a:p>
          <a:p>
            <a:r>
              <a:rPr lang="en-US" sz="7734" dirty="0"/>
              <a:t>Connect H</a:t>
            </a:r>
            <a:r>
              <a:rPr lang="en-US" sz="7734" dirty="0" smtClean="0"/>
              <a:t>ome Health Care with community </a:t>
            </a:r>
            <a:r>
              <a:rPr lang="en-US" sz="7734" dirty="0"/>
              <a:t>programs </a:t>
            </a:r>
            <a:r>
              <a:rPr lang="en-US" sz="7734" dirty="0" smtClean="0"/>
              <a:t>(focus on the middle class for solutions of funding new programs)</a:t>
            </a:r>
          </a:p>
          <a:p>
            <a:r>
              <a:rPr lang="en-US" sz="7734" dirty="0"/>
              <a:t>Expand use of health information technology to remind, provide feedback and incentivize clinicians and health care systems. </a:t>
            </a:r>
            <a:endParaRPr lang="en-US" sz="7734" dirty="0" smtClean="0"/>
          </a:p>
          <a:p>
            <a:r>
              <a:rPr lang="en-US" sz="7734" dirty="0" smtClean="0"/>
              <a:t>Physical and Behavioral Health needs convergence</a:t>
            </a:r>
          </a:p>
          <a:p>
            <a:pPr marL="109725" indent="0">
              <a:buNone/>
            </a:pPr>
            <a:endParaRPr lang="en-US" sz="7734" dirty="0"/>
          </a:p>
          <a:p>
            <a:pPr marL="109725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22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0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702822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Access policies – Insurance Reform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6083" y="274639"/>
            <a:ext cx="1438781" cy="6218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23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487668" indent="-377943" algn="l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3419" indent="-316984" algn="l" rtl="0" eaLnBrk="1" latinLnBrk="0" hangingPunct="1">
              <a:lnSpc>
                <a:spcPct val="100000"/>
              </a:lnSpc>
              <a:spcBef>
                <a:spcPts val="733"/>
              </a:spcBef>
              <a:buClr>
                <a:schemeClr val="accent1"/>
              </a:buClr>
              <a:buFont typeface="Verdana"/>
              <a:buChar char="◦"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2594" indent="-30479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23164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1221" indent="-24383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30" indent="-24383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2039" indent="-24383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0256" indent="-24383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0665" indent="-24383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800" dirty="0" smtClean="0"/>
              <a:t>Expand access to comprehensive statewide data with flexible reporting capacity to meet state and local needs.</a:t>
            </a:r>
          </a:p>
          <a:p>
            <a:pPr algn="just"/>
            <a:r>
              <a:rPr lang="en-US" sz="2800" dirty="0" smtClean="0"/>
              <a:t>Provide equitable and affordable access to high quality health care using a patient centered approach. </a:t>
            </a:r>
          </a:p>
          <a:p>
            <a:pPr algn="just"/>
            <a:r>
              <a:rPr lang="en-US" sz="2800" dirty="0" smtClean="0"/>
              <a:t>Expand modalities of primary care services to include reimbursable email, phone based care, web portals for self management, group visits, and integrated medical and behavioral health visits.</a:t>
            </a:r>
          </a:p>
          <a:p>
            <a:pPr algn="just"/>
            <a:r>
              <a:rPr lang="en-US" sz="2800" dirty="0" smtClean="0"/>
              <a:t>Expand public and private insurance coverage of and reimbursement authority for community, preventive services per evidence-based guidelines. </a:t>
            </a:r>
          </a:p>
          <a:p>
            <a:pPr lvl="1"/>
            <a:r>
              <a:rPr lang="en-US" sz="2600" dirty="0"/>
              <a:t>Population Health programs including philanthropy</a:t>
            </a:r>
          </a:p>
          <a:p>
            <a:pPr lvl="1"/>
            <a:r>
              <a:rPr lang="en-US" sz="2600" dirty="0"/>
              <a:t>Evidence-Based Programs</a:t>
            </a:r>
          </a:p>
          <a:p>
            <a:pPr lvl="1"/>
            <a:r>
              <a:rPr lang="en-US" sz="2600" dirty="0"/>
              <a:t>Adherence to follow-up appointments</a:t>
            </a:r>
          </a:p>
          <a:p>
            <a:pPr lvl="1"/>
            <a:r>
              <a:rPr lang="en-US" sz="2600" dirty="0"/>
              <a:t>Transparency on medications formularies, networks of physicians</a:t>
            </a:r>
          </a:p>
          <a:p>
            <a:pPr lvl="1"/>
            <a:r>
              <a:rPr lang="en-US" sz="2600" dirty="0"/>
              <a:t>Adjust authorizations, applications for enrollment, and appeals processes</a:t>
            </a:r>
          </a:p>
          <a:p>
            <a:endParaRPr lang="en-US" dirty="0" smtClean="0"/>
          </a:p>
          <a:p>
            <a:pPr marL="109725" indent="0">
              <a:buNone/>
            </a:pPr>
            <a:endParaRPr lang="en-US" dirty="0" smtClean="0"/>
          </a:p>
          <a:p>
            <a:pPr marL="109725" indent="0">
              <a:buNone/>
            </a:pPr>
            <a:endParaRPr lang="en-US" dirty="0"/>
          </a:p>
          <a:p>
            <a:pPr marL="109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8091704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Medical Education Policies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900" dirty="0" smtClean="0"/>
              <a:t>Curriculum</a:t>
            </a:r>
          </a:p>
          <a:p>
            <a:pPr lvl="1"/>
            <a:r>
              <a:rPr lang="en-US" sz="2400" dirty="0" smtClean="0"/>
              <a:t>Introduce preventive medicine/social determinants of health into curriculum</a:t>
            </a:r>
          </a:p>
          <a:p>
            <a:pPr lvl="1"/>
            <a:r>
              <a:rPr lang="en-US" sz="2400" dirty="0" smtClean="0"/>
              <a:t>Team based training needed – </a:t>
            </a:r>
            <a:r>
              <a:rPr lang="en-US" sz="2400" dirty="0" err="1" smtClean="0"/>
              <a:t>esp</a:t>
            </a:r>
            <a:r>
              <a:rPr lang="en-US" sz="2400" dirty="0" smtClean="0"/>
              <a:t> with pharmacists, dietitians, nurses, doctors</a:t>
            </a:r>
            <a:endParaRPr lang="en-US" sz="2400" dirty="0"/>
          </a:p>
          <a:p>
            <a:pPr lvl="1"/>
            <a:r>
              <a:rPr lang="en-US" sz="2400" dirty="0" smtClean="0"/>
              <a:t>Pilot programs with teaching clinics, community hospitals and Latino residents, doctors – mentoring</a:t>
            </a:r>
          </a:p>
          <a:p>
            <a:pPr lvl="1"/>
            <a:r>
              <a:rPr lang="en-US" sz="2400" dirty="0" smtClean="0"/>
              <a:t>Medical Spanish mandate</a:t>
            </a:r>
            <a:endParaRPr lang="en-US" sz="2400" dirty="0"/>
          </a:p>
          <a:p>
            <a:r>
              <a:rPr lang="en-US" sz="2900" dirty="0" smtClean="0"/>
              <a:t>Cultural Competence</a:t>
            </a:r>
          </a:p>
          <a:p>
            <a:pPr lvl="1"/>
            <a:r>
              <a:rPr lang="en-US" sz="2366" dirty="0" smtClean="0"/>
              <a:t>Making </a:t>
            </a:r>
            <a:r>
              <a:rPr lang="en-US" sz="2366" dirty="0"/>
              <a:t>it more visual to educate – (using visuals to better educate by considering different learning styles and attention grabbing)</a:t>
            </a:r>
          </a:p>
          <a:p>
            <a:pPr lvl="1"/>
            <a:r>
              <a:rPr lang="en-US" sz="2366" dirty="0"/>
              <a:t>Trust </a:t>
            </a:r>
            <a:r>
              <a:rPr lang="en-US" sz="2366" dirty="0" smtClean="0"/>
              <a:t>building,</a:t>
            </a:r>
            <a:r>
              <a:rPr lang="en-US" sz="2366" dirty="0"/>
              <a:t> </a:t>
            </a:r>
            <a:r>
              <a:rPr lang="en-US" sz="2366" dirty="0" smtClean="0"/>
              <a:t>Case Studies/Families</a:t>
            </a:r>
          </a:p>
          <a:p>
            <a:pPr lvl="1"/>
            <a:r>
              <a:rPr lang="en-US" sz="2366" dirty="0" smtClean="0"/>
              <a:t>Scope of work issues – need more nurses, allied health, pharmacists participation</a:t>
            </a:r>
          </a:p>
          <a:p>
            <a:r>
              <a:rPr lang="en-US" sz="2600" dirty="0"/>
              <a:t>Incorporate </a:t>
            </a:r>
            <a:r>
              <a:rPr lang="en-US" sz="2600" dirty="0" smtClean="0"/>
              <a:t>Humanism with Interactive/Inter-personal </a:t>
            </a:r>
            <a:r>
              <a:rPr lang="en-US" sz="2600" dirty="0"/>
              <a:t>skills </a:t>
            </a:r>
          </a:p>
          <a:p>
            <a:r>
              <a:rPr lang="en-US" sz="2600" dirty="0"/>
              <a:t>Offer a course that immerses health professionals in the community to develop understanding. </a:t>
            </a:r>
          </a:p>
          <a:p>
            <a:pPr lvl="1"/>
            <a:endParaRPr lang="en-US" sz="2900" dirty="0"/>
          </a:p>
          <a:p>
            <a:pPr marL="109725" lvl="0" indent="0">
              <a:buNone/>
            </a:pPr>
            <a:endParaRPr lang="en-US" sz="2900" dirty="0"/>
          </a:p>
          <a:p>
            <a:pPr marL="109725" lvl="0" indent="0">
              <a:buNone/>
            </a:pPr>
            <a:endParaRPr lang="en-US" sz="29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24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0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860477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Medical Education Policies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7200" dirty="0"/>
              <a:t>Institutional Racism/Biases of Providers </a:t>
            </a:r>
            <a:r>
              <a:rPr lang="en-US" sz="7200" dirty="0" smtClean="0"/>
              <a:t>re: </a:t>
            </a:r>
            <a:r>
              <a:rPr lang="en-US" sz="7200" dirty="0"/>
              <a:t>Patients</a:t>
            </a:r>
          </a:p>
          <a:p>
            <a:pPr lvl="1"/>
            <a:r>
              <a:rPr lang="en-US" sz="7200" dirty="0"/>
              <a:t>More care coordinators to translate the care/funding needed/connect the dots</a:t>
            </a:r>
          </a:p>
          <a:p>
            <a:pPr lvl="1"/>
            <a:r>
              <a:rPr lang="en-US" sz="7200" dirty="0"/>
              <a:t>Ongoing training/grants for certification/Job description of community health workers</a:t>
            </a:r>
          </a:p>
          <a:p>
            <a:pPr lvl="1"/>
            <a:r>
              <a:rPr lang="en-US" sz="7200" dirty="0"/>
              <a:t>Access  through partnership with providers – health systems and CBOs/insurance philanthropy should increase</a:t>
            </a:r>
          </a:p>
          <a:p>
            <a:pPr lvl="0"/>
            <a:r>
              <a:rPr lang="en-US" sz="7200" dirty="0"/>
              <a:t>Targeted list of doctors &amp; clinics for reduced/discount services/copayment – charity care</a:t>
            </a:r>
          </a:p>
          <a:p>
            <a:pPr lvl="0"/>
            <a:r>
              <a:rPr lang="en-US" sz="7200" dirty="0" smtClean="0"/>
              <a:t>Caregiver </a:t>
            </a:r>
            <a:r>
              <a:rPr lang="en-US" sz="7200" dirty="0"/>
              <a:t>t</a:t>
            </a:r>
            <a:r>
              <a:rPr lang="en-US" sz="7200" dirty="0" smtClean="0"/>
              <a:t>raining </a:t>
            </a:r>
            <a:r>
              <a:rPr lang="en-US" sz="7200" dirty="0">
                <a:sym typeface="Wingdings" panose="05000000000000000000" pitchFamily="2" charset="2"/>
              </a:rPr>
              <a:t></a:t>
            </a:r>
            <a:r>
              <a:rPr lang="en-US" sz="7200" dirty="0"/>
              <a:t> Hispanics with heart patient’s needs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April 10, 2018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25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0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81843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Medical Education - Diversity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09725" indent="0">
              <a:buNone/>
            </a:pPr>
            <a:endParaRPr lang="en-US" sz="4400" dirty="0"/>
          </a:p>
          <a:p>
            <a:pPr lvl="0"/>
            <a:r>
              <a:rPr lang="en-US" sz="8000" dirty="0" smtClean="0"/>
              <a:t>Offer </a:t>
            </a:r>
            <a:r>
              <a:rPr lang="en-US" sz="8000" dirty="0"/>
              <a:t>a course that immerses health professionals in the community to develop understanding. </a:t>
            </a:r>
          </a:p>
          <a:p>
            <a:pPr lvl="0"/>
            <a:r>
              <a:rPr lang="en-US" sz="8000" dirty="0"/>
              <a:t>Create an affinity group </a:t>
            </a:r>
            <a:r>
              <a:rPr lang="en-US" sz="8000" dirty="0" smtClean="0"/>
              <a:t>with National Hispanic Medical Association </a:t>
            </a:r>
            <a:r>
              <a:rPr lang="en-US" sz="8000" dirty="0"/>
              <a:t>about </a:t>
            </a:r>
            <a:r>
              <a:rPr lang="en-US" sz="8000" dirty="0" smtClean="0"/>
              <a:t>educating </a:t>
            </a:r>
            <a:r>
              <a:rPr lang="en-US" sz="8000" dirty="0"/>
              <a:t>healthcare professionals. </a:t>
            </a:r>
          </a:p>
          <a:p>
            <a:pPr lvl="0"/>
            <a:r>
              <a:rPr lang="en-US" sz="8000" dirty="0"/>
              <a:t>Offer internships/Immersive experiences to work with/and in the Latino communities</a:t>
            </a:r>
          </a:p>
          <a:p>
            <a:pPr lvl="1"/>
            <a:r>
              <a:rPr lang="en-US" sz="8000" dirty="0"/>
              <a:t>And with a mentor (humanism, CVH) – understanding the patient population &amp; improving advocacy on the patients behalf</a:t>
            </a:r>
          </a:p>
          <a:p>
            <a:pPr lvl="0"/>
            <a:r>
              <a:rPr lang="en-US" sz="8000" dirty="0"/>
              <a:t>Hospital staff going into the community (Latino) to present about </a:t>
            </a:r>
            <a:r>
              <a:rPr lang="en-US" sz="8000" dirty="0" smtClean="0"/>
              <a:t>preventive</a:t>
            </a:r>
            <a:r>
              <a:rPr lang="en-US" sz="8000" dirty="0"/>
              <a:t> </a:t>
            </a:r>
            <a:r>
              <a:rPr lang="en-US" sz="8000" dirty="0" smtClean="0"/>
              <a:t>care among Latinos</a:t>
            </a:r>
            <a:endParaRPr lang="en-US" sz="8000" dirty="0"/>
          </a:p>
          <a:p>
            <a:pPr lvl="1"/>
            <a:r>
              <a:rPr lang="en-US" sz="8000" dirty="0"/>
              <a:t>Joint Community &amp; Medical Representatives to provide credibility on both </a:t>
            </a:r>
            <a:r>
              <a:rPr lang="en-US" sz="8000" dirty="0" smtClean="0"/>
              <a:t>levels</a:t>
            </a:r>
            <a:endParaRPr lang="en-US" sz="8000" dirty="0"/>
          </a:p>
          <a:p>
            <a:r>
              <a:rPr lang="en-US" sz="8000" dirty="0" smtClean="0"/>
              <a:t>Elevate </a:t>
            </a:r>
            <a:r>
              <a:rPr lang="en-US" sz="8000" dirty="0"/>
              <a:t>the role of our </a:t>
            </a:r>
            <a:r>
              <a:rPr lang="en-US" sz="8000" dirty="0" smtClean="0"/>
              <a:t>Latino physicians and other health professionals</a:t>
            </a:r>
            <a:endParaRPr lang="en-US" sz="8000" dirty="0"/>
          </a:p>
          <a:p>
            <a:pPr lvl="0"/>
            <a:r>
              <a:rPr lang="en-US" sz="8000" dirty="0" smtClean="0"/>
              <a:t>What </a:t>
            </a:r>
            <a:r>
              <a:rPr lang="en-US" sz="8000" dirty="0"/>
              <a:t>is the role of </a:t>
            </a:r>
            <a:r>
              <a:rPr lang="en-US" sz="8000" dirty="0" smtClean="0"/>
              <a:t>accreditors </a:t>
            </a:r>
            <a:r>
              <a:rPr lang="en-US" sz="8000" dirty="0"/>
              <a:t>around Diversity, Cultural Competence preparation and Continuing Education? </a:t>
            </a:r>
          </a:p>
          <a:p>
            <a:pPr lvl="0"/>
            <a:r>
              <a:rPr lang="en-US" sz="8000" dirty="0"/>
              <a:t>How do you leverage community service/service learning in the early phases of </a:t>
            </a:r>
            <a:r>
              <a:rPr lang="en-US" sz="8000" dirty="0" smtClean="0"/>
              <a:t>education to increase students’ awareness of health careers --- STEM, Community College students, Higher Education Act</a:t>
            </a:r>
            <a:endParaRPr lang="en-US" sz="8000" dirty="0"/>
          </a:p>
          <a:p>
            <a:pPr marL="109725" lvl="0" indent="0">
              <a:buNone/>
            </a:pPr>
            <a:endParaRPr lang="en-US" sz="8000" dirty="0"/>
          </a:p>
          <a:p>
            <a:endParaRPr lang="en-US" sz="8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26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03" y="274639"/>
            <a:ext cx="143878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8039153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Medical Education - Coordinated Care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Primary Care physicians in teams – nurses, pharmacists, mental health professionals, others</a:t>
            </a:r>
          </a:p>
          <a:p>
            <a:r>
              <a:rPr lang="en-US" dirty="0" smtClean="0"/>
              <a:t>Coordinated Care by nurses – integrated health care system</a:t>
            </a:r>
          </a:p>
          <a:p>
            <a:r>
              <a:rPr lang="en-US" dirty="0" smtClean="0"/>
              <a:t>Reimbursement based on Value, Quality and performance bonuses</a:t>
            </a:r>
          </a:p>
          <a:p>
            <a:r>
              <a:rPr lang="en-US" dirty="0" smtClean="0"/>
              <a:t>EMR -Information systems across the continuum – data analytics</a:t>
            </a:r>
          </a:p>
          <a:p>
            <a:r>
              <a:rPr lang="en-US" dirty="0" smtClean="0"/>
              <a:t>Care Management and support for patient self-management and caregivers</a:t>
            </a:r>
          </a:p>
          <a:p>
            <a:r>
              <a:rPr lang="en-US" dirty="0" smtClean="0"/>
              <a:t>CME – lifelong learning medical home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8" y="3859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04067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Hispanic Health Research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900" dirty="0" smtClean="0"/>
              <a:t>Patient-Centered Health Research</a:t>
            </a:r>
          </a:p>
          <a:p>
            <a:pPr lvl="1"/>
            <a:r>
              <a:rPr lang="en-US" sz="2366" dirty="0" smtClean="0"/>
              <a:t>Less than 2% medical faculty are Latino</a:t>
            </a:r>
          </a:p>
          <a:p>
            <a:pPr lvl="1"/>
            <a:r>
              <a:rPr lang="en-US" sz="2366" dirty="0" smtClean="0"/>
              <a:t>Research Training for Jr. Faculty at NHMA Annual Conference</a:t>
            </a:r>
          </a:p>
          <a:p>
            <a:pPr lvl="1"/>
            <a:r>
              <a:rPr lang="en-US" sz="2400" dirty="0"/>
              <a:t>More diverse research on SES &amp; impact on cardiovascular </a:t>
            </a:r>
            <a:r>
              <a:rPr lang="en-US" sz="2400" dirty="0" smtClean="0"/>
              <a:t>health</a:t>
            </a:r>
            <a:endParaRPr lang="en-US" sz="2366" dirty="0" smtClean="0"/>
          </a:p>
          <a:p>
            <a:pPr lvl="0"/>
            <a:r>
              <a:rPr lang="en-US" sz="2900" dirty="0" smtClean="0"/>
              <a:t>Clinical </a:t>
            </a:r>
            <a:r>
              <a:rPr lang="en-US" sz="2900" dirty="0"/>
              <a:t>Trials</a:t>
            </a:r>
          </a:p>
          <a:p>
            <a:pPr lvl="1"/>
            <a:r>
              <a:rPr lang="en-US" sz="2366" dirty="0"/>
              <a:t>18% of Hispanic/Latinos participation in clinical </a:t>
            </a:r>
            <a:r>
              <a:rPr lang="en-US" sz="2366" dirty="0" smtClean="0"/>
              <a:t>trials</a:t>
            </a:r>
          </a:p>
          <a:p>
            <a:pPr lvl="1"/>
            <a:r>
              <a:rPr lang="en-US" sz="2366" dirty="0" smtClean="0"/>
              <a:t>SOL study,  All of Us Research should be supported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>
                <a:solidFill>
                  <a:srgbClr val="C6E7FC">
                    <a:shade val="50000"/>
                    <a:satMod val="200000"/>
                  </a:srgbClr>
                </a:solidFill>
              </a:rPr>
              <a:pPr/>
              <a:t>28</a:t>
            </a:fld>
            <a:endParaRPr lang="en-US">
              <a:solidFill>
                <a:srgbClr val="C6E7FC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8" y="3859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613678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Leadership is Key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Promote </a:t>
            </a:r>
            <a:r>
              <a:rPr lang="en-US" dirty="0"/>
              <a:t>awareness of and demand for clinical and community preventive </a:t>
            </a:r>
            <a:r>
              <a:rPr lang="en-US" dirty="0" smtClean="0"/>
              <a:t>services to reduce Cardiovascular Disease.</a:t>
            </a:r>
            <a:endParaRPr lang="en-US" dirty="0"/>
          </a:p>
          <a:p>
            <a:pPr lvl="0"/>
            <a:r>
              <a:rPr lang="en-US" dirty="0"/>
              <a:t>Support adequate funding for evidence-based projects focusing on increasing awareness of and access to clinical and community preventive services.</a:t>
            </a:r>
          </a:p>
          <a:p>
            <a:pPr lvl="0"/>
            <a:r>
              <a:rPr lang="en-US" dirty="0"/>
              <a:t>Support adequate government reimbursement for preventive services and expanded access to insurance coverage that includes preventive care benefits.</a:t>
            </a:r>
          </a:p>
          <a:p>
            <a:pPr lvl="0"/>
            <a:r>
              <a:rPr lang="en-US" dirty="0"/>
              <a:t>Support a "health in all policies" approach to legislation.</a:t>
            </a:r>
          </a:p>
          <a:p>
            <a:pPr lvl="0"/>
            <a:r>
              <a:rPr lang="en-US" dirty="0"/>
              <a:t>Participate in/lend support to local community initiatives that increase access to high-quality chronic disease prevention and management services.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8" y="3859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Demographics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00200"/>
            <a:ext cx="64770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8770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4145" y="274640"/>
            <a:ext cx="7742972" cy="98841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267" dirty="0"/>
              <a:t>NHMA &amp; NHHF– Who are We?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Established in 1994 in DC, NHMA is a non-profit 501c6 association representing 50,000 Hispanic physicians in the U.S.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Mission: to empower Hispanic physicians to improve the health of Hispanic populations with Hispanic medical societies, residents, students and public and private partners.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Established in 2002, NHMA’s foundation, National Hispanic Health Foundation, a non-profit 501c3 foundation for research &amp; education activities – affiliated with NYU Wagner Graduate School of Public Service.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8" y="3859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914144" y="274321"/>
            <a:ext cx="9997440" cy="87471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NHMA Board of Directors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49032"/>
            <a:ext cx="4038600" cy="517556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/>
              <a:t>Judy Flores, MD, </a:t>
            </a:r>
            <a:r>
              <a:rPr lang="en-US" altLang="en-US" sz="1600" i="1" dirty="0"/>
              <a:t>Chairwoman</a:t>
            </a:r>
            <a:r>
              <a:rPr lang="en-US" altLang="en-US" sz="1600" dirty="0"/>
              <a:t>, Director, Ambulatory Care, Coney Island Hospital, Faculty, NYU School of Medicine, Brooklyn, NY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/>
              <a:t>Elena Rios, MD, MSPH, </a:t>
            </a:r>
            <a:r>
              <a:rPr lang="en-US" altLang="en-US" sz="1600" i="1" dirty="0"/>
              <a:t>President/CEO</a:t>
            </a:r>
            <a:r>
              <a:rPr lang="en-US" altLang="en-US" sz="1600" dirty="0"/>
              <a:t>, NHMA, Washington, DC</a:t>
            </a:r>
          </a:p>
          <a:p>
            <a:pPr marL="109725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 smtClean="0"/>
              <a:t>Gilbert Burgos, </a:t>
            </a:r>
            <a:r>
              <a:rPr lang="en-US" altLang="en-US" sz="1600" i="1" dirty="0"/>
              <a:t>Treasurer</a:t>
            </a:r>
            <a:r>
              <a:rPr lang="en-US" altLang="en-US" sz="1600" dirty="0"/>
              <a:t>, Medical Director, Nassau Queens Provider Performance System, NY</a:t>
            </a:r>
          </a:p>
          <a:p>
            <a:pPr marL="109725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/>
              <a:t>Minerva Campos, MD,  </a:t>
            </a:r>
            <a:r>
              <a:rPr lang="en-US" altLang="en-US" sz="1600" i="1" dirty="0"/>
              <a:t>Secretary</a:t>
            </a:r>
            <a:r>
              <a:rPr lang="en-US" altLang="en-US" sz="1600" dirty="0"/>
              <a:t>, Washington, DC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 err="1"/>
              <a:t>Nereida</a:t>
            </a:r>
            <a:r>
              <a:rPr lang="en-US" altLang="en-US" sz="1600" dirty="0"/>
              <a:t> Correa, MD, </a:t>
            </a:r>
            <a:r>
              <a:rPr lang="en-US" altLang="en-US" sz="1600" i="1" dirty="0"/>
              <a:t>Chairwoman-Elect, </a:t>
            </a:r>
            <a:r>
              <a:rPr lang="en-US" sz="1600" dirty="0"/>
              <a:t>Associate Clinical Professor of Obstetrics &amp; Gynecology and of Family and Social Medicine, Albert Einstein College of Medicine , </a:t>
            </a:r>
            <a:r>
              <a:rPr lang="en-US" altLang="en-US" sz="1600" i="1" dirty="0"/>
              <a:t>Bronx, NY</a:t>
            </a:r>
          </a:p>
          <a:p>
            <a:pPr marL="109725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/>
              <a:t>Sam Arce, MD, </a:t>
            </a:r>
            <a:r>
              <a:rPr lang="en-US" altLang="en-US" sz="1600" i="1" dirty="0"/>
              <a:t>Past Chairman</a:t>
            </a:r>
            <a:r>
              <a:rPr lang="en-US" altLang="en-US" sz="1600" dirty="0"/>
              <a:t>, Family Practice, NY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altLang="en-US" sz="1600" dirty="0" smtClean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altLang="en-US" sz="1600" dirty="0" smtClean="0"/>
              <a:t>Maria </a:t>
            </a:r>
            <a:r>
              <a:rPr lang="en-US" altLang="en-US" sz="1600" dirty="0"/>
              <a:t>Carrasco, MD, Cultural Lead, Southern CA Kaiser Permanente, Montebello, CA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600" dirty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34784" y="1149032"/>
            <a:ext cx="4876800" cy="50384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1600" dirty="0"/>
              <a:t>Carlos Corral, MD, Las Cruces, NM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Francisco Fernandez, MD, Professor, UT Rio Grande Valley Medical School, TX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Jorge </a:t>
            </a:r>
            <a:r>
              <a:rPr lang="en-US" altLang="en-US" sz="1600" dirty="0" err="1"/>
              <a:t>Girotti</a:t>
            </a:r>
            <a:r>
              <a:rPr lang="en-US" altLang="en-US" sz="1600" dirty="0"/>
              <a:t>, PhD, Assoc. Dean, U of Illinois, Chicago School of Medicine, Chicago, 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Flavia </a:t>
            </a:r>
            <a:r>
              <a:rPr lang="en-US" altLang="en-US" sz="1600" dirty="0"/>
              <a:t>Mercado, MD, Director, </a:t>
            </a:r>
            <a:r>
              <a:rPr lang="en-US" altLang="en-US" sz="1600" dirty="0" err="1"/>
              <a:t>Inovalon</a:t>
            </a:r>
            <a:r>
              <a:rPr lang="en-US" altLang="en-US" sz="1600" dirty="0"/>
              <a:t>,  Atlanta, GA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Jorge Puente, MD, Managing Partner, Pleasanton Pharma, NY, NY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Diana Ramos, MD, </a:t>
            </a:r>
            <a:r>
              <a:rPr lang="en-US" altLang="en-US" sz="1600" dirty="0" smtClean="0"/>
              <a:t>MCH, CA Public Health </a:t>
            </a:r>
            <a:r>
              <a:rPr lang="en-US" altLang="en-US" sz="1600" dirty="0" err="1" smtClean="0"/>
              <a:t>Dept</a:t>
            </a:r>
            <a:r>
              <a:rPr lang="en-US" altLang="en-US" sz="1600" dirty="0" smtClean="0"/>
              <a:t>, </a:t>
            </a:r>
            <a:r>
              <a:rPr lang="en-US" altLang="en-US" sz="1600" dirty="0"/>
              <a:t>Los Angeles, 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Adalberto </a:t>
            </a:r>
            <a:r>
              <a:rPr lang="en-US" altLang="en-US" sz="1600" dirty="0"/>
              <a:t>Renteria, MD, Medical Director, Central Valley CA Adventist Region, Fresno, 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Claudia Zamora, Consultant, Washington, </a:t>
            </a:r>
            <a:r>
              <a:rPr lang="en-US" altLang="en-US" sz="1600" dirty="0" smtClean="0"/>
              <a:t>DC</a:t>
            </a:r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Ricardo Correa</a:t>
            </a:r>
            <a:r>
              <a:rPr lang="en-US" altLang="en-US" sz="1600" dirty="0"/>
              <a:t> </a:t>
            </a:r>
            <a:r>
              <a:rPr lang="en-US" sz="1600" dirty="0" smtClean="0"/>
              <a:t>Marquez</a:t>
            </a:r>
            <a:r>
              <a:rPr lang="en-US" sz="1600" dirty="0"/>
              <a:t>, MD, </a:t>
            </a:r>
            <a:r>
              <a:rPr lang="en-US" sz="1600" dirty="0" smtClean="0"/>
              <a:t>FACP,</a:t>
            </a:r>
            <a:r>
              <a:rPr lang="en-US" altLang="en-US" sz="1600" dirty="0" smtClean="0"/>
              <a:t> </a:t>
            </a:r>
            <a:r>
              <a:rPr lang="en-US" altLang="en-US" sz="1600" i="1" dirty="0" smtClean="0"/>
              <a:t>Chairman, Council of Young Physicians, </a:t>
            </a:r>
            <a:r>
              <a:rPr lang="en-US" altLang="en-US" sz="1600" dirty="0" smtClean="0"/>
              <a:t>Assistant Prof of Med, Medical School of Brown </a:t>
            </a:r>
            <a:r>
              <a:rPr lang="en-US" altLang="en-US" sz="1600" dirty="0" err="1" smtClean="0"/>
              <a:t>Univ</a:t>
            </a:r>
            <a:r>
              <a:rPr lang="en-US" altLang="en-US" sz="1600" dirty="0" smtClean="0"/>
              <a:t>, Phoenix, AZ</a:t>
            </a:r>
            <a:endParaRPr lang="en-US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Jeffrey Uribe, </a:t>
            </a:r>
            <a:r>
              <a:rPr lang="en-US" altLang="en-US" sz="1600" dirty="0"/>
              <a:t>MD, </a:t>
            </a:r>
            <a:r>
              <a:rPr lang="en-US" altLang="en-US" sz="1600" i="1" dirty="0" smtClean="0"/>
              <a:t>Chairman, </a:t>
            </a:r>
            <a:r>
              <a:rPr lang="en-US" altLang="en-US" sz="1600" i="1" dirty="0"/>
              <a:t>Council of Residents, </a:t>
            </a:r>
            <a:r>
              <a:rPr lang="en-US" altLang="en-US" sz="1600" dirty="0" smtClean="0"/>
              <a:t>EM Resident, Lincoln Hospital, Bronx, NY</a:t>
            </a:r>
            <a:endParaRPr lang="en-US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Eric Molina, </a:t>
            </a:r>
            <a:r>
              <a:rPr lang="en-US" altLang="en-US" sz="1600" i="1" dirty="0"/>
              <a:t>President, Latino Medical Students Association, </a:t>
            </a:r>
            <a:r>
              <a:rPr lang="en-US" altLang="en-US" sz="1600" dirty="0"/>
              <a:t>Baylor Medical School,  Houston, TX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29" y="383398"/>
            <a:ext cx="1338287" cy="5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267" dirty="0"/>
              <a:t>NHHF Board of Directors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Mark Diaz, MD, </a:t>
            </a:r>
            <a:r>
              <a:rPr lang="en-US" altLang="en-US" sz="2133" i="1" dirty="0"/>
              <a:t>Chairman</a:t>
            </a:r>
            <a:r>
              <a:rPr lang="en-US" altLang="en-US" sz="2133" dirty="0"/>
              <a:t>, Principal,  </a:t>
            </a:r>
            <a:r>
              <a:rPr lang="en-US" altLang="en-US" sz="2133" dirty="0" err="1"/>
              <a:t>Alivio</a:t>
            </a:r>
            <a:r>
              <a:rPr lang="en-US" altLang="en-US" sz="2133" dirty="0"/>
              <a:t> Medical Group, Sacramento, 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Conchita Paz, MD., </a:t>
            </a:r>
            <a:r>
              <a:rPr lang="en-US" altLang="en-US" sz="2133" i="1" dirty="0"/>
              <a:t>Secretary -Treasurer,</a:t>
            </a:r>
            <a:r>
              <a:rPr lang="en-US" altLang="en-US" sz="2133" dirty="0"/>
              <a:t> Principal, Family Care Associates, Las Cruces, NM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Elena Rios, MD, MSPH, </a:t>
            </a:r>
            <a:r>
              <a:rPr lang="en-US" altLang="en-US" sz="2133" i="1" dirty="0"/>
              <a:t>President</a:t>
            </a:r>
            <a:r>
              <a:rPr lang="en-US" altLang="en-US" sz="2133" dirty="0"/>
              <a:t>, NHHF, NYC, 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Jo Ivey </a:t>
            </a:r>
            <a:r>
              <a:rPr lang="en-US" altLang="en-US" sz="2133" dirty="0" err="1"/>
              <a:t>Boufford</a:t>
            </a:r>
            <a:r>
              <a:rPr lang="en-US" altLang="en-US" sz="2133" dirty="0"/>
              <a:t>, MD President, New York Academy of Medicine, NYC, 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Amelie Ramirez, PhD,  Director, Center for Prevention Research, UT Health Science 	Center, San Antonio, TX       </a:t>
            </a:r>
          </a:p>
          <a:p>
            <a:pPr marL="109725" indent="0">
              <a:lnSpc>
                <a:spcPct val="80000"/>
              </a:lnSpc>
              <a:buNone/>
              <a:defRPr/>
            </a:pPr>
            <a:r>
              <a:rPr lang="en-US" altLang="en-US" sz="2133" i="1" dirty="0"/>
              <a:t>Advisors: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Advisory Board: Henry Cisneros, Dr. Richard Carmona, Dr. Richard </a:t>
            </a:r>
            <a:r>
              <a:rPr lang="en-US" altLang="en-US" sz="2133" dirty="0" err="1"/>
              <a:t>Zapanta</a:t>
            </a:r>
            <a:r>
              <a:rPr lang="en-US" altLang="en-US" sz="2133" dirty="0"/>
              <a:t>, Yasmine Winkler, United Health Group, UNIVISION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Corporate Advisory Board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33" dirty="0"/>
              <a:t>Finance Council   </a:t>
            </a:r>
          </a:p>
          <a:p>
            <a:pPr marL="109725" indent="0">
              <a:lnSpc>
                <a:spcPct val="80000"/>
              </a:lnSpc>
              <a:buNone/>
              <a:defRPr/>
            </a:pPr>
            <a:endParaRPr lang="en-US" altLang="en-US" sz="2133" dirty="0"/>
          </a:p>
          <a:p>
            <a:pPr marL="109725" indent="0">
              <a:lnSpc>
                <a:spcPct val="80000"/>
              </a:lnSpc>
              <a:buNone/>
              <a:defRPr/>
            </a:pPr>
            <a:r>
              <a:rPr lang="en-US" altLang="en-US" sz="2133" i="1" dirty="0"/>
              <a:t>National Hispanic Pharmacists Association  - Board of Directors      </a:t>
            </a:r>
            <a:r>
              <a:rPr lang="en-US" altLang="en-US" sz="2133" dirty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49" y="305057"/>
            <a:ext cx="1548867" cy="6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144" y="78942"/>
            <a:ext cx="7628947" cy="104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National Hispanic Medical Association – What do we do?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4145" y="1192887"/>
            <a:ext cx="9628785" cy="5157468"/>
          </a:xfrm>
        </p:spPr>
        <p:txBody>
          <a:bodyPr>
            <a:noAutofit/>
          </a:bodyPr>
          <a:lstStyle/>
          <a:p>
            <a:r>
              <a:rPr lang="en-US" sz="2133" dirty="0"/>
              <a:t>Serves as a </a:t>
            </a:r>
            <a:r>
              <a:rPr lang="en-US" sz="2133" b="1" dirty="0"/>
              <a:t>Resource</a:t>
            </a:r>
            <a:r>
              <a:rPr lang="en-US" sz="2133" dirty="0"/>
              <a:t> to the White House, Congress, Executive Branch and private to lead efforts that improve the health and wellness of Hispanic and other underserved groups.</a:t>
            </a:r>
          </a:p>
          <a:p>
            <a:endParaRPr lang="en-US" sz="2133" dirty="0"/>
          </a:p>
          <a:p>
            <a:r>
              <a:rPr lang="en-US" sz="2133" dirty="0"/>
              <a:t>Provides executive </a:t>
            </a:r>
            <a:r>
              <a:rPr lang="en-US" sz="2133" b="1" dirty="0"/>
              <a:t>Leadership Development </a:t>
            </a:r>
            <a:r>
              <a:rPr lang="en-US" sz="2133" dirty="0"/>
              <a:t>to Hispanic physicians and other health professionals.</a:t>
            </a:r>
          </a:p>
          <a:p>
            <a:pPr marL="109725" indent="0">
              <a:buNone/>
            </a:pPr>
            <a:endParaRPr lang="en-US" sz="2133" dirty="0"/>
          </a:p>
          <a:p>
            <a:r>
              <a:rPr lang="en-US" altLang="en-US" sz="2133" dirty="0"/>
              <a:t>Provides </a:t>
            </a:r>
            <a:r>
              <a:rPr lang="en-US" altLang="en-US" sz="2133" b="1" dirty="0"/>
              <a:t>Networking Opportunities </a:t>
            </a:r>
            <a:r>
              <a:rPr lang="en-US" altLang="en-US" sz="2133" dirty="0"/>
              <a:t>for career enhancement and growth through national and regional conferences.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85" y="385934"/>
            <a:ext cx="1377831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144" y="274639"/>
            <a:ext cx="812890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How do we do this?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4144" y="1417639"/>
            <a:ext cx="9997440" cy="5102431"/>
          </a:xfrm>
        </p:spPr>
        <p:txBody>
          <a:bodyPr>
            <a:normAutofit fontScale="25000" lnSpcReduction="20000"/>
          </a:bodyPr>
          <a:lstStyle/>
          <a:p>
            <a:pPr marL="109725" indent="0">
              <a:lnSpc>
                <a:spcPct val="80000"/>
              </a:lnSpc>
              <a:buNone/>
            </a:pPr>
            <a:r>
              <a:rPr lang="en-US" altLang="en-US" sz="7333" b="1" dirty="0"/>
              <a:t>Resource:</a:t>
            </a:r>
          </a:p>
          <a:p>
            <a:pPr marL="536435" lvl="1" indent="0">
              <a:lnSpc>
                <a:spcPct val="80000"/>
              </a:lnSpc>
              <a:buNone/>
            </a:pPr>
            <a:r>
              <a:rPr lang="en-US" altLang="en-US" sz="7333" dirty="0"/>
              <a:t>Federal government-</a:t>
            </a:r>
          </a:p>
          <a:p>
            <a:pPr lvl="2">
              <a:lnSpc>
                <a:spcPct val="80000"/>
              </a:lnSpc>
            </a:pPr>
            <a:r>
              <a:rPr lang="en-US" altLang="en-US" sz="7333" dirty="0"/>
              <a:t>Congressional Briefings on Hispanic health Issues to eliminate health disparities </a:t>
            </a:r>
          </a:p>
          <a:p>
            <a:pPr lvl="2">
              <a:lnSpc>
                <a:spcPct val="80000"/>
              </a:lnSpc>
            </a:pPr>
            <a:r>
              <a:rPr lang="en-US" altLang="en-US" sz="7333" dirty="0"/>
              <a:t>Nominate premier members to Federal advisory commissions</a:t>
            </a:r>
          </a:p>
          <a:p>
            <a:pPr lvl="2">
              <a:lnSpc>
                <a:spcPct val="80000"/>
              </a:lnSpc>
            </a:pPr>
            <a:r>
              <a:rPr lang="en-US" altLang="en-US" sz="7333" dirty="0"/>
              <a:t>Government Affairs – Federal and State Health education of policymakers </a:t>
            </a:r>
          </a:p>
          <a:p>
            <a:pPr lvl="2">
              <a:lnSpc>
                <a:spcPct val="80000"/>
              </a:lnSpc>
            </a:pPr>
            <a:r>
              <a:rPr lang="en-US" altLang="en-US" sz="7333" dirty="0"/>
              <a:t>Private sector- technical assistance to corporations on Hispanic health</a:t>
            </a:r>
            <a:endParaRPr lang="en-US" altLang="en-US" sz="7333" b="1" dirty="0"/>
          </a:p>
          <a:p>
            <a:pPr marL="109725" indent="0">
              <a:lnSpc>
                <a:spcPct val="80000"/>
              </a:lnSpc>
              <a:buNone/>
            </a:pPr>
            <a:endParaRPr lang="en-US" altLang="en-US" sz="7333" b="1" dirty="0"/>
          </a:p>
          <a:p>
            <a:pPr marL="109725" indent="0">
              <a:lnSpc>
                <a:spcPct val="80000"/>
              </a:lnSpc>
              <a:buNone/>
            </a:pPr>
            <a:r>
              <a:rPr lang="en-US" altLang="en-US" sz="7333" b="1" dirty="0"/>
              <a:t>Leadership Development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NHMA Leadership Fellowship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NHMA Council of Medical Societies 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National Hispanic Health Professions Leadership Network </a:t>
            </a:r>
          </a:p>
          <a:p>
            <a:pPr marL="109725" indent="0">
              <a:lnSpc>
                <a:spcPct val="80000"/>
              </a:lnSpc>
              <a:buNone/>
            </a:pPr>
            <a:endParaRPr lang="en-US" altLang="en-US" sz="7333" b="1" dirty="0"/>
          </a:p>
          <a:p>
            <a:pPr marL="109725" indent="0">
              <a:lnSpc>
                <a:spcPct val="80000"/>
              </a:lnSpc>
              <a:buNone/>
            </a:pPr>
            <a:r>
              <a:rPr lang="en-US" altLang="en-US" sz="7333" b="1" dirty="0"/>
              <a:t>Networking/Education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NHMA 22nd Annual Conference, Future Hispanic Health - DC, Mar. 22-25, 2018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Campaigns: HIV Treatment;  All of Us Research participation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Residents – NIH Training (35 Resident travel awards to DC Mar. 22, 2018)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Liaison to Medical School Program – need resident/physician Liaisons for LMSA chapters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College Health Scholars Program – </a:t>
            </a:r>
            <a:r>
              <a:rPr lang="en-US" altLang="en-US" sz="7333" dirty="0" err="1"/>
              <a:t>prehealth</a:t>
            </a:r>
            <a:r>
              <a:rPr lang="en-US" altLang="en-US" sz="7333" dirty="0"/>
              <a:t> students, LMSA Mentors needed</a:t>
            </a:r>
          </a:p>
          <a:p>
            <a:pPr lvl="1">
              <a:lnSpc>
                <a:spcPct val="80000"/>
              </a:lnSpc>
            </a:pPr>
            <a:r>
              <a:rPr lang="en-US" altLang="en-US" sz="7333" dirty="0"/>
              <a:t>National and Regional Convening </a:t>
            </a:r>
          </a:p>
          <a:p>
            <a:pPr lvl="1">
              <a:lnSpc>
                <a:spcPct val="80000"/>
              </a:lnSpc>
            </a:pPr>
            <a:endParaRPr lang="en-US" altLang="en-US" sz="7333" dirty="0"/>
          </a:p>
          <a:p>
            <a:pPr marL="109725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109725" lvl="1" indent="0">
              <a:lnSpc>
                <a:spcPct val="80000"/>
              </a:lnSpc>
              <a:spcBef>
                <a:spcPts val="800"/>
              </a:spcBef>
              <a:buSzPct val="80000"/>
              <a:buNone/>
            </a:pPr>
            <a:r>
              <a:rPr lang="en-US" altLang="en-US" sz="2000" b="1" dirty="0"/>
              <a:t>	</a:t>
            </a:r>
          </a:p>
          <a:p>
            <a:pPr marL="109725" indent="0">
              <a:lnSpc>
                <a:spcPct val="80000"/>
              </a:lnSpc>
              <a:buNone/>
            </a:pPr>
            <a:endParaRPr lang="en-US" alt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75" y="385934"/>
            <a:ext cx="1479141" cy="6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NHMA Network 2018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Hispanic State Medical Societies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National Hispanic Health Professional Leadership Network</a:t>
            </a:r>
          </a:p>
          <a:p>
            <a:pPr lvl="1">
              <a:lnSpc>
                <a:spcPct val="80000"/>
              </a:lnSpc>
            </a:pPr>
            <a:r>
              <a:rPr lang="en-US" altLang="en-US" sz="2267" dirty="0"/>
              <a:t>50,000 Members – Local NHMA Chapters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National Association of Hispanic Nurses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Hispanic Dental Association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Latino Caucus of APHA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National Latino Forum of Health Executives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NY </a:t>
            </a:r>
            <a:r>
              <a:rPr lang="en-US" altLang="en-US" sz="2533" dirty="0" err="1"/>
              <a:t>Assoc</a:t>
            </a:r>
            <a:r>
              <a:rPr lang="en-US" altLang="en-US" sz="2533" dirty="0"/>
              <a:t> of Health Execs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Physician Assistants for Latino Health</a:t>
            </a:r>
          </a:p>
          <a:p>
            <a:pPr lvl="1">
              <a:lnSpc>
                <a:spcPct val="80000"/>
              </a:lnSpc>
            </a:pPr>
            <a:r>
              <a:rPr lang="en-US" altLang="en-US" sz="2533" dirty="0"/>
              <a:t>Behavioral Health Professionals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Dietitians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National Latino Social Work Association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33" dirty="0"/>
              <a:t>National Hispanic Pharmacist Association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Latino Medical Student Association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63" y="385934"/>
            <a:ext cx="1580452" cy="6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4145" y="274639"/>
            <a:ext cx="6266865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Change Agent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Policy Summit supported by Office of Minority Health – 2007-8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Reform (Access, Prevention, Workforce)  - NYC, Sacramento, CA - Senator Kennedy request for </a:t>
            </a:r>
            <a:r>
              <a:rPr lang="en-US" dirty="0" smtClean="0"/>
              <a:t>presentation</a:t>
            </a:r>
          </a:p>
          <a:p>
            <a:r>
              <a:rPr lang="en-US" dirty="0" smtClean="0"/>
              <a:t>Disease – chronic disease less disparities</a:t>
            </a:r>
          </a:p>
          <a:p>
            <a:r>
              <a:rPr lang="en-US" dirty="0" smtClean="0"/>
              <a:t>Health Care – increased health insurance, cultural competence/language, wellness for healthcare, family-centered care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April 10, 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5" y="274639"/>
            <a:ext cx="7902956" cy="1143000"/>
          </a:xfrm>
        </p:spPr>
        <p:txBody>
          <a:bodyPr/>
          <a:lstStyle/>
          <a:p>
            <a:r>
              <a:rPr lang="en-US" dirty="0" smtClean="0"/>
              <a:t>NHMA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Access – ACA/Medicaid/CHIP/affordability – insurance and medications, CLAS</a:t>
            </a:r>
          </a:p>
          <a:p>
            <a:r>
              <a:rPr lang="en-US" dirty="0" smtClean="0"/>
              <a:t>Prevention – protect the </a:t>
            </a:r>
            <a:r>
              <a:rPr lang="en-US" dirty="0" err="1" smtClean="0"/>
              <a:t>Prev</a:t>
            </a:r>
            <a:r>
              <a:rPr lang="en-US" dirty="0" smtClean="0"/>
              <a:t> Fund</a:t>
            </a:r>
          </a:p>
          <a:p>
            <a:r>
              <a:rPr lang="en-US" dirty="0" smtClean="0"/>
              <a:t>Medical Education – STEM/Hispanic Serving Institutions &amp; health careers</a:t>
            </a:r>
          </a:p>
          <a:p>
            <a:r>
              <a:rPr lang="en-US" dirty="0" smtClean="0"/>
              <a:t>Research – clinical trials, </a:t>
            </a:r>
            <a:r>
              <a:rPr lang="en-US" dirty="0"/>
              <a:t> </a:t>
            </a:r>
            <a:r>
              <a:rPr lang="en-US" dirty="0" err="1" smtClean="0"/>
              <a:t>AllofUs</a:t>
            </a:r>
            <a:r>
              <a:rPr lang="en-US" dirty="0" smtClean="0"/>
              <a:t> Research</a:t>
            </a:r>
          </a:p>
          <a:p>
            <a:r>
              <a:rPr lang="en-US" dirty="0" smtClean="0"/>
              <a:t>Value based payment transformation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April 10,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6975856" cy="1143000"/>
          </a:xfrm>
        </p:spPr>
        <p:txBody>
          <a:bodyPr>
            <a:noAutofit/>
          </a:bodyPr>
          <a:lstStyle/>
          <a:p>
            <a:r>
              <a:rPr lang="en-US" sz="4800" dirty="0"/>
              <a:t>Coalitions for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Health Equity and Education Workgroup &amp;</a:t>
            </a:r>
            <a:r>
              <a:rPr lang="en-US" dirty="0" err="1" smtClean="0"/>
              <a:t>Tricaucus</a:t>
            </a:r>
            <a:r>
              <a:rPr lang="en-US" dirty="0" smtClean="0"/>
              <a:t> Conference</a:t>
            </a:r>
          </a:p>
          <a:p>
            <a:r>
              <a:rPr lang="en-US" dirty="0" smtClean="0"/>
              <a:t>Medicaid coalitions (health groups, advocate groups)</a:t>
            </a:r>
          </a:p>
          <a:p>
            <a:r>
              <a:rPr lang="en-US" dirty="0" smtClean="0"/>
              <a:t>Better Medicare Alliance – insurance industry</a:t>
            </a:r>
          </a:p>
          <a:p>
            <a:r>
              <a:rPr lang="en-US" dirty="0" smtClean="0"/>
              <a:t>PhRMA Advisory Council</a:t>
            </a:r>
          </a:p>
          <a:p>
            <a:r>
              <a:rPr lang="en-US" dirty="0" smtClean="0"/>
              <a:t>Public Health Institute - new Community-based coalition</a:t>
            </a:r>
          </a:p>
          <a:p>
            <a:r>
              <a:rPr lang="en-US" dirty="0" smtClean="0"/>
              <a:t>National Hispanic Health Agenda – Chair, Health Committee</a:t>
            </a:r>
          </a:p>
          <a:p>
            <a:r>
              <a:rPr lang="en-US" dirty="0" smtClean="0"/>
              <a:t>Children’s Health Group, Immigrant Children Committee (AAP)</a:t>
            </a:r>
          </a:p>
          <a:p>
            <a:r>
              <a:rPr lang="en-US" dirty="0" smtClean="0"/>
              <a:t>Health Professionals/Nursing Ed Coalition (Medical Schools) </a:t>
            </a:r>
          </a:p>
          <a:p>
            <a:r>
              <a:rPr lang="en-US" dirty="0" smtClean="0"/>
              <a:t>Friends of NIH, HRSA, CDC, AHRQ</a:t>
            </a:r>
          </a:p>
          <a:p>
            <a:r>
              <a:rPr lang="en-US" dirty="0" smtClean="0"/>
              <a:t>Alliance of Minority Medical Organizations</a:t>
            </a:r>
          </a:p>
          <a:p>
            <a:r>
              <a:rPr lang="en-US" dirty="0" smtClean="0"/>
              <a:t>Media Network for </a:t>
            </a:r>
            <a:r>
              <a:rPr lang="en-US" dirty="0" err="1" smtClean="0"/>
              <a:t>Eng</a:t>
            </a:r>
            <a:r>
              <a:rPr lang="en-US" dirty="0" smtClean="0"/>
              <a:t>/Spanish print/e-media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144" y="274639"/>
            <a:ext cx="78219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Education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09725" indent="0">
              <a:lnSpc>
                <a:spcPct val="80000"/>
              </a:lnSpc>
              <a:buNone/>
            </a:pPr>
            <a:endParaRPr lang="en-US" altLang="en-US" sz="1867" b="1" dirty="0"/>
          </a:p>
          <a:p>
            <a:pPr>
              <a:lnSpc>
                <a:spcPct val="80000"/>
              </a:lnSpc>
            </a:pPr>
            <a:r>
              <a:rPr lang="en-US" altLang="en-US" sz="2933" dirty="0"/>
              <a:t>Leadership Development &amp; Mentoring</a:t>
            </a:r>
          </a:p>
          <a:p>
            <a:pPr lvl="1">
              <a:lnSpc>
                <a:spcPct val="80000"/>
              </a:lnSpc>
            </a:pPr>
            <a:r>
              <a:rPr lang="en-US" altLang="en-US" sz="2267" dirty="0"/>
              <a:t>NHMA Leadership Development Fellowship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67" dirty="0"/>
              <a:t>NHMA Resident Leadership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67" dirty="0"/>
              <a:t>Kellogg Foundation Child Obesity Leadership and Advocacy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67" dirty="0"/>
              <a:t>Mentors – for </a:t>
            </a:r>
            <a:r>
              <a:rPr lang="en-US" altLang="en-US" sz="2267" dirty="0" err="1"/>
              <a:t>prehealth</a:t>
            </a:r>
            <a:r>
              <a:rPr lang="en-US" altLang="en-US" sz="2267" dirty="0"/>
              <a:t> students; for medical students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267" dirty="0"/>
          </a:p>
          <a:p>
            <a:pPr>
              <a:lnSpc>
                <a:spcPct val="80000"/>
              </a:lnSpc>
            </a:pPr>
            <a:r>
              <a:rPr lang="en-US" altLang="en-US" sz="2933" dirty="0"/>
              <a:t>Research</a:t>
            </a:r>
          </a:p>
          <a:p>
            <a:pPr lvl="1">
              <a:lnSpc>
                <a:spcPct val="80000"/>
              </a:lnSpc>
            </a:pPr>
            <a:r>
              <a:rPr lang="en-US" altLang="en-US" sz="2267" dirty="0"/>
              <a:t>National Center for Hispanic Health Research (under development)</a:t>
            </a:r>
          </a:p>
          <a:p>
            <a:pPr lvl="1">
              <a:lnSpc>
                <a:spcPct val="80000"/>
              </a:lnSpc>
            </a:pPr>
            <a:r>
              <a:rPr lang="en-US" altLang="en-US" sz="2267" dirty="0" err="1"/>
              <a:t>Pateint</a:t>
            </a:r>
            <a:r>
              <a:rPr lang="en-US" altLang="en-US" sz="2267" dirty="0"/>
              <a:t>-centered Hispanic Health </a:t>
            </a:r>
            <a:r>
              <a:rPr lang="en-US" altLang="en-US" sz="2267" dirty="0" err="1"/>
              <a:t>Resaerch</a:t>
            </a:r>
            <a:r>
              <a:rPr lang="en-US" altLang="en-US" sz="2267" dirty="0"/>
              <a:t> Mentoring for Jr. Faculty, PCORI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67" dirty="0"/>
          </a:p>
          <a:p>
            <a:pPr>
              <a:lnSpc>
                <a:spcPct val="80000"/>
              </a:lnSpc>
            </a:pPr>
            <a:r>
              <a:rPr lang="en-US" altLang="en-US" sz="2933" dirty="0"/>
              <a:t>Scholarships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33" dirty="0"/>
              <a:t>Hispanic Health Professional Students – selected by national associations of Nurses, </a:t>
            </a:r>
          </a:p>
          <a:p>
            <a:pPr marL="536435" lvl="1" indent="0">
              <a:lnSpc>
                <a:spcPct val="80000"/>
              </a:lnSpc>
              <a:buNone/>
            </a:pPr>
            <a:r>
              <a:rPr lang="en-US" altLang="en-US" sz="2133" dirty="0"/>
              <a:t>     Public Health, Dentists, </a:t>
            </a:r>
            <a:r>
              <a:rPr lang="en-US" altLang="en-US" sz="2133" dirty="0" smtClean="0"/>
              <a:t>Physicians</a:t>
            </a:r>
          </a:p>
          <a:p>
            <a:pPr marL="536435" lvl="1" indent="0">
              <a:lnSpc>
                <a:spcPct val="80000"/>
              </a:lnSpc>
              <a:buNone/>
            </a:pPr>
            <a:endParaRPr lang="en-US" altLang="en-US" sz="2133" dirty="0" smtClean="0"/>
          </a:p>
          <a:p>
            <a:pPr marL="627884" indent="-457200">
              <a:lnSpc>
                <a:spcPct val="80000"/>
              </a:lnSpc>
            </a:pPr>
            <a:r>
              <a:rPr lang="en-US" altLang="en-US" sz="2667" dirty="0" smtClean="0"/>
              <a:t>Institution Membership</a:t>
            </a:r>
            <a:endParaRPr lang="en-US" altLang="en-US" sz="2667" dirty="0"/>
          </a:p>
          <a:p>
            <a:pPr marL="536435" lvl="1" indent="0">
              <a:lnSpc>
                <a:spcPct val="80000"/>
              </a:lnSpc>
              <a:buNone/>
            </a:pPr>
            <a:r>
              <a:rPr lang="en-US" altLang="en-US" sz="2133" dirty="0"/>
              <a:t> </a:t>
            </a:r>
          </a:p>
          <a:p>
            <a:pPr marL="109725" indent="0">
              <a:lnSpc>
                <a:spcPct val="80000"/>
              </a:lnSpc>
              <a:buNone/>
            </a:pPr>
            <a:endParaRPr lang="en-US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38" y="385933"/>
            <a:ext cx="1620977" cy="7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Demographics</a:t>
            </a:r>
          </a:p>
        </p:txBody>
      </p:sp>
      <p:pic>
        <p:nvPicPr>
          <p:cNvPr id="6147" name="Picture 2" descr="Hispanic_region_change_00-05_new-format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524000"/>
            <a:ext cx="59436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30020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144" y="274639"/>
            <a:ext cx="9304251" cy="10498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How to contact NHMA &amp; NHHF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99" y="1324455"/>
            <a:ext cx="9997440" cy="497702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en-US" sz="2800" dirty="0"/>
              <a:t>NHMA - </a:t>
            </a:r>
            <a:r>
              <a:rPr lang="en-US" altLang="en-US" sz="2400" dirty="0">
                <a:hlinkClick r:id="rId3"/>
              </a:rPr>
              <a:t>www.nhmamd.org</a:t>
            </a:r>
            <a:r>
              <a:rPr lang="en-US" altLang="en-US" sz="2400" dirty="0"/>
              <a:t> </a:t>
            </a:r>
          </a:p>
          <a:p>
            <a:pPr eaLnBrk="1" hangingPunct="1">
              <a:defRPr/>
            </a:pPr>
            <a:r>
              <a:rPr lang="en-US" altLang="en-US" sz="2800" dirty="0"/>
              <a:t>NHHF - </a:t>
            </a:r>
            <a:r>
              <a:rPr lang="en-US" altLang="en-US" sz="2400" dirty="0">
                <a:hlinkClick r:id="rId4"/>
              </a:rPr>
              <a:t>www.nhmafoundation.org</a:t>
            </a:r>
            <a:r>
              <a:rPr lang="en-US" altLang="en-US" sz="2400" dirty="0"/>
              <a:t> </a:t>
            </a:r>
          </a:p>
          <a:p>
            <a:pPr eaLnBrk="1" hangingPunct="1">
              <a:defRPr/>
            </a:pPr>
            <a:r>
              <a:rPr lang="en-US" altLang="en-US" sz="2800" dirty="0"/>
              <a:t>Portal - </a:t>
            </a:r>
            <a:r>
              <a:rPr lang="en-US" altLang="en-US" sz="2400" dirty="0">
                <a:hlinkClick r:id="rId5"/>
              </a:rPr>
              <a:t>www.hispanichealth.info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533" dirty="0"/>
              <a:t>Region Policy Forums: Sept – Oct 2018  #NHMA2018</a:t>
            </a:r>
          </a:p>
          <a:p>
            <a:pPr>
              <a:defRPr/>
            </a:pPr>
            <a:r>
              <a:rPr lang="en-US" altLang="en-US" sz="2533" dirty="0"/>
              <a:t>NHMA </a:t>
            </a:r>
            <a:r>
              <a:rPr lang="en-US" altLang="en-US" sz="2533" dirty="0" smtClean="0"/>
              <a:t>23rd </a:t>
            </a:r>
            <a:r>
              <a:rPr lang="en-US" altLang="en-US" sz="2533" dirty="0"/>
              <a:t>Annual Conference – Future Hispanic Health, Gaylord Hotel, WDC, Mar 22-5, 2018 #NHMA2018</a:t>
            </a:r>
          </a:p>
          <a:p>
            <a:pPr>
              <a:defRPr/>
            </a:pPr>
            <a:endParaRPr lang="en-US" altLang="en-US" sz="2533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        Like Us on Facebook- </a:t>
            </a:r>
            <a:r>
              <a:rPr lang="en-US" altLang="en-US" sz="2400" dirty="0">
                <a:hlinkClick r:id="rId6"/>
              </a:rPr>
              <a:t>https://www.facebook.com/nhmafoundation/</a:t>
            </a:r>
            <a:r>
              <a:rPr lang="en-US" altLang="en-US" sz="2400" dirty="0"/>
              <a:t>  or </a:t>
            </a:r>
            <a:r>
              <a:rPr lang="en-US" altLang="en-US" sz="2400" dirty="0" err="1"/>
              <a:t>nhmamd</a:t>
            </a: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        Follow us on Twitter</a:t>
            </a:r>
          </a:p>
          <a:p>
            <a:pPr marL="109725" indent="0">
              <a:buNone/>
              <a:defRPr/>
            </a:pPr>
            <a:endParaRPr lang="en-US" altLang="en-US" sz="2400" dirty="0"/>
          </a:p>
          <a:p>
            <a:pPr marL="109725" indent="0">
              <a:buNone/>
              <a:defRPr/>
            </a:pPr>
            <a:r>
              <a:rPr lang="en-US" altLang="en-US" sz="2400" dirty="0"/>
              <a:t>   		     </a:t>
            </a:r>
            <a:r>
              <a:rPr lang="en-US" altLang="en-US" sz="2533" dirty="0"/>
              <a:t>@</a:t>
            </a:r>
            <a:r>
              <a:rPr lang="en-US" altLang="en-US" sz="2533" dirty="0" err="1"/>
              <a:t>The_NHHF</a:t>
            </a:r>
            <a:r>
              <a:rPr lang="en-US" altLang="en-US" sz="2533" dirty="0"/>
              <a:t>         @</a:t>
            </a:r>
            <a:r>
              <a:rPr lang="en-US" altLang="en-US" sz="2533" dirty="0" err="1"/>
              <a:t>ElenaRiosMD</a:t>
            </a:r>
            <a:endParaRPr lang="en-US" altLang="en-US" sz="2533" dirty="0"/>
          </a:p>
          <a:p>
            <a:pPr>
              <a:defRPr/>
            </a:pPr>
            <a:r>
              <a:rPr lang="en-US" altLang="en-US" sz="2400" dirty="0"/>
              <a:t>For more information contact Elena Rios, MD, MSPH, President and CEO, NHMA and NHHF at </a:t>
            </a:r>
            <a:r>
              <a:rPr lang="en-US" altLang="en-US" sz="2400" dirty="0">
                <a:hlinkClick r:id="rId7"/>
              </a:rPr>
              <a:t>erios@nhmamd.org</a:t>
            </a:r>
            <a:r>
              <a:rPr lang="en-US" altLang="en-US" sz="2400" dirty="0"/>
              <a:t> or </a:t>
            </a:r>
            <a:r>
              <a:rPr lang="en-US" altLang="en-US" sz="2400" dirty="0">
                <a:hlinkClick r:id="rId8"/>
              </a:rPr>
              <a:t>erios@nhmafoundation.org</a:t>
            </a:r>
            <a:r>
              <a:rPr lang="en-US" altLang="en-US" sz="2400" dirty="0"/>
              <a:t> </a:t>
            </a:r>
          </a:p>
          <a:p>
            <a:endParaRPr lang="en-US" sz="2533" dirty="0"/>
          </a:p>
          <a:p>
            <a:r>
              <a:rPr lang="en-US" sz="2533" dirty="0"/>
              <a:t>Contribute a tax-deductible donation to NHHF or Amazon Smile Today.       </a:t>
            </a:r>
            <a:endParaRPr lang="en-US" altLang="en-US" sz="2533" dirty="0"/>
          </a:p>
        </p:txBody>
      </p:sp>
      <p:pic>
        <p:nvPicPr>
          <p:cNvPr id="1026" name="Picture 2" descr="Social Media Logo Updat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52" y="3917127"/>
            <a:ext cx="1673123" cy="4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56" y="385934"/>
            <a:ext cx="1094160" cy="473647"/>
          </a:xfrm>
          <a:prstGeom prst="rect">
            <a:avLst/>
          </a:prstGeom>
        </p:spPr>
      </p:pic>
      <p:pic>
        <p:nvPicPr>
          <p:cNvPr id="9" name="Picture 3" descr="1377580_10152203108461729_809245696_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92" y="3425057"/>
            <a:ext cx="389467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0938" y="4039365"/>
            <a:ext cx="430821" cy="3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Mexican Americans – East Los Angeles, CA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2026708"/>
            <a:ext cx="4876800" cy="3657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t>April 10,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 descr="Image result for ramirez pharma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64223"/>
            <a:ext cx="4876800" cy="35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Puerto Ricans - East Harlem, NYC</a:t>
            </a:r>
          </a:p>
        </p:txBody>
      </p:sp>
      <p:pic>
        <p:nvPicPr>
          <p:cNvPr id="1026" name="Picture 2" descr="https://justpublics365.commons.gc.cuny.edu/files/2014/05/east-harlem-gentrification-dng-7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5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616075" y="1752601"/>
          <a:ext cx="8959851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4624" y="6217920"/>
            <a:ext cx="9822016" cy="548640"/>
          </a:xfrm>
        </p:spPr>
        <p:txBody>
          <a:bodyPr/>
          <a:lstStyle/>
          <a:p>
            <a:r>
              <a:rPr lang="en-US" dirty="0" smtClean="0"/>
              <a:t>Note: Includes nonelderly individuals 0-64 years of age. </a:t>
            </a:r>
          </a:p>
          <a:p>
            <a:r>
              <a:rPr lang="en-US" dirty="0" smtClean="0"/>
              <a:t>Source: Kaiser Family Foundation analysis of March 2014-2016 Current Population Survey, Annual Social and Economic Supplement.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4625" y="365760"/>
            <a:ext cx="7920415" cy="914400"/>
          </a:xfrm>
        </p:spPr>
        <p:txBody>
          <a:bodyPr>
            <a:noAutofit/>
          </a:bodyPr>
          <a:lstStyle/>
          <a:p>
            <a:r>
              <a:rPr lang="en-US" sz="2667" dirty="0"/>
              <a:t>The uninsured rate for Hispanics declined significantly after the ACA, but they still face disparities in coverage.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394624" y="1457760"/>
            <a:ext cx="8442960" cy="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600" kern="0" dirty="0"/>
              <a:t>Uninsured Rate Among Nonelderly Individuals, 2013-2015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998" y="589134"/>
            <a:ext cx="143861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9"/>
            <a:ext cx="78140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Determinants </a:t>
            </a:r>
            <a:br>
              <a:rPr lang="en-US" dirty="0" smtClean="0"/>
            </a:br>
            <a:r>
              <a:rPr lang="en-US" dirty="0" smtClean="0"/>
              <a:t>of Health: measures needed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866900"/>
            <a:ext cx="9997440" cy="43814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Poverty/income – uninsured</a:t>
            </a:r>
          </a:p>
          <a:p>
            <a:r>
              <a:rPr lang="en-US" dirty="0" smtClean="0"/>
              <a:t>Housing – crowded living, dilapidated, not fit for disabled </a:t>
            </a:r>
          </a:p>
          <a:p>
            <a:r>
              <a:rPr lang="en-US" dirty="0" smtClean="0"/>
              <a:t>Food security – less access to fruits and vegetables</a:t>
            </a:r>
          </a:p>
          <a:p>
            <a:r>
              <a:rPr lang="en-US" dirty="0" smtClean="0"/>
              <a:t>Transportation – to leave the neighborhood</a:t>
            </a:r>
          </a:p>
          <a:p>
            <a:r>
              <a:rPr lang="en-US" dirty="0" smtClean="0"/>
              <a:t>Financial literacy – less savings</a:t>
            </a:r>
          </a:p>
          <a:p>
            <a:r>
              <a:rPr lang="en-US" dirty="0" smtClean="0"/>
              <a:t>Education – Low literacy rates, less ability to fill out applications</a:t>
            </a:r>
          </a:p>
          <a:p>
            <a:r>
              <a:rPr lang="en-US" dirty="0" smtClean="0"/>
              <a:t>Employment </a:t>
            </a:r>
          </a:p>
          <a:p>
            <a:r>
              <a:rPr lang="en-US" dirty="0" smtClean="0"/>
              <a:t>Homeless – lack of stability, social network</a:t>
            </a:r>
          </a:p>
          <a:p>
            <a:r>
              <a:rPr lang="en-US" dirty="0" smtClean="0"/>
              <a:t>Prison experience – less ability to function, job skills - in society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88" y="385934"/>
            <a:ext cx="1539928" cy="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 Legislation 115</a:t>
            </a:r>
            <a:r>
              <a:rPr lang="en-US" baseline="30000" dirty="0" smtClean="0"/>
              <a:t>th</a:t>
            </a:r>
            <a:r>
              <a:rPr lang="en-US" dirty="0" smtClean="0"/>
              <a:t>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Health Insurance Reform</a:t>
            </a:r>
          </a:p>
          <a:p>
            <a:pPr lvl="1"/>
            <a:r>
              <a:rPr lang="en-US" dirty="0" smtClean="0"/>
              <a:t>ACA is still law of the land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Cures Act</a:t>
            </a:r>
          </a:p>
          <a:p>
            <a:pPr lvl="1"/>
            <a:r>
              <a:rPr lang="en-US" dirty="0" smtClean="0"/>
              <a:t>All of Us Research Program</a:t>
            </a:r>
          </a:p>
          <a:p>
            <a:pPr lvl="1"/>
            <a:r>
              <a:rPr lang="en-US" dirty="0" smtClean="0"/>
              <a:t>Study of Latinos </a:t>
            </a:r>
          </a:p>
          <a:p>
            <a:r>
              <a:rPr lang="en-US" dirty="0" smtClean="0"/>
              <a:t>CDC Cancer, Diabetes, Heart, HIV, </a:t>
            </a:r>
            <a:r>
              <a:rPr lang="en-US" dirty="0" err="1" smtClean="0"/>
              <a:t>Zika</a:t>
            </a:r>
            <a:r>
              <a:rPr lang="en-US" dirty="0" smtClean="0"/>
              <a:t>, Opioid Prevention Programs</a:t>
            </a:r>
          </a:p>
          <a:p>
            <a:r>
              <a:rPr lang="en-US" dirty="0" smtClean="0"/>
              <a:t>Health Workforce Programs – HRSA, </a:t>
            </a:r>
            <a:r>
              <a:rPr lang="en-US" dirty="0" err="1" smtClean="0"/>
              <a:t>Dept</a:t>
            </a:r>
            <a:r>
              <a:rPr lang="en-US" dirty="0" smtClean="0"/>
              <a:t> of Ed</a:t>
            </a:r>
          </a:p>
          <a:p>
            <a:pPr lvl="1"/>
            <a:r>
              <a:rPr lang="en-US" dirty="0" smtClean="0"/>
              <a:t>Diversity Recruitment and Training, Faculty Development, Scholarships</a:t>
            </a:r>
          </a:p>
          <a:p>
            <a:pPr lvl="1"/>
            <a:r>
              <a:rPr lang="en-US" dirty="0" smtClean="0"/>
              <a:t>Higher Education Act Reauthorization, GME block grant request</a:t>
            </a:r>
          </a:p>
          <a:p>
            <a:r>
              <a:rPr lang="en-US" dirty="0" smtClean="0"/>
              <a:t>Minority Health – HEAA 2018 in progress</a:t>
            </a:r>
          </a:p>
          <a:p>
            <a:pPr lvl="1"/>
            <a:r>
              <a:rPr lang="en-US" dirty="0" smtClean="0"/>
              <a:t>Cultural Competence/Language</a:t>
            </a:r>
          </a:p>
          <a:p>
            <a:pPr lvl="1"/>
            <a:r>
              <a:rPr lang="en-US" dirty="0" smtClean="0"/>
              <a:t>Value based care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3084</Words>
  <Application>Microsoft Office PowerPoint</Application>
  <PresentationFormat>Custom</PresentationFormat>
  <Paragraphs>433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Solstice</vt:lpstr>
      <vt:lpstr>     Leadership to Improve Hispanic Health: A Role for Health Professionals </vt:lpstr>
      <vt:lpstr>Hispanics account for a large and growing share of the population in the United States.</vt:lpstr>
      <vt:lpstr>Demographics</vt:lpstr>
      <vt:lpstr>Demographics</vt:lpstr>
      <vt:lpstr>Mexican Americans – East Los Angeles, CA</vt:lpstr>
      <vt:lpstr>Puerto Ricans - East Harlem, NYC</vt:lpstr>
      <vt:lpstr>The uninsured rate for Hispanics declined significantly after the ACA, but they still face disparities in coverage.</vt:lpstr>
      <vt:lpstr> Social Determinants  of Health: measures needed </vt:lpstr>
      <vt:lpstr>Congress Legislation 115th Congress</vt:lpstr>
      <vt:lpstr>Health Policy Trends</vt:lpstr>
      <vt:lpstr>Health Care Trends- Medicaid</vt:lpstr>
      <vt:lpstr>Federal Strategic Plans</vt:lpstr>
      <vt:lpstr>Patient-Centered Care</vt:lpstr>
      <vt:lpstr>NHMA Cardiovascular Summits</vt:lpstr>
      <vt:lpstr>Latino Individual’s Barriers</vt:lpstr>
      <vt:lpstr>Prevention Policy - Community</vt:lpstr>
      <vt:lpstr>Prevention Policies - Community</vt:lpstr>
      <vt:lpstr>Prevention Policies - HealthCare</vt:lpstr>
      <vt:lpstr>Prevention Policies - Healthcare</vt:lpstr>
      <vt:lpstr>Access Policies - Community</vt:lpstr>
      <vt:lpstr>Access Policies - Healthcare</vt:lpstr>
      <vt:lpstr>Access Policies - Healthcare </vt:lpstr>
      <vt:lpstr>Access policies – Insurance Reform</vt:lpstr>
      <vt:lpstr>Medical Education Policies</vt:lpstr>
      <vt:lpstr>Medical Education Policies</vt:lpstr>
      <vt:lpstr>Medical Education - Diversity</vt:lpstr>
      <vt:lpstr>Medical Education - Coordinated Care </vt:lpstr>
      <vt:lpstr>Hispanic Health Research </vt:lpstr>
      <vt:lpstr>Leadership is Key</vt:lpstr>
      <vt:lpstr>NHMA &amp; NHHF– Who are We?</vt:lpstr>
      <vt:lpstr>NHMA Board of Directors </vt:lpstr>
      <vt:lpstr>NHHF Board of Directors</vt:lpstr>
      <vt:lpstr>National Hispanic Medical Association – What do we do?</vt:lpstr>
      <vt:lpstr>How do we do this? </vt:lpstr>
      <vt:lpstr>NHMA Network 2018</vt:lpstr>
      <vt:lpstr>Change Agent</vt:lpstr>
      <vt:lpstr>NHMA Advocacy</vt:lpstr>
      <vt:lpstr>Coalitions for Advocacy</vt:lpstr>
      <vt:lpstr>Education</vt:lpstr>
      <vt:lpstr>How to contact NHMA &amp; NHHF </vt:lpstr>
    </vt:vector>
  </TitlesOfParts>
  <Company>NHMA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Leadership to Improve Hispanic Health: A Role for Health Professionals </dc:title>
  <dc:creator>Intern 1</dc:creator>
  <cp:lastModifiedBy>Short, Sandra J.</cp:lastModifiedBy>
  <cp:revision>110</cp:revision>
  <cp:lastPrinted>2017-10-10T21:15:12Z</cp:lastPrinted>
  <dcterms:created xsi:type="dcterms:W3CDTF">2017-10-10T16:48:35Z</dcterms:created>
  <dcterms:modified xsi:type="dcterms:W3CDTF">2018-04-10T14:40:42Z</dcterms:modified>
</cp:coreProperties>
</file>