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43891200" cy="4389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DAD8"/>
    <a:srgbClr val="F0F1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99506F-0D60-4137-B5B6-4631B7D39B79}" v="413" dt="2023-04-02T20:14:22.1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7" d="100"/>
          <a:sy n="17" d="100"/>
        </p:scale>
        <p:origin x="2388"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ED963A-0DD3-48E4-A4CD-D20D2E2E652C}" type="doc">
      <dgm:prSet loTypeId="urn:microsoft.com/office/officeart/2005/8/layout/chevron2" loCatId="process" qsTypeId="urn:microsoft.com/office/officeart/2005/8/quickstyle/simple1" qsCatId="simple" csTypeId="urn:microsoft.com/office/officeart/2005/8/colors/accent1_2" csCatId="accent1" phldr="1"/>
      <dgm:spPr/>
    </dgm:pt>
    <dgm:pt modelId="{AC5D561E-80B3-4A4D-AE93-9D9DBC79233A}">
      <dgm:prSet phldrT="[Text]" custT="1"/>
      <dgm:spPr>
        <a:solidFill>
          <a:srgbClr val="3DDAD8"/>
        </a:solidFill>
        <a:ln>
          <a:noFill/>
        </a:ln>
      </dgm:spPr>
      <dgm:t>
        <a:bodyPr/>
        <a:lstStyle/>
        <a:p>
          <a:pPr algn="ctr"/>
          <a:r>
            <a:rPr lang="en-US" sz="7200" dirty="0">
              <a:solidFill>
                <a:schemeClr val="tx1"/>
              </a:solidFill>
            </a:rPr>
            <a:t>1</a:t>
          </a:r>
        </a:p>
      </dgm:t>
    </dgm:pt>
    <dgm:pt modelId="{2AB55DFB-C5A4-4B07-AFBA-C28BF2D28BCC}" type="parTrans" cxnId="{904E8AB2-53D3-4C78-AF1D-353C814A73F2}">
      <dgm:prSet/>
      <dgm:spPr/>
      <dgm:t>
        <a:bodyPr/>
        <a:lstStyle/>
        <a:p>
          <a:pPr algn="l"/>
          <a:endParaRPr lang="en-US"/>
        </a:p>
      </dgm:t>
    </dgm:pt>
    <dgm:pt modelId="{6F5C6582-3F03-4AC4-AED2-CA6A4BF9109E}" type="sibTrans" cxnId="{904E8AB2-53D3-4C78-AF1D-353C814A73F2}">
      <dgm:prSet/>
      <dgm:spPr/>
      <dgm:t>
        <a:bodyPr/>
        <a:lstStyle/>
        <a:p>
          <a:pPr algn="l"/>
          <a:endParaRPr lang="en-US"/>
        </a:p>
      </dgm:t>
    </dgm:pt>
    <dgm:pt modelId="{DB4BE25C-2C09-40E7-8482-680B257D0341}">
      <dgm:prSet phldrT="[Text]" custT="1"/>
      <dgm:spPr>
        <a:solidFill>
          <a:srgbClr val="3DDAD8"/>
        </a:solidFill>
        <a:ln>
          <a:noFill/>
        </a:ln>
      </dgm:spPr>
      <dgm:t>
        <a:bodyPr/>
        <a:lstStyle/>
        <a:p>
          <a:pPr algn="ctr"/>
          <a:r>
            <a:rPr lang="en-US" sz="7200" dirty="0">
              <a:solidFill>
                <a:schemeClr val="tx1"/>
              </a:solidFill>
            </a:rPr>
            <a:t>2</a:t>
          </a:r>
          <a:endParaRPr lang="en-US" sz="6000" dirty="0">
            <a:solidFill>
              <a:schemeClr val="tx1"/>
            </a:solidFill>
          </a:endParaRPr>
        </a:p>
      </dgm:t>
    </dgm:pt>
    <dgm:pt modelId="{C455AAD0-493D-45F5-AF52-1327EF5113C1}" type="parTrans" cxnId="{D614B151-665C-4C15-9721-8CA0C8DD0FA5}">
      <dgm:prSet/>
      <dgm:spPr/>
      <dgm:t>
        <a:bodyPr/>
        <a:lstStyle/>
        <a:p>
          <a:pPr algn="l"/>
          <a:endParaRPr lang="en-US"/>
        </a:p>
      </dgm:t>
    </dgm:pt>
    <dgm:pt modelId="{B5B9F107-FE54-4A24-98AD-F4EEA5F70B96}" type="sibTrans" cxnId="{D614B151-665C-4C15-9721-8CA0C8DD0FA5}">
      <dgm:prSet/>
      <dgm:spPr/>
      <dgm:t>
        <a:bodyPr/>
        <a:lstStyle/>
        <a:p>
          <a:pPr algn="l"/>
          <a:endParaRPr lang="en-US"/>
        </a:p>
      </dgm:t>
    </dgm:pt>
    <dgm:pt modelId="{0C35C28E-1BB1-45D4-BFA3-45903F6999E0}">
      <dgm:prSet phldrT="[Text]" custT="1"/>
      <dgm:spPr>
        <a:solidFill>
          <a:srgbClr val="3DDAD8"/>
        </a:solidFill>
        <a:ln>
          <a:noFill/>
        </a:ln>
      </dgm:spPr>
      <dgm:t>
        <a:bodyPr/>
        <a:lstStyle/>
        <a:p>
          <a:pPr algn="ctr"/>
          <a:r>
            <a:rPr lang="en-US" sz="7200" dirty="0">
              <a:solidFill>
                <a:schemeClr val="tx1"/>
              </a:solidFill>
            </a:rPr>
            <a:t>3</a:t>
          </a:r>
          <a:endParaRPr lang="en-US" sz="6000" dirty="0">
            <a:solidFill>
              <a:schemeClr val="tx1"/>
            </a:solidFill>
          </a:endParaRPr>
        </a:p>
      </dgm:t>
    </dgm:pt>
    <dgm:pt modelId="{D34621FC-3230-4B7C-B91A-639E83EAF8B5}" type="parTrans" cxnId="{FEC114E3-69C2-47E6-B157-3D65EA5EAD62}">
      <dgm:prSet/>
      <dgm:spPr/>
      <dgm:t>
        <a:bodyPr/>
        <a:lstStyle/>
        <a:p>
          <a:pPr algn="l"/>
          <a:endParaRPr lang="en-US"/>
        </a:p>
      </dgm:t>
    </dgm:pt>
    <dgm:pt modelId="{A6B463E8-C431-4C84-8730-43862DDB93E4}" type="sibTrans" cxnId="{FEC114E3-69C2-47E6-B157-3D65EA5EAD62}">
      <dgm:prSet/>
      <dgm:spPr/>
      <dgm:t>
        <a:bodyPr/>
        <a:lstStyle/>
        <a:p>
          <a:pPr algn="l"/>
          <a:endParaRPr lang="en-US"/>
        </a:p>
      </dgm:t>
    </dgm:pt>
    <dgm:pt modelId="{508053C1-C5FA-43EA-9E15-85B61DB0CBE8}">
      <dgm:prSet phldrT="[Text]" custT="1"/>
      <dgm:spPr>
        <a:solidFill>
          <a:srgbClr val="3DDAD8"/>
        </a:solidFill>
        <a:ln>
          <a:noFill/>
        </a:ln>
      </dgm:spPr>
      <dgm:t>
        <a:bodyPr/>
        <a:lstStyle/>
        <a:p>
          <a:pPr algn="ctr"/>
          <a:r>
            <a:rPr lang="en-US" sz="7200" dirty="0">
              <a:solidFill>
                <a:schemeClr val="tx1"/>
              </a:solidFill>
            </a:rPr>
            <a:t>5</a:t>
          </a:r>
          <a:endParaRPr lang="en-US" sz="6000" dirty="0">
            <a:solidFill>
              <a:schemeClr val="tx1"/>
            </a:solidFill>
          </a:endParaRPr>
        </a:p>
      </dgm:t>
    </dgm:pt>
    <dgm:pt modelId="{D0F2F7AD-B5E2-48ED-AD90-033E40B94BA0}" type="parTrans" cxnId="{0AADACE3-0BCD-421F-AEF4-20911D1B4310}">
      <dgm:prSet/>
      <dgm:spPr/>
      <dgm:t>
        <a:bodyPr/>
        <a:lstStyle/>
        <a:p>
          <a:pPr algn="l"/>
          <a:endParaRPr lang="en-US"/>
        </a:p>
      </dgm:t>
    </dgm:pt>
    <dgm:pt modelId="{9F8F4B70-3BE1-4400-8EB9-0B85EE8C083E}" type="sibTrans" cxnId="{0AADACE3-0BCD-421F-AEF4-20911D1B4310}">
      <dgm:prSet/>
      <dgm:spPr/>
      <dgm:t>
        <a:bodyPr/>
        <a:lstStyle/>
        <a:p>
          <a:pPr algn="l"/>
          <a:endParaRPr lang="en-US"/>
        </a:p>
      </dgm:t>
    </dgm:pt>
    <dgm:pt modelId="{5818EE20-9924-45B4-9E61-8656E7E6D7F5}">
      <dgm:prSet phldrT="[Text]" custT="1"/>
      <dgm:spPr>
        <a:solidFill>
          <a:srgbClr val="3DDAD8"/>
        </a:solidFill>
        <a:ln>
          <a:noFill/>
        </a:ln>
      </dgm:spPr>
      <dgm:t>
        <a:bodyPr/>
        <a:lstStyle/>
        <a:p>
          <a:pPr algn="ctr"/>
          <a:r>
            <a:rPr lang="en-US" sz="7200" dirty="0">
              <a:solidFill>
                <a:schemeClr val="tx1"/>
              </a:solidFill>
            </a:rPr>
            <a:t>4</a:t>
          </a:r>
        </a:p>
      </dgm:t>
    </dgm:pt>
    <dgm:pt modelId="{FB1ADB53-8DB7-491D-B0DF-80703B8B41CE}" type="parTrans" cxnId="{826EDEC9-EC76-4539-91D3-EE9C1129F921}">
      <dgm:prSet/>
      <dgm:spPr/>
      <dgm:t>
        <a:bodyPr/>
        <a:lstStyle/>
        <a:p>
          <a:pPr algn="l"/>
          <a:endParaRPr lang="en-US"/>
        </a:p>
      </dgm:t>
    </dgm:pt>
    <dgm:pt modelId="{53C52AD4-3032-4DBE-9550-111D99E713CD}" type="sibTrans" cxnId="{826EDEC9-EC76-4539-91D3-EE9C1129F921}">
      <dgm:prSet/>
      <dgm:spPr/>
      <dgm:t>
        <a:bodyPr/>
        <a:lstStyle/>
        <a:p>
          <a:pPr algn="l"/>
          <a:endParaRPr lang="en-US"/>
        </a:p>
      </dgm:t>
    </dgm:pt>
    <dgm:pt modelId="{E33D6A9E-2B7B-4560-8595-194D3EF94231}">
      <dgm:prSet custT="1"/>
      <dgm:spPr>
        <a:ln>
          <a:noFill/>
        </a:ln>
      </dgm:spPr>
      <dgm:t>
        <a:bodyPr/>
        <a:lstStyle/>
        <a:p>
          <a:pPr algn="l"/>
          <a:r>
            <a:rPr lang="en-US" sz="4000" dirty="0"/>
            <a:t>EVMS and CHKD published 2 manuscripts (January 2021 and May 2022)</a:t>
          </a:r>
        </a:p>
      </dgm:t>
    </dgm:pt>
    <dgm:pt modelId="{1EEC5403-4C13-4666-AEE3-897B3D6905D2}" type="parTrans" cxnId="{68B6891C-44AB-43C9-9DB1-8EC636268589}">
      <dgm:prSet/>
      <dgm:spPr/>
      <dgm:t>
        <a:bodyPr/>
        <a:lstStyle/>
        <a:p>
          <a:pPr algn="l"/>
          <a:endParaRPr lang="en-US"/>
        </a:p>
      </dgm:t>
    </dgm:pt>
    <dgm:pt modelId="{45B9BE6F-3781-4983-9156-F12BEEDFB7ED}" type="sibTrans" cxnId="{68B6891C-44AB-43C9-9DB1-8EC636268589}">
      <dgm:prSet/>
      <dgm:spPr/>
      <dgm:t>
        <a:bodyPr/>
        <a:lstStyle/>
        <a:p>
          <a:pPr algn="l"/>
          <a:endParaRPr lang="en-US"/>
        </a:p>
      </dgm:t>
    </dgm:pt>
    <dgm:pt modelId="{1242EAC4-9695-4EE5-9CBD-27BE7EC69AE6}">
      <dgm:prSet custT="1"/>
      <dgm:spPr>
        <a:ln>
          <a:noFill/>
        </a:ln>
      </dgm:spPr>
      <dgm:t>
        <a:bodyPr/>
        <a:lstStyle/>
        <a:p>
          <a:pPr algn="l"/>
          <a:r>
            <a:rPr lang="en-US" sz="4000" b="0" dirty="0"/>
            <a:t>Three institutions then </a:t>
          </a:r>
          <a:r>
            <a:rPr lang="en-US" sz="4000" dirty="0"/>
            <a:t>reached out to EVMS and CHKD to collaborate and discuss ways to implement the CLC within their programs </a:t>
          </a:r>
        </a:p>
      </dgm:t>
    </dgm:pt>
    <dgm:pt modelId="{B9A4C1DF-CA34-4FDB-B917-3A7D9350009D}" type="parTrans" cxnId="{4AA12A35-CF67-49DC-AE0F-BF75AA927944}">
      <dgm:prSet/>
      <dgm:spPr/>
      <dgm:t>
        <a:bodyPr/>
        <a:lstStyle/>
        <a:p>
          <a:pPr algn="l"/>
          <a:endParaRPr lang="en-US"/>
        </a:p>
      </dgm:t>
    </dgm:pt>
    <dgm:pt modelId="{18492896-6188-498C-AF00-BC86111FBBBD}" type="sibTrans" cxnId="{4AA12A35-CF67-49DC-AE0F-BF75AA927944}">
      <dgm:prSet/>
      <dgm:spPr/>
      <dgm:t>
        <a:bodyPr/>
        <a:lstStyle/>
        <a:p>
          <a:pPr algn="l"/>
          <a:endParaRPr lang="en-US"/>
        </a:p>
      </dgm:t>
    </dgm:pt>
    <dgm:pt modelId="{E092A54A-774D-460C-93F5-9CE1300B7B2F}">
      <dgm:prSet custT="1"/>
      <dgm:spPr>
        <a:ln>
          <a:noFill/>
        </a:ln>
      </dgm:spPr>
      <dgm:t>
        <a:bodyPr/>
        <a:lstStyle/>
        <a:p>
          <a:pPr algn="l"/>
          <a:r>
            <a:rPr lang="en-US" sz="4000" dirty="0"/>
            <a:t>Zoom calls were set up and virtual meetings with the new institutions were scheduled</a:t>
          </a:r>
        </a:p>
      </dgm:t>
    </dgm:pt>
    <dgm:pt modelId="{D74D95C2-ED0A-4C93-AA15-E258520E9334}" type="parTrans" cxnId="{9BD4C34E-39B7-43C7-AB68-FC8403BA6C7A}">
      <dgm:prSet/>
      <dgm:spPr/>
      <dgm:t>
        <a:bodyPr/>
        <a:lstStyle/>
        <a:p>
          <a:pPr algn="l"/>
          <a:endParaRPr lang="en-US"/>
        </a:p>
      </dgm:t>
    </dgm:pt>
    <dgm:pt modelId="{6F3505BF-43A6-4360-B257-3B56816D40BE}" type="sibTrans" cxnId="{9BD4C34E-39B7-43C7-AB68-FC8403BA6C7A}">
      <dgm:prSet/>
      <dgm:spPr/>
      <dgm:t>
        <a:bodyPr/>
        <a:lstStyle/>
        <a:p>
          <a:pPr algn="l"/>
          <a:endParaRPr lang="en-US"/>
        </a:p>
      </dgm:t>
    </dgm:pt>
    <dgm:pt modelId="{373BEFE7-DD78-40D3-8C1C-AF0B44C34CAE}">
      <dgm:prSet custT="1"/>
      <dgm:spPr>
        <a:ln>
          <a:noFill/>
        </a:ln>
      </dgm:spPr>
      <dgm:t>
        <a:bodyPr/>
        <a:lstStyle/>
        <a:p>
          <a:pPr algn="l"/>
          <a:r>
            <a:rPr lang="en-US" sz="4000" dirty="0"/>
            <a:t>Piloted the CLC with new specialties and institutions concurrently – customized as needed</a:t>
          </a:r>
        </a:p>
      </dgm:t>
    </dgm:pt>
    <dgm:pt modelId="{FC591E26-7B4D-477F-9478-FE8CCA68AB37}" type="parTrans" cxnId="{0420F8C6-3186-4B18-A0DE-8E0451B0666C}">
      <dgm:prSet/>
      <dgm:spPr/>
      <dgm:t>
        <a:bodyPr/>
        <a:lstStyle/>
        <a:p>
          <a:pPr algn="l"/>
          <a:endParaRPr lang="en-US"/>
        </a:p>
      </dgm:t>
    </dgm:pt>
    <dgm:pt modelId="{4407E69E-4F06-4B37-BDDF-69117E8A643A}" type="sibTrans" cxnId="{0420F8C6-3186-4B18-A0DE-8E0451B0666C}">
      <dgm:prSet/>
      <dgm:spPr/>
      <dgm:t>
        <a:bodyPr/>
        <a:lstStyle/>
        <a:p>
          <a:pPr algn="l"/>
          <a:endParaRPr lang="en-US"/>
        </a:p>
      </dgm:t>
    </dgm:pt>
    <dgm:pt modelId="{83209A30-0055-4687-88D4-4F9E40761392}">
      <dgm:prSet custT="1"/>
      <dgm:spPr>
        <a:ln>
          <a:noFill/>
        </a:ln>
      </dgm:spPr>
      <dgm:t>
        <a:bodyPr/>
        <a:lstStyle/>
        <a:p>
          <a:pPr algn="l"/>
          <a:r>
            <a:rPr lang="en-US" sz="4000" dirty="0"/>
            <a:t>Conducted 90-minute facilitator trainings with program faculty at each institution</a:t>
          </a:r>
        </a:p>
      </dgm:t>
    </dgm:pt>
    <dgm:pt modelId="{A16A4858-71F6-4BAF-AA84-0EBF370FEBF8}" type="parTrans" cxnId="{26B42F31-FD70-4039-8F17-172BC5E98314}">
      <dgm:prSet/>
      <dgm:spPr/>
      <dgm:t>
        <a:bodyPr/>
        <a:lstStyle/>
        <a:p>
          <a:pPr algn="l"/>
          <a:endParaRPr lang="en-US"/>
        </a:p>
      </dgm:t>
    </dgm:pt>
    <dgm:pt modelId="{FBF4114D-A2BE-4293-9B02-9776A7466FB1}" type="sibTrans" cxnId="{26B42F31-FD70-4039-8F17-172BC5E98314}">
      <dgm:prSet/>
      <dgm:spPr/>
      <dgm:t>
        <a:bodyPr/>
        <a:lstStyle/>
        <a:p>
          <a:pPr algn="l"/>
          <a:endParaRPr lang="en-US"/>
        </a:p>
      </dgm:t>
    </dgm:pt>
    <dgm:pt modelId="{FE0D2937-C2F1-4603-AADD-463524E9B7AA}" type="pres">
      <dgm:prSet presAssocID="{09ED963A-0DD3-48E4-A4CD-D20D2E2E652C}" presName="linearFlow" presStyleCnt="0">
        <dgm:presLayoutVars>
          <dgm:dir/>
          <dgm:animLvl val="lvl"/>
          <dgm:resizeHandles val="exact"/>
        </dgm:presLayoutVars>
      </dgm:prSet>
      <dgm:spPr/>
    </dgm:pt>
    <dgm:pt modelId="{93527D07-339B-4A2B-82B2-FBE8568F2C06}" type="pres">
      <dgm:prSet presAssocID="{AC5D561E-80B3-4A4D-AE93-9D9DBC79233A}" presName="composite" presStyleCnt="0"/>
      <dgm:spPr/>
    </dgm:pt>
    <dgm:pt modelId="{E462B7B9-427C-40A6-B4BD-55EF8388488C}" type="pres">
      <dgm:prSet presAssocID="{AC5D561E-80B3-4A4D-AE93-9D9DBC79233A}" presName="parentText" presStyleLbl="alignNode1" presStyleIdx="0" presStyleCnt="5">
        <dgm:presLayoutVars>
          <dgm:chMax val="1"/>
          <dgm:bulletEnabled val="1"/>
        </dgm:presLayoutVars>
      </dgm:prSet>
      <dgm:spPr/>
    </dgm:pt>
    <dgm:pt modelId="{6F70A404-D593-4EF6-8E65-87314CDE8F4C}" type="pres">
      <dgm:prSet presAssocID="{AC5D561E-80B3-4A4D-AE93-9D9DBC79233A}" presName="descendantText" presStyleLbl="alignAcc1" presStyleIdx="0" presStyleCnt="5" custLinFactNeighborX="51" custLinFactNeighborY="24604">
        <dgm:presLayoutVars>
          <dgm:bulletEnabled val="1"/>
        </dgm:presLayoutVars>
      </dgm:prSet>
      <dgm:spPr/>
    </dgm:pt>
    <dgm:pt modelId="{9C64D860-EB6F-473F-8810-9FFC3D38911E}" type="pres">
      <dgm:prSet presAssocID="{6F5C6582-3F03-4AC4-AED2-CA6A4BF9109E}" presName="sp" presStyleCnt="0"/>
      <dgm:spPr/>
    </dgm:pt>
    <dgm:pt modelId="{7A52DA77-D78D-40F9-9AB6-F2F32623B707}" type="pres">
      <dgm:prSet presAssocID="{DB4BE25C-2C09-40E7-8482-680B257D0341}" presName="composite" presStyleCnt="0"/>
      <dgm:spPr/>
    </dgm:pt>
    <dgm:pt modelId="{15182F6D-E2D1-47F8-8D86-1D9233804CF5}" type="pres">
      <dgm:prSet presAssocID="{DB4BE25C-2C09-40E7-8482-680B257D0341}" presName="parentText" presStyleLbl="alignNode1" presStyleIdx="1" presStyleCnt="5">
        <dgm:presLayoutVars>
          <dgm:chMax val="1"/>
          <dgm:bulletEnabled val="1"/>
        </dgm:presLayoutVars>
      </dgm:prSet>
      <dgm:spPr/>
    </dgm:pt>
    <dgm:pt modelId="{477FD4C8-54FF-4D66-A255-8D9C7DB95323}" type="pres">
      <dgm:prSet presAssocID="{DB4BE25C-2C09-40E7-8482-680B257D0341}" presName="descendantText" presStyleLbl="alignAcc1" presStyleIdx="1" presStyleCnt="5" custLinFactNeighborX="51" custLinFactNeighborY="24617">
        <dgm:presLayoutVars>
          <dgm:bulletEnabled val="1"/>
        </dgm:presLayoutVars>
      </dgm:prSet>
      <dgm:spPr/>
    </dgm:pt>
    <dgm:pt modelId="{465C7E37-A101-4C06-8D16-3A71A09C41F9}" type="pres">
      <dgm:prSet presAssocID="{B5B9F107-FE54-4A24-98AD-F4EEA5F70B96}" presName="sp" presStyleCnt="0"/>
      <dgm:spPr/>
    </dgm:pt>
    <dgm:pt modelId="{FC24C6FE-5EA1-40D3-8EAB-0B62719B8A4E}" type="pres">
      <dgm:prSet presAssocID="{0C35C28E-1BB1-45D4-BFA3-45903F6999E0}" presName="composite" presStyleCnt="0"/>
      <dgm:spPr/>
    </dgm:pt>
    <dgm:pt modelId="{CE3A2DE9-E5EB-48A9-97C8-C557C8F32FA3}" type="pres">
      <dgm:prSet presAssocID="{0C35C28E-1BB1-45D4-BFA3-45903F6999E0}" presName="parentText" presStyleLbl="alignNode1" presStyleIdx="2" presStyleCnt="5">
        <dgm:presLayoutVars>
          <dgm:chMax val="1"/>
          <dgm:bulletEnabled val="1"/>
        </dgm:presLayoutVars>
      </dgm:prSet>
      <dgm:spPr/>
    </dgm:pt>
    <dgm:pt modelId="{403F9EDA-5877-4A34-B140-997A735FDA39}" type="pres">
      <dgm:prSet presAssocID="{0C35C28E-1BB1-45D4-BFA3-45903F6999E0}" presName="descendantText" presStyleLbl="alignAcc1" presStyleIdx="2" presStyleCnt="5" custLinFactNeighborX="51" custLinFactNeighborY="24617">
        <dgm:presLayoutVars>
          <dgm:bulletEnabled val="1"/>
        </dgm:presLayoutVars>
      </dgm:prSet>
      <dgm:spPr/>
    </dgm:pt>
    <dgm:pt modelId="{1C3F00C2-B547-42F0-942D-1076D957A8A5}" type="pres">
      <dgm:prSet presAssocID="{A6B463E8-C431-4C84-8730-43862DDB93E4}" presName="sp" presStyleCnt="0"/>
      <dgm:spPr/>
    </dgm:pt>
    <dgm:pt modelId="{05C361A4-279A-4B08-8A36-1945EBB2D97F}" type="pres">
      <dgm:prSet presAssocID="{5818EE20-9924-45B4-9E61-8656E7E6D7F5}" presName="composite" presStyleCnt="0"/>
      <dgm:spPr/>
    </dgm:pt>
    <dgm:pt modelId="{F1FC2D09-9C1F-4E26-958E-C3FD03F80268}" type="pres">
      <dgm:prSet presAssocID="{5818EE20-9924-45B4-9E61-8656E7E6D7F5}" presName="parentText" presStyleLbl="alignNode1" presStyleIdx="3" presStyleCnt="5">
        <dgm:presLayoutVars>
          <dgm:chMax val="1"/>
          <dgm:bulletEnabled val="1"/>
        </dgm:presLayoutVars>
      </dgm:prSet>
      <dgm:spPr/>
    </dgm:pt>
    <dgm:pt modelId="{0AFECFD4-2D8E-47E5-B7D0-B60547405170}" type="pres">
      <dgm:prSet presAssocID="{5818EE20-9924-45B4-9E61-8656E7E6D7F5}" presName="descendantText" presStyleLbl="alignAcc1" presStyleIdx="3" presStyleCnt="5" custLinFactNeighborX="51" custLinFactNeighborY="24617">
        <dgm:presLayoutVars>
          <dgm:bulletEnabled val="1"/>
        </dgm:presLayoutVars>
      </dgm:prSet>
      <dgm:spPr/>
    </dgm:pt>
    <dgm:pt modelId="{86166152-458F-4663-AD81-E5470BA8F193}" type="pres">
      <dgm:prSet presAssocID="{53C52AD4-3032-4DBE-9550-111D99E713CD}" presName="sp" presStyleCnt="0"/>
      <dgm:spPr/>
    </dgm:pt>
    <dgm:pt modelId="{116B3E98-8AB0-4066-AB76-9240DA8632A1}" type="pres">
      <dgm:prSet presAssocID="{508053C1-C5FA-43EA-9E15-85B61DB0CBE8}" presName="composite" presStyleCnt="0"/>
      <dgm:spPr/>
    </dgm:pt>
    <dgm:pt modelId="{18F1EEA7-8461-4A7A-AC1C-972912252DC9}" type="pres">
      <dgm:prSet presAssocID="{508053C1-C5FA-43EA-9E15-85B61DB0CBE8}" presName="parentText" presStyleLbl="alignNode1" presStyleIdx="4" presStyleCnt="5">
        <dgm:presLayoutVars>
          <dgm:chMax val="1"/>
          <dgm:bulletEnabled val="1"/>
        </dgm:presLayoutVars>
      </dgm:prSet>
      <dgm:spPr/>
    </dgm:pt>
    <dgm:pt modelId="{7EFDAE11-7731-464E-9629-9BC4293760EE}" type="pres">
      <dgm:prSet presAssocID="{508053C1-C5FA-43EA-9E15-85B61DB0CBE8}" presName="descendantText" presStyleLbl="alignAcc1" presStyleIdx="4" presStyleCnt="5" custLinFactNeighborY="24617">
        <dgm:presLayoutVars>
          <dgm:bulletEnabled val="1"/>
        </dgm:presLayoutVars>
      </dgm:prSet>
      <dgm:spPr/>
    </dgm:pt>
  </dgm:ptLst>
  <dgm:cxnLst>
    <dgm:cxn modelId="{68B6891C-44AB-43C9-9DB1-8EC636268589}" srcId="{AC5D561E-80B3-4A4D-AE93-9D9DBC79233A}" destId="{E33D6A9E-2B7B-4560-8595-194D3EF94231}" srcOrd="0" destOrd="0" parTransId="{1EEC5403-4C13-4666-AEE3-897B3D6905D2}" sibTransId="{45B9BE6F-3781-4983-9156-F12BEEDFB7ED}"/>
    <dgm:cxn modelId="{E30F302B-46FC-4C67-85D2-D2A5205EB2D5}" type="presOf" srcId="{E092A54A-774D-460C-93F5-9CE1300B7B2F}" destId="{403F9EDA-5877-4A34-B140-997A735FDA39}" srcOrd="0" destOrd="0" presId="urn:microsoft.com/office/officeart/2005/8/layout/chevron2"/>
    <dgm:cxn modelId="{3EB4072E-0B88-4FE7-98AB-C277DA06D460}" type="presOf" srcId="{E33D6A9E-2B7B-4560-8595-194D3EF94231}" destId="{6F70A404-D593-4EF6-8E65-87314CDE8F4C}" srcOrd="0" destOrd="0" presId="urn:microsoft.com/office/officeart/2005/8/layout/chevron2"/>
    <dgm:cxn modelId="{26B42F31-FD70-4039-8F17-172BC5E98314}" srcId="{5818EE20-9924-45B4-9E61-8656E7E6D7F5}" destId="{83209A30-0055-4687-88D4-4F9E40761392}" srcOrd="0" destOrd="0" parTransId="{A16A4858-71F6-4BAF-AA84-0EBF370FEBF8}" sibTransId="{FBF4114D-A2BE-4293-9B02-9776A7466FB1}"/>
    <dgm:cxn modelId="{4AA12A35-CF67-49DC-AE0F-BF75AA927944}" srcId="{DB4BE25C-2C09-40E7-8482-680B257D0341}" destId="{1242EAC4-9695-4EE5-9CBD-27BE7EC69AE6}" srcOrd="0" destOrd="0" parTransId="{B9A4C1DF-CA34-4FDB-B917-3A7D9350009D}" sibTransId="{18492896-6188-498C-AF00-BC86111FBBBD}"/>
    <dgm:cxn modelId="{9C5DCF5C-43EB-42CF-AB31-3A4DCFFA884C}" type="presOf" srcId="{AC5D561E-80B3-4A4D-AE93-9D9DBC79233A}" destId="{E462B7B9-427C-40A6-B4BD-55EF8388488C}" srcOrd="0" destOrd="0" presId="urn:microsoft.com/office/officeart/2005/8/layout/chevron2"/>
    <dgm:cxn modelId="{9BD4C34E-39B7-43C7-AB68-FC8403BA6C7A}" srcId="{0C35C28E-1BB1-45D4-BFA3-45903F6999E0}" destId="{E092A54A-774D-460C-93F5-9CE1300B7B2F}" srcOrd="0" destOrd="0" parTransId="{D74D95C2-ED0A-4C93-AA15-E258520E9334}" sibTransId="{6F3505BF-43A6-4360-B257-3B56816D40BE}"/>
    <dgm:cxn modelId="{3A506F51-0FCE-49BC-AE90-41FA82F04C9D}" type="presOf" srcId="{1242EAC4-9695-4EE5-9CBD-27BE7EC69AE6}" destId="{477FD4C8-54FF-4D66-A255-8D9C7DB95323}" srcOrd="0" destOrd="0" presId="urn:microsoft.com/office/officeart/2005/8/layout/chevron2"/>
    <dgm:cxn modelId="{D614B151-665C-4C15-9721-8CA0C8DD0FA5}" srcId="{09ED963A-0DD3-48E4-A4CD-D20D2E2E652C}" destId="{DB4BE25C-2C09-40E7-8482-680B257D0341}" srcOrd="1" destOrd="0" parTransId="{C455AAD0-493D-45F5-AF52-1327EF5113C1}" sibTransId="{B5B9F107-FE54-4A24-98AD-F4EEA5F70B96}"/>
    <dgm:cxn modelId="{4DEB3990-109F-45C6-A2FD-6A27137B432C}" type="presOf" srcId="{DB4BE25C-2C09-40E7-8482-680B257D0341}" destId="{15182F6D-E2D1-47F8-8D86-1D9233804CF5}" srcOrd="0" destOrd="0" presId="urn:microsoft.com/office/officeart/2005/8/layout/chevron2"/>
    <dgm:cxn modelId="{5882AD94-65C8-4679-B7EC-F13C9DB15793}" type="presOf" srcId="{83209A30-0055-4687-88D4-4F9E40761392}" destId="{0AFECFD4-2D8E-47E5-B7D0-B60547405170}" srcOrd="0" destOrd="0" presId="urn:microsoft.com/office/officeart/2005/8/layout/chevron2"/>
    <dgm:cxn modelId="{6D53ECA2-44FE-458E-9E8E-07E25E438C37}" type="presOf" srcId="{508053C1-C5FA-43EA-9E15-85B61DB0CBE8}" destId="{18F1EEA7-8461-4A7A-AC1C-972912252DC9}" srcOrd="0" destOrd="0" presId="urn:microsoft.com/office/officeart/2005/8/layout/chevron2"/>
    <dgm:cxn modelId="{904E8AB2-53D3-4C78-AF1D-353C814A73F2}" srcId="{09ED963A-0DD3-48E4-A4CD-D20D2E2E652C}" destId="{AC5D561E-80B3-4A4D-AE93-9D9DBC79233A}" srcOrd="0" destOrd="0" parTransId="{2AB55DFB-C5A4-4B07-AFBA-C28BF2D28BCC}" sibTransId="{6F5C6582-3F03-4AC4-AED2-CA6A4BF9109E}"/>
    <dgm:cxn modelId="{0420F8C6-3186-4B18-A0DE-8E0451B0666C}" srcId="{508053C1-C5FA-43EA-9E15-85B61DB0CBE8}" destId="{373BEFE7-DD78-40D3-8C1C-AF0B44C34CAE}" srcOrd="0" destOrd="0" parTransId="{FC591E26-7B4D-477F-9478-FE8CCA68AB37}" sibTransId="{4407E69E-4F06-4B37-BDDF-69117E8A643A}"/>
    <dgm:cxn modelId="{155B54C9-909C-48C8-94E1-E5B530399B13}" type="presOf" srcId="{373BEFE7-DD78-40D3-8C1C-AF0B44C34CAE}" destId="{7EFDAE11-7731-464E-9629-9BC4293760EE}" srcOrd="0" destOrd="0" presId="urn:microsoft.com/office/officeart/2005/8/layout/chevron2"/>
    <dgm:cxn modelId="{826EDEC9-EC76-4539-91D3-EE9C1129F921}" srcId="{09ED963A-0DD3-48E4-A4CD-D20D2E2E652C}" destId="{5818EE20-9924-45B4-9E61-8656E7E6D7F5}" srcOrd="3" destOrd="0" parTransId="{FB1ADB53-8DB7-491D-B0DF-80703B8B41CE}" sibTransId="{53C52AD4-3032-4DBE-9550-111D99E713CD}"/>
    <dgm:cxn modelId="{A6B275DB-8AD3-4F15-8F4E-CEE6B4C5071A}" type="presOf" srcId="{5818EE20-9924-45B4-9E61-8656E7E6D7F5}" destId="{F1FC2D09-9C1F-4E26-958E-C3FD03F80268}" srcOrd="0" destOrd="0" presId="urn:microsoft.com/office/officeart/2005/8/layout/chevron2"/>
    <dgm:cxn modelId="{FEC114E3-69C2-47E6-B157-3D65EA5EAD62}" srcId="{09ED963A-0DD3-48E4-A4CD-D20D2E2E652C}" destId="{0C35C28E-1BB1-45D4-BFA3-45903F6999E0}" srcOrd="2" destOrd="0" parTransId="{D34621FC-3230-4B7C-B91A-639E83EAF8B5}" sibTransId="{A6B463E8-C431-4C84-8730-43862DDB93E4}"/>
    <dgm:cxn modelId="{0AADACE3-0BCD-421F-AEF4-20911D1B4310}" srcId="{09ED963A-0DD3-48E4-A4CD-D20D2E2E652C}" destId="{508053C1-C5FA-43EA-9E15-85B61DB0CBE8}" srcOrd="4" destOrd="0" parTransId="{D0F2F7AD-B5E2-48ED-AD90-033E40B94BA0}" sibTransId="{9F8F4B70-3BE1-4400-8EB9-0B85EE8C083E}"/>
    <dgm:cxn modelId="{103E7DE4-66A2-4E5A-9333-9FE82C444ACF}" type="presOf" srcId="{09ED963A-0DD3-48E4-A4CD-D20D2E2E652C}" destId="{FE0D2937-C2F1-4603-AADD-463524E9B7AA}" srcOrd="0" destOrd="0" presId="urn:microsoft.com/office/officeart/2005/8/layout/chevron2"/>
    <dgm:cxn modelId="{FF442DF0-1440-4EA1-8719-14A0373EC166}" type="presOf" srcId="{0C35C28E-1BB1-45D4-BFA3-45903F6999E0}" destId="{CE3A2DE9-E5EB-48A9-97C8-C557C8F32FA3}" srcOrd="0" destOrd="0" presId="urn:microsoft.com/office/officeart/2005/8/layout/chevron2"/>
    <dgm:cxn modelId="{96349174-9126-4ED8-85C3-90673C5D7EB2}" type="presParOf" srcId="{FE0D2937-C2F1-4603-AADD-463524E9B7AA}" destId="{93527D07-339B-4A2B-82B2-FBE8568F2C06}" srcOrd="0" destOrd="0" presId="urn:microsoft.com/office/officeart/2005/8/layout/chevron2"/>
    <dgm:cxn modelId="{F4EBB039-2444-4DB1-8D8A-4A96B41D7B2B}" type="presParOf" srcId="{93527D07-339B-4A2B-82B2-FBE8568F2C06}" destId="{E462B7B9-427C-40A6-B4BD-55EF8388488C}" srcOrd="0" destOrd="0" presId="urn:microsoft.com/office/officeart/2005/8/layout/chevron2"/>
    <dgm:cxn modelId="{D1B99DC3-9CD6-4332-948D-116AA54612D4}" type="presParOf" srcId="{93527D07-339B-4A2B-82B2-FBE8568F2C06}" destId="{6F70A404-D593-4EF6-8E65-87314CDE8F4C}" srcOrd="1" destOrd="0" presId="urn:microsoft.com/office/officeart/2005/8/layout/chevron2"/>
    <dgm:cxn modelId="{8F99E950-8198-4E84-9347-9FF50BDBF9EB}" type="presParOf" srcId="{FE0D2937-C2F1-4603-AADD-463524E9B7AA}" destId="{9C64D860-EB6F-473F-8810-9FFC3D38911E}" srcOrd="1" destOrd="0" presId="urn:microsoft.com/office/officeart/2005/8/layout/chevron2"/>
    <dgm:cxn modelId="{C64562ED-8845-4BCE-9B05-E0C7022C393B}" type="presParOf" srcId="{FE0D2937-C2F1-4603-AADD-463524E9B7AA}" destId="{7A52DA77-D78D-40F9-9AB6-F2F32623B707}" srcOrd="2" destOrd="0" presId="urn:microsoft.com/office/officeart/2005/8/layout/chevron2"/>
    <dgm:cxn modelId="{AEC912F2-B0F8-4CE5-84C2-0FF1D952CC0B}" type="presParOf" srcId="{7A52DA77-D78D-40F9-9AB6-F2F32623B707}" destId="{15182F6D-E2D1-47F8-8D86-1D9233804CF5}" srcOrd="0" destOrd="0" presId="urn:microsoft.com/office/officeart/2005/8/layout/chevron2"/>
    <dgm:cxn modelId="{8C670702-E5E7-4D8C-A76A-F7EA7C7EE710}" type="presParOf" srcId="{7A52DA77-D78D-40F9-9AB6-F2F32623B707}" destId="{477FD4C8-54FF-4D66-A255-8D9C7DB95323}" srcOrd="1" destOrd="0" presId="urn:microsoft.com/office/officeart/2005/8/layout/chevron2"/>
    <dgm:cxn modelId="{EADA7109-B9B8-43BA-9F01-0C766876FA47}" type="presParOf" srcId="{FE0D2937-C2F1-4603-AADD-463524E9B7AA}" destId="{465C7E37-A101-4C06-8D16-3A71A09C41F9}" srcOrd="3" destOrd="0" presId="urn:microsoft.com/office/officeart/2005/8/layout/chevron2"/>
    <dgm:cxn modelId="{DCF2455A-6FB9-4559-89F7-A46F4AEE6AD5}" type="presParOf" srcId="{FE0D2937-C2F1-4603-AADD-463524E9B7AA}" destId="{FC24C6FE-5EA1-40D3-8EAB-0B62719B8A4E}" srcOrd="4" destOrd="0" presId="urn:microsoft.com/office/officeart/2005/8/layout/chevron2"/>
    <dgm:cxn modelId="{489AA75B-714D-462E-9B67-D1C858355127}" type="presParOf" srcId="{FC24C6FE-5EA1-40D3-8EAB-0B62719B8A4E}" destId="{CE3A2DE9-E5EB-48A9-97C8-C557C8F32FA3}" srcOrd="0" destOrd="0" presId="urn:microsoft.com/office/officeart/2005/8/layout/chevron2"/>
    <dgm:cxn modelId="{B067674A-701F-48A5-969E-E7CEE8D196A0}" type="presParOf" srcId="{FC24C6FE-5EA1-40D3-8EAB-0B62719B8A4E}" destId="{403F9EDA-5877-4A34-B140-997A735FDA39}" srcOrd="1" destOrd="0" presId="urn:microsoft.com/office/officeart/2005/8/layout/chevron2"/>
    <dgm:cxn modelId="{919E668A-CD9B-4188-8E9B-748E0A637836}" type="presParOf" srcId="{FE0D2937-C2F1-4603-AADD-463524E9B7AA}" destId="{1C3F00C2-B547-42F0-942D-1076D957A8A5}" srcOrd="5" destOrd="0" presId="urn:microsoft.com/office/officeart/2005/8/layout/chevron2"/>
    <dgm:cxn modelId="{0C85E15E-9B97-473B-BCBE-53CDE237930E}" type="presParOf" srcId="{FE0D2937-C2F1-4603-AADD-463524E9B7AA}" destId="{05C361A4-279A-4B08-8A36-1945EBB2D97F}" srcOrd="6" destOrd="0" presId="urn:microsoft.com/office/officeart/2005/8/layout/chevron2"/>
    <dgm:cxn modelId="{F56080F9-5A22-47A8-8F13-1347BAF8A8AD}" type="presParOf" srcId="{05C361A4-279A-4B08-8A36-1945EBB2D97F}" destId="{F1FC2D09-9C1F-4E26-958E-C3FD03F80268}" srcOrd="0" destOrd="0" presId="urn:microsoft.com/office/officeart/2005/8/layout/chevron2"/>
    <dgm:cxn modelId="{BAD40CF5-D2DA-4A56-8F72-726AC3EB4519}" type="presParOf" srcId="{05C361A4-279A-4B08-8A36-1945EBB2D97F}" destId="{0AFECFD4-2D8E-47E5-B7D0-B60547405170}" srcOrd="1" destOrd="0" presId="urn:microsoft.com/office/officeart/2005/8/layout/chevron2"/>
    <dgm:cxn modelId="{57011975-FEA9-4E24-BBBA-CA8D29EE0B6E}" type="presParOf" srcId="{FE0D2937-C2F1-4603-AADD-463524E9B7AA}" destId="{86166152-458F-4663-AD81-E5470BA8F193}" srcOrd="7" destOrd="0" presId="urn:microsoft.com/office/officeart/2005/8/layout/chevron2"/>
    <dgm:cxn modelId="{83EDBCB4-3303-40EC-B175-23EF08FD3C7C}" type="presParOf" srcId="{FE0D2937-C2F1-4603-AADD-463524E9B7AA}" destId="{116B3E98-8AB0-4066-AB76-9240DA8632A1}" srcOrd="8" destOrd="0" presId="urn:microsoft.com/office/officeart/2005/8/layout/chevron2"/>
    <dgm:cxn modelId="{481FEA5A-EAE0-44F2-A8B0-84B4726CB8EE}" type="presParOf" srcId="{116B3E98-8AB0-4066-AB76-9240DA8632A1}" destId="{18F1EEA7-8461-4A7A-AC1C-972912252DC9}" srcOrd="0" destOrd="0" presId="urn:microsoft.com/office/officeart/2005/8/layout/chevron2"/>
    <dgm:cxn modelId="{01F1A3AF-BE67-495B-BA9E-3AF146F7E42E}" type="presParOf" srcId="{116B3E98-8AB0-4066-AB76-9240DA8632A1}" destId="{7EFDAE11-7731-464E-9629-9BC4293760EE}" srcOrd="1" destOrd="0" presId="urn:microsoft.com/office/officeart/2005/8/layout/chevron2"/>
  </dgm:cxnLst>
  <dgm:bg/>
  <dgm:whole>
    <a:ln>
      <a:noFill/>
    </a:ln>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2B7B9-427C-40A6-B4BD-55EF8388488C}">
      <dsp:nvSpPr>
        <dsp:cNvPr id="0" name=""/>
        <dsp:cNvSpPr/>
      </dsp:nvSpPr>
      <dsp:spPr>
        <a:xfrm rot="5400000">
          <a:off x="-326596" y="333046"/>
          <a:ext cx="2177310" cy="1524117"/>
        </a:xfrm>
        <a:prstGeom prst="chevron">
          <a:avLst/>
        </a:prstGeom>
        <a:solidFill>
          <a:srgbClr val="3DDAD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3200400">
            <a:lnSpc>
              <a:spcPct val="90000"/>
            </a:lnSpc>
            <a:spcBef>
              <a:spcPct val="0"/>
            </a:spcBef>
            <a:spcAft>
              <a:spcPct val="35000"/>
            </a:spcAft>
            <a:buNone/>
          </a:pPr>
          <a:r>
            <a:rPr lang="en-US" sz="7200" kern="1200" dirty="0">
              <a:solidFill>
                <a:schemeClr val="tx1"/>
              </a:solidFill>
            </a:rPr>
            <a:t>1</a:t>
          </a:r>
        </a:p>
      </dsp:txBody>
      <dsp:txXfrm rot="-5400000">
        <a:off x="1" y="768509"/>
        <a:ext cx="1524117" cy="653193"/>
      </dsp:txXfrm>
    </dsp:sp>
    <dsp:sp modelId="{6F70A404-D593-4EF6-8E65-87314CDE8F4C}">
      <dsp:nvSpPr>
        <dsp:cNvPr id="0" name=""/>
        <dsp:cNvSpPr/>
      </dsp:nvSpPr>
      <dsp:spPr>
        <a:xfrm rot="5400000">
          <a:off x="6889008" y="-5010048"/>
          <a:ext cx="1415996" cy="12145777"/>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a:t>EVMS and CHKD published 2 manuscripts (January 2021 and May 2022)</a:t>
          </a:r>
        </a:p>
      </dsp:txBody>
      <dsp:txXfrm rot="-5400000">
        <a:off x="1524118" y="423965"/>
        <a:ext cx="12076654" cy="1277750"/>
      </dsp:txXfrm>
    </dsp:sp>
    <dsp:sp modelId="{15182F6D-E2D1-47F8-8D86-1D9233804CF5}">
      <dsp:nvSpPr>
        <dsp:cNvPr id="0" name=""/>
        <dsp:cNvSpPr/>
      </dsp:nvSpPr>
      <dsp:spPr>
        <a:xfrm rot="5400000">
          <a:off x="-326596" y="2398779"/>
          <a:ext cx="2177310" cy="1524117"/>
        </a:xfrm>
        <a:prstGeom prst="chevron">
          <a:avLst/>
        </a:prstGeom>
        <a:solidFill>
          <a:srgbClr val="3DDAD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3200400">
            <a:lnSpc>
              <a:spcPct val="90000"/>
            </a:lnSpc>
            <a:spcBef>
              <a:spcPct val="0"/>
            </a:spcBef>
            <a:spcAft>
              <a:spcPct val="35000"/>
            </a:spcAft>
            <a:buNone/>
          </a:pPr>
          <a:r>
            <a:rPr lang="en-US" sz="7200" kern="1200" dirty="0">
              <a:solidFill>
                <a:schemeClr val="tx1"/>
              </a:solidFill>
            </a:rPr>
            <a:t>2</a:t>
          </a:r>
          <a:endParaRPr lang="en-US" sz="6000" kern="1200" dirty="0">
            <a:solidFill>
              <a:schemeClr val="tx1"/>
            </a:solidFill>
          </a:endParaRPr>
        </a:p>
      </dsp:txBody>
      <dsp:txXfrm rot="-5400000">
        <a:off x="1" y="2834242"/>
        <a:ext cx="1524117" cy="653193"/>
      </dsp:txXfrm>
    </dsp:sp>
    <dsp:sp modelId="{477FD4C8-54FF-4D66-A255-8D9C7DB95323}">
      <dsp:nvSpPr>
        <dsp:cNvPr id="0" name=""/>
        <dsp:cNvSpPr/>
      </dsp:nvSpPr>
      <dsp:spPr>
        <a:xfrm rot="5400000">
          <a:off x="6889380" y="-2944687"/>
          <a:ext cx="1415252" cy="12145777"/>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b="0" kern="1200" dirty="0"/>
            <a:t>Three institutions then </a:t>
          </a:r>
          <a:r>
            <a:rPr lang="en-US" sz="4000" kern="1200" dirty="0"/>
            <a:t>reached out to EVMS and CHKD to collaborate and discuss ways to implement the CLC within their programs </a:t>
          </a:r>
        </a:p>
      </dsp:txBody>
      <dsp:txXfrm rot="-5400000">
        <a:off x="1524118" y="2489662"/>
        <a:ext cx="12076690" cy="1277078"/>
      </dsp:txXfrm>
    </dsp:sp>
    <dsp:sp modelId="{CE3A2DE9-E5EB-48A9-97C8-C557C8F32FA3}">
      <dsp:nvSpPr>
        <dsp:cNvPr id="0" name=""/>
        <dsp:cNvSpPr/>
      </dsp:nvSpPr>
      <dsp:spPr>
        <a:xfrm rot="5400000">
          <a:off x="-326596" y="4464512"/>
          <a:ext cx="2177310" cy="1524117"/>
        </a:xfrm>
        <a:prstGeom prst="chevron">
          <a:avLst/>
        </a:prstGeom>
        <a:solidFill>
          <a:srgbClr val="3DDAD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3200400">
            <a:lnSpc>
              <a:spcPct val="90000"/>
            </a:lnSpc>
            <a:spcBef>
              <a:spcPct val="0"/>
            </a:spcBef>
            <a:spcAft>
              <a:spcPct val="35000"/>
            </a:spcAft>
            <a:buNone/>
          </a:pPr>
          <a:r>
            <a:rPr lang="en-US" sz="7200" kern="1200" dirty="0">
              <a:solidFill>
                <a:schemeClr val="tx1"/>
              </a:solidFill>
            </a:rPr>
            <a:t>3</a:t>
          </a:r>
          <a:endParaRPr lang="en-US" sz="6000" kern="1200" dirty="0">
            <a:solidFill>
              <a:schemeClr val="tx1"/>
            </a:solidFill>
          </a:endParaRPr>
        </a:p>
      </dsp:txBody>
      <dsp:txXfrm rot="-5400000">
        <a:off x="1" y="4899975"/>
        <a:ext cx="1524117" cy="653193"/>
      </dsp:txXfrm>
    </dsp:sp>
    <dsp:sp modelId="{403F9EDA-5877-4A34-B140-997A735FDA39}">
      <dsp:nvSpPr>
        <dsp:cNvPr id="0" name=""/>
        <dsp:cNvSpPr/>
      </dsp:nvSpPr>
      <dsp:spPr>
        <a:xfrm rot="5400000">
          <a:off x="6889380" y="-878954"/>
          <a:ext cx="1415252" cy="12145777"/>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a:t>Zoom calls were set up and virtual meetings with the new institutions were scheduled</a:t>
          </a:r>
        </a:p>
      </dsp:txBody>
      <dsp:txXfrm rot="-5400000">
        <a:off x="1524118" y="4555395"/>
        <a:ext cx="12076690" cy="1277078"/>
      </dsp:txXfrm>
    </dsp:sp>
    <dsp:sp modelId="{F1FC2D09-9C1F-4E26-958E-C3FD03F80268}">
      <dsp:nvSpPr>
        <dsp:cNvPr id="0" name=""/>
        <dsp:cNvSpPr/>
      </dsp:nvSpPr>
      <dsp:spPr>
        <a:xfrm rot="5400000">
          <a:off x="-326596" y="6530244"/>
          <a:ext cx="2177310" cy="1524117"/>
        </a:xfrm>
        <a:prstGeom prst="chevron">
          <a:avLst/>
        </a:prstGeom>
        <a:solidFill>
          <a:srgbClr val="3DDAD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3200400">
            <a:lnSpc>
              <a:spcPct val="90000"/>
            </a:lnSpc>
            <a:spcBef>
              <a:spcPct val="0"/>
            </a:spcBef>
            <a:spcAft>
              <a:spcPct val="35000"/>
            </a:spcAft>
            <a:buNone/>
          </a:pPr>
          <a:r>
            <a:rPr lang="en-US" sz="7200" kern="1200" dirty="0">
              <a:solidFill>
                <a:schemeClr val="tx1"/>
              </a:solidFill>
            </a:rPr>
            <a:t>4</a:t>
          </a:r>
        </a:p>
      </dsp:txBody>
      <dsp:txXfrm rot="-5400000">
        <a:off x="1" y="6965707"/>
        <a:ext cx="1524117" cy="653193"/>
      </dsp:txXfrm>
    </dsp:sp>
    <dsp:sp modelId="{0AFECFD4-2D8E-47E5-B7D0-B60547405170}">
      <dsp:nvSpPr>
        <dsp:cNvPr id="0" name=""/>
        <dsp:cNvSpPr/>
      </dsp:nvSpPr>
      <dsp:spPr>
        <a:xfrm rot="5400000">
          <a:off x="6889380" y="1186778"/>
          <a:ext cx="1415252" cy="12145777"/>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a:t>Conducted 90-minute facilitator trainings with program faculty at each institution</a:t>
          </a:r>
        </a:p>
      </dsp:txBody>
      <dsp:txXfrm rot="-5400000">
        <a:off x="1524118" y="6621128"/>
        <a:ext cx="12076690" cy="1277078"/>
      </dsp:txXfrm>
    </dsp:sp>
    <dsp:sp modelId="{18F1EEA7-8461-4A7A-AC1C-972912252DC9}">
      <dsp:nvSpPr>
        <dsp:cNvPr id="0" name=""/>
        <dsp:cNvSpPr/>
      </dsp:nvSpPr>
      <dsp:spPr>
        <a:xfrm rot="5400000">
          <a:off x="-326596" y="8595977"/>
          <a:ext cx="2177310" cy="1524117"/>
        </a:xfrm>
        <a:prstGeom prst="chevron">
          <a:avLst/>
        </a:prstGeom>
        <a:solidFill>
          <a:srgbClr val="3DDAD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3200400">
            <a:lnSpc>
              <a:spcPct val="90000"/>
            </a:lnSpc>
            <a:spcBef>
              <a:spcPct val="0"/>
            </a:spcBef>
            <a:spcAft>
              <a:spcPct val="35000"/>
            </a:spcAft>
            <a:buNone/>
          </a:pPr>
          <a:r>
            <a:rPr lang="en-US" sz="7200" kern="1200" dirty="0">
              <a:solidFill>
                <a:schemeClr val="tx1"/>
              </a:solidFill>
            </a:rPr>
            <a:t>5</a:t>
          </a:r>
          <a:endParaRPr lang="en-US" sz="6000" kern="1200" dirty="0">
            <a:solidFill>
              <a:schemeClr val="tx1"/>
            </a:solidFill>
          </a:endParaRPr>
        </a:p>
      </dsp:txBody>
      <dsp:txXfrm rot="-5400000">
        <a:off x="1" y="9031440"/>
        <a:ext cx="1524117" cy="653193"/>
      </dsp:txXfrm>
    </dsp:sp>
    <dsp:sp modelId="{7EFDAE11-7731-464E-9629-9BC4293760EE}">
      <dsp:nvSpPr>
        <dsp:cNvPr id="0" name=""/>
        <dsp:cNvSpPr/>
      </dsp:nvSpPr>
      <dsp:spPr>
        <a:xfrm rot="5400000">
          <a:off x="6889380" y="3252511"/>
          <a:ext cx="1415252" cy="12145777"/>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a:t>Piloted the CLC with new specialties and institutions concurrently – customized as needed</a:t>
          </a:r>
        </a:p>
      </dsp:txBody>
      <dsp:txXfrm rot="-5400000">
        <a:off x="1524118" y="8686861"/>
        <a:ext cx="12076690" cy="12770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7183123"/>
            <a:ext cx="37307520" cy="1528064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23053043"/>
            <a:ext cx="32918400" cy="10596877"/>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04638B-2399-4044-B9C0-F9CFAE90CE98}"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D7954-B515-45F5-B898-C5FAD4FFA69B}" type="slidenum">
              <a:rPr lang="en-US" smtClean="0"/>
              <a:t>‹#›</a:t>
            </a:fld>
            <a:endParaRPr lang="en-US"/>
          </a:p>
        </p:txBody>
      </p:sp>
    </p:spTree>
    <p:extLst>
      <p:ext uri="{BB962C8B-B14F-4D97-AF65-F5344CB8AC3E}">
        <p14:creationId xmlns:p14="http://schemas.microsoft.com/office/powerpoint/2010/main" val="3419236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04638B-2399-4044-B9C0-F9CFAE90CE98}"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D7954-B515-45F5-B898-C5FAD4FFA69B}" type="slidenum">
              <a:rPr lang="en-US" smtClean="0"/>
              <a:t>‹#›</a:t>
            </a:fld>
            <a:endParaRPr lang="en-US"/>
          </a:p>
        </p:txBody>
      </p:sp>
    </p:spTree>
    <p:extLst>
      <p:ext uri="{BB962C8B-B14F-4D97-AF65-F5344CB8AC3E}">
        <p14:creationId xmlns:p14="http://schemas.microsoft.com/office/powerpoint/2010/main" val="162864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2336800"/>
            <a:ext cx="946404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2336800"/>
            <a:ext cx="27843480"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04638B-2399-4044-B9C0-F9CFAE90CE98}"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D7954-B515-45F5-B898-C5FAD4FFA69B}" type="slidenum">
              <a:rPr lang="en-US" smtClean="0"/>
              <a:t>‹#›</a:t>
            </a:fld>
            <a:endParaRPr lang="en-US"/>
          </a:p>
        </p:txBody>
      </p:sp>
    </p:spTree>
    <p:extLst>
      <p:ext uri="{BB962C8B-B14F-4D97-AF65-F5344CB8AC3E}">
        <p14:creationId xmlns:p14="http://schemas.microsoft.com/office/powerpoint/2010/main" val="427456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04638B-2399-4044-B9C0-F9CFAE90CE98}"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D7954-B515-45F5-B898-C5FAD4FFA69B}" type="slidenum">
              <a:rPr lang="en-US" smtClean="0"/>
              <a:t>‹#›</a:t>
            </a:fld>
            <a:endParaRPr lang="en-US"/>
          </a:p>
        </p:txBody>
      </p:sp>
    </p:spTree>
    <p:extLst>
      <p:ext uri="{BB962C8B-B14F-4D97-AF65-F5344CB8AC3E}">
        <p14:creationId xmlns:p14="http://schemas.microsoft.com/office/powerpoint/2010/main" val="1853365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10942333"/>
            <a:ext cx="37856160" cy="18257517"/>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9372573"/>
            <a:ext cx="37856160" cy="9601197"/>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04638B-2399-4044-B9C0-F9CFAE90CE98}"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D7954-B515-45F5-B898-C5FAD4FFA69B}" type="slidenum">
              <a:rPr lang="en-US" smtClean="0"/>
              <a:t>‹#›</a:t>
            </a:fld>
            <a:endParaRPr lang="en-US"/>
          </a:p>
        </p:txBody>
      </p:sp>
    </p:spTree>
    <p:extLst>
      <p:ext uri="{BB962C8B-B14F-4D97-AF65-F5344CB8AC3E}">
        <p14:creationId xmlns:p14="http://schemas.microsoft.com/office/powerpoint/2010/main" val="2847100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11684000"/>
            <a:ext cx="1865376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11684000"/>
            <a:ext cx="1865376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04638B-2399-4044-B9C0-F9CFAE90CE98}" type="datetimeFigureOut">
              <a:rPr lang="en-US" smtClean="0"/>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D7954-B515-45F5-B898-C5FAD4FFA69B}" type="slidenum">
              <a:rPr lang="en-US" smtClean="0"/>
              <a:t>‹#›</a:t>
            </a:fld>
            <a:endParaRPr lang="en-US"/>
          </a:p>
        </p:txBody>
      </p:sp>
    </p:spTree>
    <p:extLst>
      <p:ext uri="{BB962C8B-B14F-4D97-AF65-F5344CB8AC3E}">
        <p14:creationId xmlns:p14="http://schemas.microsoft.com/office/powerpoint/2010/main" val="1429964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336810"/>
            <a:ext cx="3785616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10759443"/>
            <a:ext cx="18568032" cy="5273037"/>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6032480"/>
            <a:ext cx="18568032"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10759443"/>
            <a:ext cx="18659477" cy="5273037"/>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6032480"/>
            <a:ext cx="18659477"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04638B-2399-4044-B9C0-F9CFAE90CE98}" type="datetimeFigureOut">
              <a:rPr lang="en-US" smtClean="0"/>
              <a:t>5/1/2023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D7954-B515-45F5-B898-C5FAD4FFA69B}" type="slidenum">
              <a:rPr lang="en-US" smtClean="0"/>
              <a:t>‹#›</a:t>
            </a:fld>
            <a:endParaRPr lang="en-US"/>
          </a:p>
        </p:txBody>
      </p:sp>
    </p:spTree>
    <p:extLst>
      <p:ext uri="{BB962C8B-B14F-4D97-AF65-F5344CB8AC3E}">
        <p14:creationId xmlns:p14="http://schemas.microsoft.com/office/powerpoint/2010/main" val="3834731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04638B-2399-4044-B9C0-F9CFAE90CE98}" type="datetimeFigureOut">
              <a:rPr lang="en-US" smtClean="0"/>
              <a:t>5/1/2023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D7954-B515-45F5-B898-C5FAD4FFA69B}" type="slidenum">
              <a:rPr lang="en-US" smtClean="0"/>
              <a:t>‹#›</a:t>
            </a:fld>
            <a:endParaRPr lang="en-US"/>
          </a:p>
        </p:txBody>
      </p:sp>
    </p:spTree>
    <p:extLst>
      <p:ext uri="{BB962C8B-B14F-4D97-AF65-F5344CB8AC3E}">
        <p14:creationId xmlns:p14="http://schemas.microsoft.com/office/powerpoint/2010/main" val="2555473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4638B-2399-4044-B9C0-F9CFAE90CE98}" type="datetimeFigureOut">
              <a:rPr lang="en-US" smtClean="0"/>
              <a:t>5/1/2023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D7954-B515-45F5-B898-C5FAD4FFA69B}" type="slidenum">
              <a:rPr lang="en-US" smtClean="0"/>
              <a:t>‹#›</a:t>
            </a:fld>
            <a:endParaRPr lang="en-US"/>
          </a:p>
        </p:txBody>
      </p:sp>
    </p:spTree>
    <p:extLst>
      <p:ext uri="{BB962C8B-B14F-4D97-AF65-F5344CB8AC3E}">
        <p14:creationId xmlns:p14="http://schemas.microsoft.com/office/powerpoint/2010/main" val="200905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926080"/>
            <a:ext cx="14156054" cy="1024128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6319530"/>
            <a:ext cx="22219920" cy="311912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13167360"/>
            <a:ext cx="14156054" cy="24394163"/>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B304638B-2399-4044-B9C0-F9CFAE90CE98}" type="datetimeFigureOut">
              <a:rPr lang="en-US" smtClean="0"/>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D7954-B515-45F5-B898-C5FAD4FFA69B}" type="slidenum">
              <a:rPr lang="en-US" smtClean="0"/>
              <a:t>‹#›</a:t>
            </a:fld>
            <a:endParaRPr lang="en-US"/>
          </a:p>
        </p:txBody>
      </p:sp>
    </p:spTree>
    <p:extLst>
      <p:ext uri="{BB962C8B-B14F-4D97-AF65-F5344CB8AC3E}">
        <p14:creationId xmlns:p14="http://schemas.microsoft.com/office/powerpoint/2010/main" val="1036948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926080"/>
            <a:ext cx="14156054" cy="1024128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6319530"/>
            <a:ext cx="22219920" cy="311912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13167360"/>
            <a:ext cx="14156054" cy="24394163"/>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B304638B-2399-4044-B9C0-F9CFAE90CE98}" type="datetimeFigureOut">
              <a:rPr lang="en-US" smtClean="0"/>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D7954-B515-45F5-B898-C5FAD4FFA69B}" type="slidenum">
              <a:rPr lang="en-US" smtClean="0"/>
              <a:t>‹#›</a:t>
            </a:fld>
            <a:endParaRPr lang="en-US"/>
          </a:p>
        </p:txBody>
      </p:sp>
    </p:spTree>
    <p:extLst>
      <p:ext uri="{BB962C8B-B14F-4D97-AF65-F5344CB8AC3E}">
        <p14:creationId xmlns:p14="http://schemas.microsoft.com/office/powerpoint/2010/main" val="1513383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2336810"/>
            <a:ext cx="3785616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11684000"/>
            <a:ext cx="37856160" cy="27848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40680650"/>
            <a:ext cx="9875520" cy="2336800"/>
          </a:xfrm>
          <a:prstGeom prst="rect">
            <a:avLst/>
          </a:prstGeom>
        </p:spPr>
        <p:txBody>
          <a:bodyPr vert="horz" lIns="91440" tIns="45720" rIns="91440" bIns="45720" rtlCol="0" anchor="ctr"/>
          <a:lstStyle>
            <a:lvl1pPr algn="l">
              <a:defRPr sz="5760">
                <a:solidFill>
                  <a:schemeClr val="tx1">
                    <a:tint val="75000"/>
                  </a:schemeClr>
                </a:solidFill>
              </a:defRPr>
            </a:lvl1pPr>
          </a:lstStyle>
          <a:p>
            <a:fld id="{B304638B-2399-4044-B9C0-F9CFAE90CE98}" type="datetimeFigureOut">
              <a:rPr lang="en-US" smtClean="0"/>
              <a:t>5/1/2023</a:t>
            </a:fld>
            <a:endParaRPr lang="en-US"/>
          </a:p>
        </p:txBody>
      </p:sp>
      <p:sp>
        <p:nvSpPr>
          <p:cNvPr id="5" name="Footer Placeholder 4"/>
          <p:cNvSpPr>
            <a:spLocks noGrp="1"/>
          </p:cNvSpPr>
          <p:nvPr>
            <p:ph type="ftr" sz="quarter" idx="3"/>
          </p:nvPr>
        </p:nvSpPr>
        <p:spPr>
          <a:xfrm>
            <a:off x="14538960" y="40680650"/>
            <a:ext cx="14813280" cy="23368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40680650"/>
            <a:ext cx="9875520" cy="2336800"/>
          </a:xfrm>
          <a:prstGeom prst="rect">
            <a:avLst/>
          </a:prstGeom>
        </p:spPr>
        <p:txBody>
          <a:bodyPr vert="horz" lIns="91440" tIns="45720" rIns="91440" bIns="45720" rtlCol="0" anchor="ctr"/>
          <a:lstStyle>
            <a:lvl1pPr algn="r">
              <a:defRPr sz="5760">
                <a:solidFill>
                  <a:schemeClr val="tx1">
                    <a:tint val="75000"/>
                  </a:schemeClr>
                </a:solidFill>
              </a:defRPr>
            </a:lvl1pPr>
          </a:lstStyle>
          <a:p>
            <a:fld id="{69ED7954-B515-45F5-B898-C5FAD4FFA69B}" type="slidenum">
              <a:rPr lang="en-US" smtClean="0"/>
              <a:t>‹#›</a:t>
            </a:fld>
            <a:endParaRPr lang="en-US"/>
          </a:p>
        </p:txBody>
      </p:sp>
    </p:spTree>
    <p:extLst>
      <p:ext uri="{BB962C8B-B14F-4D97-AF65-F5344CB8AC3E}">
        <p14:creationId xmlns:p14="http://schemas.microsoft.com/office/powerpoint/2010/main" val="1873260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Colors" Target="../diagrams/colors1.xml"/><Relationship Id="rId2" Type="http://schemas.openxmlformats.org/officeDocument/2006/relationships/image" Target="../media/image1.png"/><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QuickStyle" Target="../diagrams/quickStyle1.xml"/><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diagramLayout" Target="../diagrams/layout1.xml"/><Relationship Id="rId4" Type="http://schemas.openxmlformats.org/officeDocument/2006/relationships/image" Target="../media/image3.png"/><Relationship Id="rId9" Type="http://schemas.openxmlformats.org/officeDocument/2006/relationships/diagramData" Target="../diagrams/data1.xml"/><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38EF22-A39D-8088-ACE0-AA3EED617C0D}"/>
              </a:ext>
            </a:extLst>
          </p:cNvPr>
          <p:cNvSpPr/>
          <p:nvPr/>
        </p:nvSpPr>
        <p:spPr>
          <a:xfrm>
            <a:off x="15833558" y="0"/>
            <a:ext cx="28057641" cy="438912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1C651B66-88BA-0684-01FD-B9ED2007A95E}"/>
              </a:ext>
            </a:extLst>
          </p:cNvPr>
          <p:cNvPicPr>
            <a:picLocks noChangeAspect="1"/>
          </p:cNvPicPr>
          <p:nvPr/>
        </p:nvPicPr>
        <p:blipFill>
          <a:blip r:embed="rId2"/>
          <a:stretch>
            <a:fillRect/>
          </a:stretch>
        </p:blipFill>
        <p:spPr>
          <a:xfrm>
            <a:off x="26418270" y="1884735"/>
            <a:ext cx="7481207" cy="7481207"/>
          </a:xfrm>
          <a:prstGeom prst="rect">
            <a:avLst/>
          </a:prstGeom>
        </p:spPr>
      </p:pic>
      <p:sp>
        <p:nvSpPr>
          <p:cNvPr id="9" name="AutoShape 2" descr="virus Icon 4268647">
            <a:extLst>
              <a:ext uri="{FF2B5EF4-FFF2-40B4-BE49-F238E27FC236}">
                <a16:creationId xmlns:a16="http://schemas.microsoft.com/office/drawing/2014/main" id="{BD1290ED-0D82-3E30-7A21-BE1A73B1DA8A}"/>
              </a:ext>
            </a:extLst>
          </p:cNvPr>
          <p:cNvSpPr>
            <a:spLocks noChangeAspect="1" noChangeArrowheads="1"/>
          </p:cNvSpPr>
          <p:nvPr/>
        </p:nvSpPr>
        <p:spPr bwMode="auto">
          <a:xfrm>
            <a:off x="21793200" y="21793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TextBox 15">
            <a:extLst>
              <a:ext uri="{FF2B5EF4-FFF2-40B4-BE49-F238E27FC236}">
                <a16:creationId xmlns:a16="http://schemas.microsoft.com/office/drawing/2014/main" id="{18EB6E73-A86C-7434-99DC-143D00930979}"/>
              </a:ext>
            </a:extLst>
          </p:cNvPr>
          <p:cNvSpPr txBox="1"/>
          <p:nvPr/>
        </p:nvSpPr>
        <p:spPr>
          <a:xfrm>
            <a:off x="17135474" y="9794463"/>
            <a:ext cx="24775885" cy="11172289"/>
          </a:xfrm>
          <a:prstGeom prst="rect">
            <a:avLst/>
          </a:prstGeom>
          <a:noFill/>
        </p:spPr>
        <p:txBody>
          <a:bodyPr wrap="square" rtlCol="0">
            <a:spAutoFit/>
          </a:bodyPr>
          <a:lstStyle/>
          <a:p>
            <a:pPr algn="ctr"/>
            <a:r>
              <a:rPr lang="en-US" sz="18000" b="1" dirty="0"/>
              <a:t>Clinical Leadership Curriculum (CLC) spreads</a:t>
            </a:r>
            <a:r>
              <a:rPr lang="en-US" sz="18000" dirty="0"/>
              <a:t> between institutions and program specialties.</a:t>
            </a:r>
          </a:p>
        </p:txBody>
      </p:sp>
      <p:cxnSp>
        <p:nvCxnSpPr>
          <p:cNvPr id="18" name="Straight Arrow Connector 17">
            <a:extLst>
              <a:ext uri="{FF2B5EF4-FFF2-40B4-BE49-F238E27FC236}">
                <a16:creationId xmlns:a16="http://schemas.microsoft.com/office/drawing/2014/main" id="{BAE2ED6F-8382-F75D-59B7-1138CF6C5DF5}"/>
              </a:ext>
            </a:extLst>
          </p:cNvPr>
          <p:cNvCxnSpPr>
            <a:cxnSpLocks/>
          </p:cNvCxnSpPr>
          <p:nvPr/>
        </p:nvCxnSpPr>
        <p:spPr>
          <a:xfrm flipV="1">
            <a:off x="31318207" y="2793296"/>
            <a:ext cx="4937345" cy="2141253"/>
          </a:xfrm>
          <a:prstGeom prst="straightConnector1">
            <a:avLst/>
          </a:prstGeom>
          <a:ln w="38100" cap="flat" cmpd="sng" algn="ctr">
            <a:solidFill>
              <a:schemeClr val="dk1"/>
            </a:solidFill>
            <a:prstDash val="solid"/>
            <a:round/>
            <a:headEnd type="stealth" w="lg" len="lg"/>
            <a:tailEnd type="arrow"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A31E3C4E-00E1-A561-7D32-B1DB217DC058}"/>
              </a:ext>
            </a:extLst>
          </p:cNvPr>
          <p:cNvCxnSpPr>
            <a:cxnSpLocks/>
          </p:cNvCxnSpPr>
          <p:nvPr/>
        </p:nvCxnSpPr>
        <p:spPr>
          <a:xfrm>
            <a:off x="22206857" y="2449286"/>
            <a:ext cx="7372356" cy="2097491"/>
          </a:xfrm>
          <a:prstGeom prst="line">
            <a:avLst/>
          </a:prstGeom>
          <a:ln w="38100" cap="flat" cmpd="sng" algn="ctr">
            <a:solidFill>
              <a:schemeClr val="dk1"/>
            </a:solidFill>
            <a:prstDash val="solid"/>
            <a:round/>
            <a:headEnd type="stealth" w="lg" len="lg"/>
            <a:tailEnd type="arrow"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240B635C-B148-D801-18B8-580F792179F9}"/>
              </a:ext>
            </a:extLst>
          </p:cNvPr>
          <p:cNvCxnSpPr>
            <a:cxnSpLocks/>
          </p:cNvCxnSpPr>
          <p:nvPr/>
        </p:nvCxnSpPr>
        <p:spPr>
          <a:xfrm flipH="1">
            <a:off x="22668822" y="6431512"/>
            <a:ext cx="6180333" cy="867135"/>
          </a:xfrm>
          <a:prstGeom prst="line">
            <a:avLst/>
          </a:prstGeom>
          <a:ln w="38100" cap="flat" cmpd="sng" algn="ctr">
            <a:solidFill>
              <a:schemeClr val="dk1"/>
            </a:solidFill>
            <a:prstDash val="solid"/>
            <a:round/>
            <a:headEnd type="stealth" w="lg" len="lg"/>
            <a:tailEnd type="arrow" w="med" len="med"/>
          </a:ln>
        </p:spPr>
        <p:style>
          <a:lnRef idx="0">
            <a:scrgbClr r="0" g="0" b="0"/>
          </a:lnRef>
          <a:fillRef idx="0">
            <a:scrgbClr r="0" g="0" b="0"/>
          </a:fillRef>
          <a:effectRef idx="0">
            <a:scrgbClr r="0" g="0" b="0"/>
          </a:effectRef>
          <a:fontRef idx="minor">
            <a:schemeClr val="tx1"/>
          </a:fontRef>
        </p:style>
      </p:cxnSp>
      <p:cxnSp>
        <p:nvCxnSpPr>
          <p:cNvPr id="28" name="Straight Connector 27">
            <a:extLst>
              <a:ext uri="{FF2B5EF4-FFF2-40B4-BE49-F238E27FC236}">
                <a16:creationId xmlns:a16="http://schemas.microsoft.com/office/drawing/2014/main" id="{55817CE9-9722-1FBE-A825-5BF4A077AFB8}"/>
              </a:ext>
            </a:extLst>
          </p:cNvPr>
          <p:cNvCxnSpPr>
            <a:cxnSpLocks/>
          </p:cNvCxnSpPr>
          <p:nvPr/>
        </p:nvCxnSpPr>
        <p:spPr>
          <a:xfrm>
            <a:off x="30873984" y="6917647"/>
            <a:ext cx="5182904" cy="618031"/>
          </a:xfrm>
          <a:prstGeom prst="line">
            <a:avLst/>
          </a:prstGeom>
          <a:ln w="38100" cap="flat" cmpd="sng" algn="ctr">
            <a:solidFill>
              <a:schemeClr val="dk1"/>
            </a:solidFill>
            <a:prstDash val="solid"/>
            <a:round/>
            <a:headEnd type="stealth" w="lg" len="lg"/>
            <a:tailEnd type="arrow" w="med" len="med"/>
          </a:ln>
        </p:spPr>
        <p:style>
          <a:lnRef idx="0">
            <a:scrgbClr r="0" g="0" b="0"/>
          </a:lnRef>
          <a:fillRef idx="0">
            <a:scrgbClr r="0" g="0" b="0"/>
          </a:fillRef>
          <a:effectRef idx="0">
            <a:scrgbClr r="0" g="0" b="0"/>
          </a:effectRef>
          <a:fontRef idx="minor">
            <a:schemeClr val="tx1"/>
          </a:fontRef>
        </p:style>
      </p:cxnSp>
      <p:sp>
        <p:nvSpPr>
          <p:cNvPr id="34" name="TextBox 33">
            <a:extLst>
              <a:ext uri="{FF2B5EF4-FFF2-40B4-BE49-F238E27FC236}">
                <a16:creationId xmlns:a16="http://schemas.microsoft.com/office/drawing/2014/main" id="{0E73294F-9F26-D88C-3344-46606C3E7637}"/>
              </a:ext>
            </a:extLst>
          </p:cNvPr>
          <p:cNvSpPr txBox="1"/>
          <p:nvPr/>
        </p:nvSpPr>
        <p:spPr>
          <a:xfrm>
            <a:off x="17501508" y="1330737"/>
            <a:ext cx="11125200" cy="1846659"/>
          </a:xfrm>
          <a:prstGeom prst="rect">
            <a:avLst/>
          </a:prstGeom>
          <a:noFill/>
        </p:spPr>
        <p:txBody>
          <a:bodyPr wrap="square" rtlCol="0">
            <a:spAutoFit/>
          </a:bodyPr>
          <a:lstStyle/>
          <a:p>
            <a:r>
              <a:rPr lang="en-US" sz="6600" b="1" dirty="0">
                <a:solidFill>
                  <a:schemeClr val="bg1"/>
                </a:solidFill>
              </a:rPr>
              <a:t>Eastern Virginia Medical School</a:t>
            </a:r>
          </a:p>
          <a:p>
            <a:r>
              <a:rPr lang="en-US" sz="4800" b="1" dirty="0">
                <a:solidFill>
                  <a:schemeClr val="bg1"/>
                </a:solidFill>
              </a:rPr>
              <a:t>(Virginia)</a:t>
            </a:r>
          </a:p>
        </p:txBody>
      </p:sp>
      <p:sp>
        <p:nvSpPr>
          <p:cNvPr id="35" name="TextBox 34">
            <a:extLst>
              <a:ext uri="{FF2B5EF4-FFF2-40B4-BE49-F238E27FC236}">
                <a16:creationId xmlns:a16="http://schemas.microsoft.com/office/drawing/2014/main" id="{957CA79C-0CF5-3A49-044C-E54C2A9570B4}"/>
              </a:ext>
            </a:extLst>
          </p:cNvPr>
          <p:cNvSpPr txBox="1"/>
          <p:nvPr/>
        </p:nvSpPr>
        <p:spPr>
          <a:xfrm>
            <a:off x="17501508" y="6473849"/>
            <a:ext cx="9375662" cy="2954655"/>
          </a:xfrm>
          <a:prstGeom prst="rect">
            <a:avLst/>
          </a:prstGeom>
          <a:noFill/>
        </p:spPr>
        <p:txBody>
          <a:bodyPr wrap="square" rtlCol="0">
            <a:spAutoFit/>
          </a:bodyPr>
          <a:lstStyle/>
          <a:p>
            <a:r>
              <a:rPr lang="en-US" sz="6600" b="1" dirty="0">
                <a:solidFill>
                  <a:schemeClr val="bg1"/>
                </a:solidFill>
              </a:rPr>
              <a:t>Legacy Health </a:t>
            </a:r>
          </a:p>
          <a:p>
            <a:r>
              <a:rPr lang="en-US" sz="6600" b="1" dirty="0">
                <a:solidFill>
                  <a:schemeClr val="bg1"/>
                </a:solidFill>
              </a:rPr>
              <a:t>Emanual Medical Center</a:t>
            </a:r>
          </a:p>
          <a:p>
            <a:r>
              <a:rPr lang="en-US" sz="4800" b="1" dirty="0">
                <a:solidFill>
                  <a:schemeClr val="bg1"/>
                </a:solidFill>
              </a:rPr>
              <a:t>(Oregon)</a:t>
            </a:r>
          </a:p>
        </p:txBody>
      </p:sp>
      <p:sp>
        <p:nvSpPr>
          <p:cNvPr id="36" name="TextBox 35">
            <a:extLst>
              <a:ext uri="{FF2B5EF4-FFF2-40B4-BE49-F238E27FC236}">
                <a16:creationId xmlns:a16="http://schemas.microsoft.com/office/drawing/2014/main" id="{CB2EA9AA-D917-DAE7-4CFE-E876B9CEE35B}"/>
              </a:ext>
            </a:extLst>
          </p:cNvPr>
          <p:cNvSpPr txBox="1"/>
          <p:nvPr/>
        </p:nvSpPr>
        <p:spPr>
          <a:xfrm>
            <a:off x="36255552" y="1617835"/>
            <a:ext cx="6294663" cy="2954655"/>
          </a:xfrm>
          <a:prstGeom prst="rect">
            <a:avLst/>
          </a:prstGeom>
          <a:noFill/>
        </p:spPr>
        <p:txBody>
          <a:bodyPr wrap="square" rtlCol="0">
            <a:spAutoFit/>
          </a:bodyPr>
          <a:lstStyle/>
          <a:p>
            <a:r>
              <a:rPr lang="en-US" sz="6600" b="1" dirty="0">
                <a:ln w="0"/>
                <a:solidFill>
                  <a:schemeClr val="bg1"/>
                </a:solidFill>
              </a:rPr>
              <a:t>Westchester </a:t>
            </a:r>
          </a:p>
          <a:p>
            <a:r>
              <a:rPr lang="en-US" sz="6600" b="1" dirty="0">
                <a:ln w="0"/>
                <a:solidFill>
                  <a:schemeClr val="bg1"/>
                </a:solidFill>
              </a:rPr>
              <a:t>Medical Center</a:t>
            </a:r>
          </a:p>
          <a:p>
            <a:r>
              <a:rPr lang="en-US" sz="4800" b="1" dirty="0">
                <a:ln w="0"/>
                <a:solidFill>
                  <a:schemeClr val="bg1"/>
                </a:solidFill>
              </a:rPr>
              <a:t>(New York)</a:t>
            </a:r>
          </a:p>
        </p:txBody>
      </p:sp>
      <p:sp>
        <p:nvSpPr>
          <p:cNvPr id="37" name="TextBox 36">
            <a:extLst>
              <a:ext uri="{FF2B5EF4-FFF2-40B4-BE49-F238E27FC236}">
                <a16:creationId xmlns:a16="http://schemas.microsoft.com/office/drawing/2014/main" id="{8F651CDB-E370-8EF4-9F63-FC74207ECCEC}"/>
              </a:ext>
            </a:extLst>
          </p:cNvPr>
          <p:cNvSpPr txBox="1"/>
          <p:nvPr/>
        </p:nvSpPr>
        <p:spPr>
          <a:xfrm>
            <a:off x="36255552" y="6534789"/>
            <a:ext cx="6560687" cy="2954655"/>
          </a:xfrm>
          <a:prstGeom prst="rect">
            <a:avLst/>
          </a:prstGeom>
          <a:noFill/>
        </p:spPr>
        <p:txBody>
          <a:bodyPr wrap="square" rtlCol="0">
            <a:spAutoFit/>
          </a:bodyPr>
          <a:lstStyle/>
          <a:p>
            <a:r>
              <a:rPr lang="en-US" sz="6600" b="1" dirty="0">
                <a:solidFill>
                  <a:schemeClr val="bg1"/>
                </a:solidFill>
              </a:rPr>
              <a:t>Loyola University </a:t>
            </a:r>
          </a:p>
          <a:p>
            <a:r>
              <a:rPr lang="en-US" sz="6600" b="1" dirty="0">
                <a:solidFill>
                  <a:schemeClr val="bg1"/>
                </a:solidFill>
              </a:rPr>
              <a:t>Medical Center</a:t>
            </a:r>
          </a:p>
          <a:p>
            <a:r>
              <a:rPr lang="en-US" sz="4800" b="1" dirty="0">
                <a:solidFill>
                  <a:schemeClr val="bg1"/>
                </a:solidFill>
              </a:rPr>
              <a:t>(Illinois)</a:t>
            </a:r>
          </a:p>
        </p:txBody>
      </p:sp>
      <p:pic>
        <p:nvPicPr>
          <p:cNvPr id="48" name="Picture 47" descr="Timeline&#10;&#10;Description automatically generated">
            <a:extLst>
              <a:ext uri="{FF2B5EF4-FFF2-40B4-BE49-F238E27FC236}">
                <a16:creationId xmlns:a16="http://schemas.microsoft.com/office/drawing/2014/main" id="{F72020B0-AFE4-7F67-58A0-EDD6CA49CD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21454" y="21163370"/>
            <a:ext cx="23481847" cy="18139727"/>
          </a:xfrm>
          <a:prstGeom prst="rect">
            <a:avLst/>
          </a:prstGeom>
        </p:spPr>
      </p:pic>
      <p:sp>
        <p:nvSpPr>
          <p:cNvPr id="58" name="Title 1">
            <a:extLst>
              <a:ext uri="{FF2B5EF4-FFF2-40B4-BE49-F238E27FC236}">
                <a16:creationId xmlns:a16="http://schemas.microsoft.com/office/drawing/2014/main" id="{FFD2BACF-903F-1EB7-FBB4-1165CD2BB338}"/>
              </a:ext>
            </a:extLst>
          </p:cNvPr>
          <p:cNvSpPr txBox="1">
            <a:spLocks/>
          </p:cNvSpPr>
          <p:nvPr/>
        </p:nvSpPr>
        <p:spPr>
          <a:xfrm>
            <a:off x="1155118" y="165613"/>
            <a:ext cx="14471666" cy="3332418"/>
          </a:xfrm>
          <a:prstGeom prst="rect">
            <a:avLst/>
          </a:prstGeom>
        </p:spPr>
        <p:txBody>
          <a:bodyPr vert="horz" lIns="91440" tIns="45720" rIns="91440" bIns="45720" rtlCol="0" anchor="b">
            <a:noAutofit/>
          </a:bodyPr>
          <a:lstStyle>
            <a:lvl1pPr algn="ctr" defTabSz="4389120" rtl="0" eaLnBrk="1" latinLnBrk="0" hangingPunct="1">
              <a:lnSpc>
                <a:spcPct val="90000"/>
              </a:lnSpc>
              <a:spcBef>
                <a:spcPct val="0"/>
              </a:spcBef>
              <a:buNone/>
              <a:defRPr sz="28800" kern="1200">
                <a:solidFill>
                  <a:schemeClr val="tx1"/>
                </a:solidFill>
                <a:latin typeface="+mj-lt"/>
                <a:ea typeface="+mj-ea"/>
                <a:cs typeface="+mj-cs"/>
              </a:defRPr>
            </a:lvl1pPr>
          </a:lstStyle>
          <a:p>
            <a:pPr algn="l"/>
            <a:r>
              <a:rPr lang="en-US" sz="6000" b="1" cap="all" dirty="0">
                <a:latin typeface="+mn-lt"/>
                <a:cs typeface="Arial" panose="020B0604020202020204" pitchFamily="34" charset="0"/>
              </a:rPr>
              <a:t>Collaboration and Customization of a Clinical Leadership Curriculum (CLC)</a:t>
            </a:r>
            <a:br>
              <a:rPr lang="en-US" sz="6000" b="1" cap="all" dirty="0">
                <a:latin typeface="+mn-lt"/>
                <a:cs typeface="Arial" panose="020B0604020202020204" pitchFamily="34" charset="0"/>
              </a:rPr>
            </a:br>
            <a:r>
              <a:rPr lang="en-US" sz="6000" b="1" cap="all" dirty="0">
                <a:latin typeface="+mn-lt"/>
                <a:cs typeface="Arial" panose="020B0604020202020204" pitchFamily="34" charset="0"/>
              </a:rPr>
              <a:t>Across Specialties and Institutions</a:t>
            </a:r>
          </a:p>
        </p:txBody>
      </p:sp>
      <p:sp>
        <p:nvSpPr>
          <p:cNvPr id="59" name="Title 1">
            <a:extLst>
              <a:ext uri="{FF2B5EF4-FFF2-40B4-BE49-F238E27FC236}">
                <a16:creationId xmlns:a16="http://schemas.microsoft.com/office/drawing/2014/main" id="{87197C88-783F-10D9-FB31-EF48AA898FEB}"/>
              </a:ext>
            </a:extLst>
          </p:cNvPr>
          <p:cNvSpPr txBox="1">
            <a:spLocks/>
          </p:cNvSpPr>
          <p:nvPr/>
        </p:nvSpPr>
        <p:spPr>
          <a:xfrm>
            <a:off x="1206165" y="3500782"/>
            <a:ext cx="13939267" cy="3725880"/>
          </a:xfrm>
          <a:prstGeom prst="rect">
            <a:avLst/>
          </a:prstGeom>
        </p:spPr>
        <p:txBody>
          <a:bodyPr vert="horz" lIns="91440" tIns="45720" rIns="91440" bIns="45720" rtlCol="0" anchor="b">
            <a:noAutofit/>
          </a:bodyPr>
          <a:lstStyle>
            <a:lvl1pPr algn="ctr" defTabSz="4389120" rtl="0" eaLnBrk="1" latinLnBrk="0" hangingPunct="1">
              <a:lnSpc>
                <a:spcPct val="90000"/>
              </a:lnSpc>
              <a:spcBef>
                <a:spcPct val="0"/>
              </a:spcBef>
              <a:buNone/>
              <a:defRPr sz="28800" kern="1200">
                <a:solidFill>
                  <a:schemeClr val="tx1"/>
                </a:solidFill>
                <a:latin typeface="+mj-lt"/>
                <a:ea typeface="+mj-ea"/>
                <a:cs typeface="+mj-cs"/>
              </a:defRPr>
            </a:lvl1pPr>
          </a:lstStyle>
          <a:p>
            <a:pPr algn="l"/>
            <a:r>
              <a:rPr lang="en-US" sz="2400" b="1" dirty="0" err="1">
                <a:latin typeface="+mn-lt"/>
                <a:cs typeface="Arial" panose="020B0604020202020204" pitchFamily="34" charset="0"/>
              </a:rPr>
              <a:t>Hemasree</a:t>
            </a:r>
            <a:r>
              <a:rPr lang="en-US" sz="2400" b="1" dirty="0">
                <a:latin typeface="+mn-lt"/>
                <a:cs typeface="Arial" panose="020B0604020202020204" pitchFamily="34" charset="0"/>
              </a:rPr>
              <a:t> </a:t>
            </a:r>
            <a:r>
              <a:rPr lang="en-US" sz="2400" b="1" dirty="0" err="1">
                <a:latin typeface="+mn-lt"/>
                <a:cs typeface="Arial" panose="020B0604020202020204" pitchFamily="34" charset="0"/>
              </a:rPr>
              <a:t>Yeluru</a:t>
            </a:r>
            <a:r>
              <a:rPr lang="en-US" sz="2400" b="1" dirty="0">
                <a:latin typeface="+mn-lt"/>
                <a:cs typeface="Arial" panose="020B0604020202020204" pitchFamily="34" charset="0"/>
              </a:rPr>
              <a:t> </a:t>
            </a:r>
            <a:r>
              <a:rPr lang="en-US" sz="2400" dirty="0">
                <a:latin typeface="+mn-lt"/>
                <a:cs typeface="Arial" panose="020B0604020202020204" pitchFamily="34" charset="0"/>
              </a:rPr>
              <a:t>– Eastern Virginia Medical School (M3)</a:t>
            </a:r>
          </a:p>
          <a:p>
            <a:pPr algn="l"/>
            <a:r>
              <a:rPr lang="en-US" sz="2400" b="1" dirty="0">
                <a:latin typeface="+mn-lt"/>
                <a:cs typeface="Arial" panose="020B0604020202020204" pitchFamily="34" charset="0"/>
              </a:rPr>
              <a:t>Heather Newton, EdD </a:t>
            </a:r>
            <a:r>
              <a:rPr lang="en-US" sz="2400" dirty="0">
                <a:latin typeface="+mn-lt"/>
                <a:cs typeface="Arial" panose="020B0604020202020204" pitchFamily="34" charset="0"/>
              </a:rPr>
              <a:t>– Eastern Virginia Medical School (Graduate Medical Education)</a:t>
            </a:r>
          </a:p>
          <a:p>
            <a:pPr algn="l"/>
            <a:r>
              <a:rPr lang="en-US" sz="2400" b="1" dirty="0">
                <a:latin typeface="+mn-lt"/>
                <a:cs typeface="Arial" panose="020B0604020202020204" pitchFamily="34" charset="0"/>
              </a:rPr>
              <a:t>Julia </a:t>
            </a:r>
            <a:r>
              <a:rPr lang="en-US" sz="2400" b="1" dirty="0" err="1">
                <a:latin typeface="+mn-lt"/>
                <a:cs typeface="Arial" panose="020B0604020202020204" pitchFamily="34" charset="0"/>
              </a:rPr>
              <a:t>Keltz</a:t>
            </a:r>
            <a:r>
              <a:rPr lang="en-US" sz="2400" b="1" dirty="0">
                <a:latin typeface="+mn-lt"/>
                <a:cs typeface="Arial" panose="020B0604020202020204" pitchFamily="34" charset="0"/>
              </a:rPr>
              <a:t>, MD </a:t>
            </a:r>
            <a:r>
              <a:rPr lang="en-US" sz="2400" dirty="0">
                <a:latin typeface="+mn-lt"/>
                <a:cs typeface="Arial" panose="020B0604020202020204" pitchFamily="34" charset="0"/>
              </a:rPr>
              <a:t>– Westchester Medical Center (OB/GYN)</a:t>
            </a:r>
          </a:p>
          <a:p>
            <a:pPr algn="l"/>
            <a:r>
              <a:rPr lang="en-US" sz="2400" b="1" dirty="0">
                <a:latin typeface="+mn-lt"/>
                <a:cs typeface="Arial" panose="020B0604020202020204" pitchFamily="34" charset="0"/>
              </a:rPr>
              <a:t>Marian Acevedo-Alvarez, MD </a:t>
            </a:r>
            <a:r>
              <a:rPr lang="en-US" sz="2400" dirty="0">
                <a:latin typeface="+mn-lt"/>
                <a:cs typeface="Arial" panose="020B0604020202020204" pitchFamily="34" charset="0"/>
              </a:rPr>
              <a:t>– Loyola University Medical Center (OB/GYN)</a:t>
            </a:r>
          </a:p>
          <a:p>
            <a:pPr algn="l"/>
            <a:r>
              <a:rPr lang="en-US" sz="2400" b="1" dirty="0">
                <a:latin typeface="+mn-lt"/>
                <a:cs typeface="Arial" panose="020B0604020202020204" pitchFamily="34" charset="0"/>
              </a:rPr>
              <a:t>Anya </a:t>
            </a:r>
            <a:r>
              <a:rPr lang="en-US" sz="2400" b="1" dirty="0" err="1">
                <a:latin typeface="+mn-lt"/>
                <a:cs typeface="Arial" panose="020B0604020202020204" pitchFamily="34" charset="0"/>
              </a:rPr>
              <a:t>Cipi</a:t>
            </a:r>
            <a:r>
              <a:rPr lang="en-US" sz="2400" b="1" dirty="0">
                <a:latin typeface="+mn-lt"/>
                <a:cs typeface="Arial" panose="020B0604020202020204" pitchFamily="34" charset="0"/>
              </a:rPr>
              <a:t>, MD </a:t>
            </a:r>
            <a:r>
              <a:rPr lang="en-US" sz="2400" dirty="0">
                <a:latin typeface="+mn-lt"/>
                <a:cs typeface="Arial" panose="020B0604020202020204" pitchFamily="34" charset="0"/>
              </a:rPr>
              <a:t>– Eastern Virginia Medical School (Emergency Medicine)</a:t>
            </a:r>
          </a:p>
          <a:p>
            <a:pPr algn="l"/>
            <a:r>
              <a:rPr lang="en-US" sz="2400" b="1" dirty="0">
                <a:latin typeface="+mn-lt"/>
                <a:cs typeface="Arial" panose="020B0604020202020204" pitchFamily="34" charset="0"/>
              </a:rPr>
              <a:t>Christina Gates, MD </a:t>
            </a:r>
            <a:r>
              <a:rPr lang="en-US" sz="2400" dirty="0">
                <a:latin typeface="+mn-lt"/>
                <a:cs typeface="Arial" panose="020B0604020202020204" pitchFamily="34" charset="0"/>
              </a:rPr>
              <a:t>– Eastern Virginia Medical School (Emergency Medicine)</a:t>
            </a:r>
          </a:p>
          <a:p>
            <a:pPr algn="l"/>
            <a:r>
              <a:rPr lang="en-US" sz="2400" b="1" dirty="0">
                <a:latin typeface="+mn-lt"/>
                <a:cs typeface="Arial" panose="020B0604020202020204" pitchFamily="34" charset="0"/>
              </a:rPr>
              <a:t>Shriti Patel, MD </a:t>
            </a:r>
            <a:r>
              <a:rPr lang="en-US" sz="2400" dirty="0">
                <a:latin typeface="+mn-lt"/>
                <a:cs typeface="Arial" panose="020B0604020202020204" pitchFamily="34" charset="0"/>
              </a:rPr>
              <a:t>– Eastern Virginia Medical School (Psychiatry)</a:t>
            </a:r>
          </a:p>
          <a:p>
            <a:pPr algn="l"/>
            <a:r>
              <a:rPr lang="en-US" sz="2400" b="1" dirty="0">
                <a:latin typeface="+mn-lt"/>
                <a:cs typeface="Arial" panose="020B0604020202020204" pitchFamily="34" charset="0"/>
              </a:rPr>
              <a:t>Abbey Mclean, MD </a:t>
            </a:r>
            <a:r>
              <a:rPr lang="en-US" sz="2400" dirty="0">
                <a:latin typeface="+mn-lt"/>
                <a:cs typeface="Arial" panose="020B0604020202020204" pitchFamily="34" charset="0"/>
              </a:rPr>
              <a:t>– Eastern Virginia Medical School (Psychiatry)</a:t>
            </a:r>
          </a:p>
          <a:p>
            <a:pPr algn="l"/>
            <a:r>
              <a:rPr lang="en-US" sz="2400" b="1" dirty="0">
                <a:latin typeface="+mn-lt"/>
                <a:cs typeface="Arial" panose="020B0604020202020204" pitchFamily="34" charset="0"/>
              </a:rPr>
              <a:t>Angie Xi, DO </a:t>
            </a:r>
            <a:r>
              <a:rPr lang="en-US" sz="2400" dirty="0">
                <a:latin typeface="+mn-lt"/>
                <a:cs typeface="Arial" panose="020B0604020202020204" pitchFamily="34" charset="0"/>
              </a:rPr>
              <a:t>– Legacy Health, Emanual Medical Center (Internal Medicine)</a:t>
            </a:r>
          </a:p>
          <a:p>
            <a:pPr algn="l"/>
            <a:r>
              <a:rPr lang="en-US" sz="2400" b="1" dirty="0">
                <a:latin typeface="+mn-lt"/>
                <a:cs typeface="Arial" panose="020B0604020202020204" pitchFamily="34" charset="0"/>
              </a:rPr>
              <a:t>Allison Abraham, MD </a:t>
            </a:r>
            <a:r>
              <a:rPr lang="en-US" sz="2400" dirty="0">
                <a:latin typeface="+mn-lt"/>
                <a:cs typeface="Arial" panose="020B0604020202020204" pitchFamily="34" charset="0"/>
              </a:rPr>
              <a:t>- Legacy Health, Emanual Medical Center (Internal Medicine)</a:t>
            </a:r>
          </a:p>
          <a:p>
            <a:pPr algn="l"/>
            <a:r>
              <a:rPr lang="en-US" sz="2400" b="1" dirty="0">
                <a:latin typeface="+mn-lt"/>
                <a:cs typeface="Arial" panose="020B0604020202020204" pitchFamily="34" charset="0"/>
              </a:rPr>
              <a:t>Rupa Kapoor, MD </a:t>
            </a:r>
            <a:r>
              <a:rPr lang="en-US" sz="2400" dirty="0">
                <a:latin typeface="+mn-lt"/>
                <a:cs typeface="Arial" panose="020B0604020202020204" pitchFamily="34" charset="0"/>
              </a:rPr>
              <a:t>– Children’s Hospital of the King’s Daughters and Eastern Virginia Medical School (Pediatrics)</a:t>
            </a:r>
            <a:endParaRPr lang="en-US" sz="2400" baseline="30000" dirty="0">
              <a:latin typeface="+mn-lt"/>
              <a:cs typeface="Arial" panose="020B0604020202020204" pitchFamily="34" charset="0"/>
            </a:endParaRPr>
          </a:p>
        </p:txBody>
      </p:sp>
      <p:grpSp>
        <p:nvGrpSpPr>
          <p:cNvPr id="1056" name="Group 1055">
            <a:extLst>
              <a:ext uri="{FF2B5EF4-FFF2-40B4-BE49-F238E27FC236}">
                <a16:creationId xmlns:a16="http://schemas.microsoft.com/office/drawing/2014/main" id="{593020B4-9323-ED12-0250-309F58A6A86D}"/>
              </a:ext>
            </a:extLst>
          </p:cNvPr>
          <p:cNvGrpSpPr/>
          <p:nvPr/>
        </p:nvGrpSpPr>
        <p:grpSpPr>
          <a:xfrm>
            <a:off x="1155118" y="7427027"/>
            <a:ext cx="13671473" cy="7567631"/>
            <a:chOff x="1206165" y="7766958"/>
            <a:chExt cx="13671473" cy="7567631"/>
          </a:xfrm>
        </p:grpSpPr>
        <p:grpSp>
          <p:nvGrpSpPr>
            <p:cNvPr id="1030" name="Group 1029">
              <a:extLst>
                <a:ext uri="{FF2B5EF4-FFF2-40B4-BE49-F238E27FC236}">
                  <a16:creationId xmlns:a16="http://schemas.microsoft.com/office/drawing/2014/main" id="{6CAD47D9-DD5A-9FB7-084A-D0A1767DEA4D}"/>
                </a:ext>
              </a:extLst>
            </p:cNvPr>
            <p:cNvGrpSpPr/>
            <p:nvPr/>
          </p:nvGrpSpPr>
          <p:grpSpPr>
            <a:xfrm>
              <a:off x="1207743" y="8704711"/>
              <a:ext cx="13669895" cy="6629878"/>
              <a:chOff x="1151248" y="7597489"/>
              <a:chExt cx="13669895" cy="6629878"/>
            </a:xfrm>
          </p:grpSpPr>
          <p:sp>
            <p:nvSpPr>
              <p:cNvPr id="1025" name="Rectangle 1024">
                <a:extLst>
                  <a:ext uri="{FF2B5EF4-FFF2-40B4-BE49-F238E27FC236}">
                    <a16:creationId xmlns:a16="http://schemas.microsoft.com/office/drawing/2014/main" id="{0B24A65C-02DF-7847-434B-EA82ABDDA4F7}"/>
                  </a:ext>
                </a:extLst>
              </p:cNvPr>
              <p:cNvSpPr/>
              <p:nvPr/>
            </p:nvSpPr>
            <p:spPr>
              <a:xfrm>
                <a:off x="1151248" y="7597489"/>
                <a:ext cx="13669895" cy="6629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29" name="TextBox 1028">
                <a:extLst>
                  <a:ext uri="{FF2B5EF4-FFF2-40B4-BE49-F238E27FC236}">
                    <a16:creationId xmlns:a16="http://schemas.microsoft.com/office/drawing/2014/main" id="{9B5CDD74-21A4-DBEB-E3E2-95E65114A230}"/>
                  </a:ext>
                </a:extLst>
              </p:cNvPr>
              <p:cNvSpPr txBox="1"/>
              <p:nvPr/>
            </p:nvSpPr>
            <p:spPr>
              <a:xfrm>
                <a:off x="1565390" y="7883411"/>
                <a:ext cx="12894475" cy="6278642"/>
              </a:xfrm>
              <a:prstGeom prst="rect">
                <a:avLst/>
              </a:prstGeom>
              <a:noFill/>
            </p:spPr>
            <p:txBody>
              <a:bodyPr wrap="square" rtlCol="0">
                <a:spAutoFit/>
              </a:bodyPr>
              <a:lstStyle/>
              <a:p>
                <a:pPr algn="just"/>
                <a:r>
                  <a:rPr lang="en-US" sz="3200" dirty="0">
                    <a:solidFill>
                      <a:schemeClr val="bg1"/>
                    </a:solidFill>
                  </a:rPr>
                  <a:t>In 2016, a comprehensive needs assessment was conducted at Eastern Virginia Medical School (EVMS) to better understand the leadership training needs of pediatric residents. Those findings were consistent with and built upon, previously published quantitative and qualitative leadership training needs assessments. Through surveys, focus groups, and several iterations of development, a complete 10-month clinical leadership curriculum (CLC) was successfully created and implemented with the EVMS pediatric residency program. The CLC was then piloted within EVMS and shared with specialties outside of Pediatrics to include Internal Medicine, Emergency Medicine, and Psychiatry. This past academic year (2022-2023), the CLC was expanded to three external institutions across the United States and a new specialty, OB/GYN.</a:t>
                </a:r>
              </a:p>
              <a:p>
                <a:pPr algn="just"/>
                <a:endParaRPr lang="en-US" dirty="0"/>
              </a:p>
            </p:txBody>
          </p:sp>
        </p:grpSp>
        <p:sp>
          <p:nvSpPr>
            <p:cNvPr id="1032" name="TextBox 1031">
              <a:extLst>
                <a:ext uri="{FF2B5EF4-FFF2-40B4-BE49-F238E27FC236}">
                  <a16:creationId xmlns:a16="http://schemas.microsoft.com/office/drawing/2014/main" id="{55C64CBA-1A64-F14A-20CC-DA7FC94C94E4}"/>
                </a:ext>
              </a:extLst>
            </p:cNvPr>
            <p:cNvSpPr txBox="1"/>
            <p:nvPr/>
          </p:nvSpPr>
          <p:spPr>
            <a:xfrm>
              <a:off x="1206165" y="7766958"/>
              <a:ext cx="13669895" cy="707886"/>
            </a:xfrm>
            <a:prstGeom prst="rect">
              <a:avLst/>
            </a:prstGeom>
            <a:solidFill>
              <a:schemeClr val="tx1"/>
            </a:solidFill>
          </p:spPr>
          <p:txBody>
            <a:bodyPr wrap="square" rtlCol="0">
              <a:spAutoFit/>
            </a:bodyPr>
            <a:lstStyle/>
            <a:p>
              <a:r>
                <a:rPr lang="en-US" sz="4000" b="1" cap="all" dirty="0">
                  <a:solidFill>
                    <a:schemeClr val="bg1"/>
                  </a:solidFill>
                </a:rPr>
                <a:t>   Background</a:t>
              </a:r>
            </a:p>
          </p:txBody>
        </p:sp>
      </p:grpSp>
      <p:grpSp>
        <p:nvGrpSpPr>
          <p:cNvPr id="1057" name="Group 1056">
            <a:extLst>
              <a:ext uri="{FF2B5EF4-FFF2-40B4-BE49-F238E27FC236}">
                <a16:creationId xmlns:a16="http://schemas.microsoft.com/office/drawing/2014/main" id="{47599431-2D53-66FE-4D7C-979D2A28EB2A}"/>
              </a:ext>
            </a:extLst>
          </p:cNvPr>
          <p:cNvGrpSpPr/>
          <p:nvPr/>
        </p:nvGrpSpPr>
        <p:grpSpPr>
          <a:xfrm>
            <a:off x="1206165" y="27055926"/>
            <a:ext cx="13671473" cy="7527788"/>
            <a:chOff x="1206164" y="15544312"/>
            <a:chExt cx="13671473" cy="7527788"/>
          </a:xfrm>
        </p:grpSpPr>
        <p:grpSp>
          <p:nvGrpSpPr>
            <p:cNvPr id="1027" name="Group 1026">
              <a:extLst>
                <a:ext uri="{FF2B5EF4-FFF2-40B4-BE49-F238E27FC236}">
                  <a16:creationId xmlns:a16="http://schemas.microsoft.com/office/drawing/2014/main" id="{B6AF56F6-04BD-5761-FC91-991D8C3C81B0}"/>
                </a:ext>
              </a:extLst>
            </p:cNvPr>
            <p:cNvGrpSpPr/>
            <p:nvPr/>
          </p:nvGrpSpPr>
          <p:grpSpPr>
            <a:xfrm>
              <a:off x="1207742" y="16442222"/>
              <a:ext cx="13669895" cy="6629878"/>
              <a:chOff x="1155118" y="18004331"/>
              <a:chExt cx="13669895" cy="6629878"/>
            </a:xfrm>
          </p:grpSpPr>
          <p:sp>
            <p:nvSpPr>
              <p:cNvPr id="1026" name="Rectangle 1025">
                <a:extLst>
                  <a:ext uri="{FF2B5EF4-FFF2-40B4-BE49-F238E27FC236}">
                    <a16:creationId xmlns:a16="http://schemas.microsoft.com/office/drawing/2014/main" id="{598B8393-C2F8-916A-2623-52702387BEB0}"/>
                  </a:ext>
                </a:extLst>
              </p:cNvPr>
              <p:cNvSpPr/>
              <p:nvPr/>
            </p:nvSpPr>
            <p:spPr>
              <a:xfrm>
                <a:off x="1155118" y="18004331"/>
                <a:ext cx="13669895" cy="6629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4" name="Group 1023">
                <a:extLst>
                  <a:ext uri="{FF2B5EF4-FFF2-40B4-BE49-F238E27FC236}">
                    <a16:creationId xmlns:a16="http://schemas.microsoft.com/office/drawing/2014/main" id="{FD60AB0C-8E08-5A1B-6609-D277A4FDF67A}"/>
                  </a:ext>
                </a:extLst>
              </p:cNvPr>
              <p:cNvGrpSpPr/>
              <p:nvPr/>
            </p:nvGrpSpPr>
            <p:grpSpPr>
              <a:xfrm>
                <a:off x="2372770" y="18370871"/>
                <a:ext cx="11226849" cy="5896798"/>
                <a:chOff x="2318811" y="20594228"/>
                <a:chExt cx="11226849" cy="5896798"/>
              </a:xfrm>
            </p:grpSpPr>
            <p:pic>
              <p:nvPicPr>
                <p:cNvPr id="61" name="Picture 60">
                  <a:extLst>
                    <a:ext uri="{FF2B5EF4-FFF2-40B4-BE49-F238E27FC236}">
                      <a16:creationId xmlns:a16="http://schemas.microsoft.com/office/drawing/2014/main" id="{1D41BC8E-5D5B-FDC6-E125-CC0D6CA97DD1}"/>
                    </a:ext>
                  </a:extLst>
                </p:cNvPr>
                <p:cNvPicPr>
                  <a:picLocks noChangeAspect="1"/>
                </p:cNvPicPr>
                <p:nvPr/>
              </p:nvPicPr>
              <p:blipFill>
                <a:blip r:embed="rId4"/>
                <a:stretch>
                  <a:fillRect/>
                </a:stretch>
              </p:blipFill>
              <p:spPr>
                <a:xfrm>
                  <a:off x="2318811" y="20594228"/>
                  <a:ext cx="2600688" cy="5896798"/>
                </a:xfrm>
                <a:prstGeom prst="rect">
                  <a:avLst/>
                </a:prstGeom>
              </p:spPr>
            </p:pic>
            <p:pic>
              <p:nvPicPr>
                <p:cNvPr id="63" name="Picture 62">
                  <a:extLst>
                    <a:ext uri="{FF2B5EF4-FFF2-40B4-BE49-F238E27FC236}">
                      <a16:creationId xmlns:a16="http://schemas.microsoft.com/office/drawing/2014/main" id="{AF4AA090-D485-E62B-4E65-E76F12F88747}"/>
                    </a:ext>
                  </a:extLst>
                </p:cNvPr>
                <p:cNvPicPr>
                  <a:picLocks noChangeAspect="1"/>
                </p:cNvPicPr>
                <p:nvPr/>
              </p:nvPicPr>
              <p:blipFill>
                <a:blip r:embed="rId5"/>
                <a:stretch>
                  <a:fillRect/>
                </a:stretch>
              </p:blipFill>
              <p:spPr>
                <a:xfrm>
                  <a:off x="5635321" y="20594228"/>
                  <a:ext cx="7910339" cy="5896798"/>
                </a:xfrm>
                <a:prstGeom prst="rect">
                  <a:avLst/>
                </a:prstGeom>
              </p:spPr>
            </p:pic>
          </p:grpSp>
        </p:grpSp>
        <p:sp>
          <p:nvSpPr>
            <p:cNvPr id="1033" name="TextBox 1032">
              <a:extLst>
                <a:ext uri="{FF2B5EF4-FFF2-40B4-BE49-F238E27FC236}">
                  <a16:creationId xmlns:a16="http://schemas.microsoft.com/office/drawing/2014/main" id="{4BA22952-CCFA-76F6-C6C5-727B021C8E6E}"/>
                </a:ext>
              </a:extLst>
            </p:cNvPr>
            <p:cNvSpPr txBox="1"/>
            <p:nvPr/>
          </p:nvSpPr>
          <p:spPr>
            <a:xfrm>
              <a:off x="1206164" y="15544312"/>
              <a:ext cx="13669895" cy="707886"/>
            </a:xfrm>
            <a:prstGeom prst="rect">
              <a:avLst/>
            </a:prstGeom>
            <a:solidFill>
              <a:schemeClr val="tx1"/>
            </a:solidFill>
          </p:spPr>
          <p:txBody>
            <a:bodyPr wrap="square" rtlCol="0">
              <a:spAutoFit/>
            </a:bodyPr>
            <a:lstStyle/>
            <a:p>
              <a:r>
                <a:rPr lang="en-US" sz="4000" b="1" cap="all" dirty="0">
                  <a:solidFill>
                    <a:schemeClr val="bg1"/>
                  </a:solidFill>
                </a:rPr>
                <a:t>   Results</a:t>
              </a:r>
            </a:p>
          </p:txBody>
        </p:sp>
      </p:grpSp>
      <p:sp>
        <p:nvSpPr>
          <p:cNvPr id="1042" name="TextBox 1041">
            <a:extLst>
              <a:ext uri="{FF2B5EF4-FFF2-40B4-BE49-F238E27FC236}">
                <a16:creationId xmlns:a16="http://schemas.microsoft.com/office/drawing/2014/main" id="{C690E665-7202-F421-1FD0-958495457371}"/>
              </a:ext>
            </a:extLst>
          </p:cNvPr>
          <p:cNvSpPr txBox="1"/>
          <p:nvPr/>
        </p:nvSpPr>
        <p:spPr>
          <a:xfrm>
            <a:off x="1206164" y="35067736"/>
            <a:ext cx="13669895" cy="707886"/>
          </a:xfrm>
          <a:prstGeom prst="rect">
            <a:avLst/>
          </a:prstGeom>
          <a:noFill/>
        </p:spPr>
        <p:txBody>
          <a:bodyPr wrap="square" rtlCol="0">
            <a:spAutoFit/>
          </a:bodyPr>
          <a:lstStyle/>
          <a:p>
            <a:pPr algn="ctr"/>
            <a:r>
              <a:rPr lang="en-US" sz="4000" b="1" u="sng" cap="all" dirty="0"/>
              <a:t>Facilitator Guide and Evidence-based Research</a:t>
            </a:r>
          </a:p>
        </p:txBody>
      </p:sp>
      <p:pic>
        <p:nvPicPr>
          <p:cNvPr id="1046" name="Picture 1045" descr="Text&#10;&#10;Description automatically generated">
            <a:extLst>
              <a:ext uri="{FF2B5EF4-FFF2-40B4-BE49-F238E27FC236}">
                <a16:creationId xmlns:a16="http://schemas.microsoft.com/office/drawing/2014/main" id="{BFD4417B-EC00-1997-19BD-2189508FB1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3011" y="35775622"/>
            <a:ext cx="5849439" cy="7572089"/>
          </a:xfrm>
          <a:prstGeom prst="rect">
            <a:avLst/>
          </a:prstGeom>
        </p:spPr>
      </p:pic>
      <p:pic>
        <p:nvPicPr>
          <p:cNvPr id="1048" name="Picture 1047" descr="Diagram">
            <a:extLst>
              <a:ext uri="{FF2B5EF4-FFF2-40B4-BE49-F238E27FC236}">
                <a16:creationId xmlns:a16="http://schemas.microsoft.com/office/drawing/2014/main" id="{A2FB3575-4C37-D60D-F6BD-99A6451A82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75798" y="35913563"/>
            <a:ext cx="6093515" cy="7888044"/>
          </a:xfrm>
          <a:prstGeom prst="rect">
            <a:avLst/>
          </a:prstGeom>
        </p:spPr>
      </p:pic>
      <p:grpSp>
        <p:nvGrpSpPr>
          <p:cNvPr id="1059" name="Group 1058">
            <a:extLst>
              <a:ext uri="{FF2B5EF4-FFF2-40B4-BE49-F238E27FC236}">
                <a16:creationId xmlns:a16="http://schemas.microsoft.com/office/drawing/2014/main" id="{C88439C4-6F37-D74B-E692-E73BA7681821}"/>
              </a:ext>
            </a:extLst>
          </p:cNvPr>
          <p:cNvGrpSpPr/>
          <p:nvPr/>
        </p:nvGrpSpPr>
        <p:grpSpPr>
          <a:xfrm>
            <a:off x="9643238" y="29742371"/>
            <a:ext cx="4007066" cy="2065792"/>
            <a:chOff x="9645177" y="18218732"/>
            <a:chExt cx="4007066" cy="2065792"/>
          </a:xfrm>
        </p:grpSpPr>
        <p:sp>
          <p:nvSpPr>
            <p:cNvPr id="1049" name="TextBox 1048">
              <a:extLst>
                <a:ext uri="{FF2B5EF4-FFF2-40B4-BE49-F238E27FC236}">
                  <a16:creationId xmlns:a16="http://schemas.microsoft.com/office/drawing/2014/main" id="{A587AFC6-1A19-ECFE-1B40-04E906DECD27}"/>
                </a:ext>
              </a:extLst>
            </p:cNvPr>
            <p:cNvSpPr txBox="1"/>
            <p:nvPr/>
          </p:nvSpPr>
          <p:spPr>
            <a:xfrm>
              <a:off x="9645177" y="18218732"/>
              <a:ext cx="4007066" cy="646331"/>
            </a:xfrm>
            <a:prstGeom prst="rect">
              <a:avLst/>
            </a:prstGeom>
            <a:solidFill>
              <a:srgbClr val="FFFF00"/>
            </a:solidFill>
          </p:spPr>
          <p:txBody>
            <a:bodyPr wrap="square" rtlCol="0">
              <a:spAutoFit/>
            </a:bodyPr>
            <a:lstStyle/>
            <a:p>
              <a:r>
                <a:rPr lang="en-US" b="1" dirty="0"/>
                <a:t>SAMPLE:</a:t>
              </a:r>
            </a:p>
            <a:p>
              <a:r>
                <a:rPr lang="en-US" dirty="0"/>
                <a:t>Legacy Health – Emanual Medical Center</a:t>
              </a:r>
            </a:p>
          </p:txBody>
        </p:sp>
        <p:pic>
          <p:nvPicPr>
            <p:cNvPr id="1055" name="Picture 1054">
              <a:extLst>
                <a:ext uri="{FF2B5EF4-FFF2-40B4-BE49-F238E27FC236}">
                  <a16:creationId xmlns:a16="http://schemas.microsoft.com/office/drawing/2014/main" id="{5C9B5A67-406B-1223-4B46-456BF74CCCD3}"/>
                </a:ext>
              </a:extLst>
            </p:cNvPr>
            <p:cNvPicPr>
              <a:picLocks noChangeAspect="1"/>
            </p:cNvPicPr>
            <p:nvPr/>
          </p:nvPicPr>
          <p:blipFill>
            <a:blip r:embed="rId8"/>
            <a:stretch>
              <a:fillRect/>
            </a:stretch>
          </p:blipFill>
          <p:spPr>
            <a:xfrm>
              <a:off x="10730964" y="18930938"/>
              <a:ext cx="1835491" cy="1353586"/>
            </a:xfrm>
            <a:prstGeom prst="rect">
              <a:avLst/>
            </a:prstGeom>
          </p:spPr>
        </p:pic>
      </p:grpSp>
      <p:graphicFrame>
        <p:nvGraphicFramePr>
          <p:cNvPr id="1060" name="Diagram 1059">
            <a:extLst>
              <a:ext uri="{FF2B5EF4-FFF2-40B4-BE49-F238E27FC236}">
                <a16:creationId xmlns:a16="http://schemas.microsoft.com/office/drawing/2014/main" id="{C77924F3-5E42-14D2-AA59-63EC6ABE4601}"/>
              </a:ext>
            </a:extLst>
          </p:cNvPr>
          <p:cNvGraphicFramePr/>
          <p:nvPr>
            <p:extLst>
              <p:ext uri="{D42A27DB-BD31-4B8C-83A1-F6EECF244321}">
                <p14:modId xmlns:p14="http://schemas.microsoft.com/office/powerpoint/2010/main" val="1600184344"/>
              </p:ext>
            </p:extLst>
          </p:nvPr>
        </p:nvGraphicFramePr>
        <p:xfrm>
          <a:off x="1206165" y="16464843"/>
          <a:ext cx="13669895" cy="1045314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61" name="TextBox 1060">
            <a:extLst>
              <a:ext uri="{FF2B5EF4-FFF2-40B4-BE49-F238E27FC236}">
                <a16:creationId xmlns:a16="http://schemas.microsoft.com/office/drawing/2014/main" id="{D665C540-D9E0-5EA2-041B-53FA6BB3406B}"/>
              </a:ext>
            </a:extLst>
          </p:cNvPr>
          <p:cNvSpPr txBox="1"/>
          <p:nvPr/>
        </p:nvSpPr>
        <p:spPr>
          <a:xfrm>
            <a:off x="1183127" y="15516417"/>
            <a:ext cx="13669895" cy="707886"/>
          </a:xfrm>
          <a:prstGeom prst="rect">
            <a:avLst/>
          </a:prstGeom>
          <a:solidFill>
            <a:schemeClr val="tx1"/>
          </a:solidFill>
        </p:spPr>
        <p:txBody>
          <a:bodyPr wrap="square" rtlCol="0">
            <a:spAutoFit/>
          </a:bodyPr>
          <a:lstStyle/>
          <a:p>
            <a:r>
              <a:rPr lang="en-US" sz="4000" b="1" cap="all" dirty="0">
                <a:solidFill>
                  <a:schemeClr val="bg1"/>
                </a:solidFill>
              </a:rPr>
              <a:t>   methods</a:t>
            </a:r>
          </a:p>
        </p:txBody>
      </p:sp>
      <p:grpSp>
        <p:nvGrpSpPr>
          <p:cNvPr id="1076" name="Group 1075">
            <a:extLst>
              <a:ext uri="{FF2B5EF4-FFF2-40B4-BE49-F238E27FC236}">
                <a16:creationId xmlns:a16="http://schemas.microsoft.com/office/drawing/2014/main" id="{C07EA587-2398-CD81-6D44-3BDB0BBD13A9}"/>
              </a:ext>
            </a:extLst>
          </p:cNvPr>
          <p:cNvGrpSpPr/>
          <p:nvPr/>
        </p:nvGrpSpPr>
        <p:grpSpPr>
          <a:xfrm>
            <a:off x="26023301" y="39035167"/>
            <a:ext cx="8271144" cy="4558825"/>
            <a:chOff x="24829817" y="39067251"/>
            <a:chExt cx="8271144" cy="4558825"/>
          </a:xfrm>
        </p:grpSpPr>
        <p:pic>
          <p:nvPicPr>
            <p:cNvPr id="15" name="Picture 14">
              <a:extLst>
                <a:ext uri="{FF2B5EF4-FFF2-40B4-BE49-F238E27FC236}">
                  <a16:creationId xmlns:a16="http://schemas.microsoft.com/office/drawing/2014/main" id="{8D1E697B-5E6D-C8F9-0E67-3353B906CCDE}"/>
                </a:ext>
              </a:extLst>
            </p:cNvPr>
            <p:cNvPicPr>
              <a:picLocks noChangeAspect="1"/>
            </p:cNvPicPr>
            <p:nvPr/>
          </p:nvPicPr>
          <p:blipFill>
            <a:blip r:embed="rId14">
              <a:duotone>
                <a:prstClr val="black"/>
                <a:schemeClr val="bg1">
                  <a:tint val="45000"/>
                  <a:satMod val="400000"/>
                </a:schemeClr>
              </a:duotone>
            </a:blip>
            <a:stretch>
              <a:fillRect/>
            </a:stretch>
          </p:blipFill>
          <p:spPr>
            <a:xfrm>
              <a:off x="26240004" y="39067251"/>
              <a:ext cx="4558825" cy="4558825"/>
            </a:xfrm>
            <a:prstGeom prst="rect">
              <a:avLst/>
            </a:prstGeom>
          </p:spPr>
        </p:pic>
        <p:sp>
          <p:nvSpPr>
            <p:cNvPr id="1067" name="TextBox 1066">
              <a:extLst>
                <a:ext uri="{FF2B5EF4-FFF2-40B4-BE49-F238E27FC236}">
                  <a16:creationId xmlns:a16="http://schemas.microsoft.com/office/drawing/2014/main" id="{F3B5DD13-BADC-B5D0-77F8-4CF1B8E37124}"/>
                </a:ext>
              </a:extLst>
            </p:cNvPr>
            <p:cNvSpPr txBox="1"/>
            <p:nvPr/>
          </p:nvSpPr>
          <p:spPr>
            <a:xfrm>
              <a:off x="29705136" y="42255340"/>
              <a:ext cx="3395825" cy="707886"/>
            </a:xfrm>
            <a:prstGeom prst="rect">
              <a:avLst/>
            </a:prstGeom>
            <a:noFill/>
          </p:spPr>
          <p:txBody>
            <a:bodyPr wrap="square" rtlCol="0">
              <a:spAutoFit/>
            </a:bodyPr>
            <a:lstStyle/>
            <a:p>
              <a:pPr algn="ctr"/>
              <a:r>
                <a:rPr lang="en-US" sz="4000" b="1" dirty="0"/>
                <a:t>References</a:t>
              </a:r>
            </a:p>
          </p:txBody>
        </p:sp>
        <p:sp>
          <p:nvSpPr>
            <p:cNvPr id="1070" name="TextBox 1069">
              <a:extLst>
                <a:ext uri="{FF2B5EF4-FFF2-40B4-BE49-F238E27FC236}">
                  <a16:creationId xmlns:a16="http://schemas.microsoft.com/office/drawing/2014/main" id="{D49D0BB1-760F-CEF7-4100-BFD8AA797FF8}"/>
                </a:ext>
              </a:extLst>
            </p:cNvPr>
            <p:cNvSpPr txBox="1"/>
            <p:nvPr/>
          </p:nvSpPr>
          <p:spPr>
            <a:xfrm>
              <a:off x="24912852" y="42255340"/>
              <a:ext cx="1966178" cy="707886"/>
            </a:xfrm>
            <a:prstGeom prst="rect">
              <a:avLst/>
            </a:prstGeom>
            <a:noFill/>
          </p:spPr>
          <p:txBody>
            <a:bodyPr wrap="square">
              <a:spAutoFit/>
            </a:bodyPr>
            <a:lstStyle/>
            <a:p>
              <a:r>
                <a:rPr lang="en-US" sz="4000" b="1" dirty="0"/>
                <a:t>Samples</a:t>
              </a:r>
            </a:p>
          </p:txBody>
        </p:sp>
        <p:pic>
          <p:nvPicPr>
            <p:cNvPr id="1073" name="Picture 1072" descr="Qr code&#10;&#10;Description automatically generated">
              <a:extLst>
                <a:ext uri="{FF2B5EF4-FFF2-40B4-BE49-F238E27FC236}">
                  <a16:creationId xmlns:a16="http://schemas.microsoft.com/office/drawing/2014/main" id="{DB0244DC-4713-C4AC-7CE1-4C1C2BCA6D5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0354921" y="40157400"/>
              <a:ext cx="2126436" cy="2126436"/>
            </a:xfrm>
            <a:prstGeom prst="rect">
              <a:avLst/>
            </a:prstGeom>
            <a:ln>
              <a:noFill/>
            </a:ln>
            <a:effectLst>
              <a:outerShdw blurRad="190500" algn="tl" rotWithShape="0">
                <a:srgbClr val="000000">
                  <a:alpha val="70000"/>
                </a:srgbClr>
              </a:outerShdw>
            </a:effectLst>
          </p:spPr>
        </p:pic>
        <p:pic>
          <p:nvPicPr>
            <p:cNvPr id="1075" name="Picture 1074" descr="Qr code">
              <a:extLst>
                <a:ext uri="{FF2B5EF4-FFF2-40B4-BE49-F238E27FC236}">
                  <a16:creationId xmlns:a16="http://schemas.microsoft.com/office/drawing/2014/main" id="{4A39ADE7-D3AE-4DA3-16FA-DD9E9437AE1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4829817" y="40157400"/>
              <a:ext cx="2126436" cy="2126436"/>
            </a:xfrm>
            <a:prstGeom prst="rect">
              <a:avLst/>
            </a:prstGeom>
          </p:spPr>
        </p:pic>
      </p:grpSp>
    </p:spTree>
    <p:extLst>
      <p:ext uri="{BB962C8B-B14F-4D97-AF65-F5344CB8AC3E}">
        <p14:creationId xmlns:p14="http://schemas.microsoft.com/office/powerpoint/2010/main" val="41675380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da284cdb-6520-4532-9d0d-d8886faf949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5244F7AE0E3542A290CE27DC9AF5A3" ma:contentTypeVersion="15" ma:contentTypeDescription="Create a new document." ma:contentTypeScope="" ma:versionID="3a14bbcab2fc3daa88e61bf82a264f27">
  <xsd:schema xmlns:xsd="http://www.w3.org/2001/XMLSchema" xmlns:xs="http://www.w3.org/2001/XMLSchema" xmlns:p="http://schemas.microsoft.com/office/2006/metadata/properties" xmlns:ns3="da284cdb-6520-4532-9d0d-d8886faf9493" xmlns:ns4="feee7d7c-55ae-40eb-bcd0-7b55bb0c4d10" targetNamespace="http://schemas.microsoft.com/office/2006/metadata/properties" ma:root="true" ma:fieldsID="e8a06261b967ada435d36896b28deae2" ns3:_="" ns4:_="">
    <xsd:import namespace="da284cdb-6520-4532-9d0d-d8886faf9493"/>
    <xsd:import namespace="feee7d7c-55ae-40eb-bcd0-7b55bb0c4d1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284cdb-6520-4532-9d0d-d8886faf94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ee7d7c-55ae-40eb-bcd0-7b55bb0c4d1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A91D8E-23EF-4ABD-9BBF-3AD82A557792}">
  <ds:schemaRefs>
    <ds:schemaRef ds:uri="http://schemas.microsoft.com/sharepoint/v3/contenttype/forms"/>
  </ds:schemaRefs>
</ds:datastoreItem>
</file>

<file path=customXml/itemProps2.xml><?xml version="1.0" encoding="utf-8"?>
<ds:datastoreItem xmlns:ds="http://schemas.openxmlformats.org/officeDocument/2006/customXml" ds:itemID="{F6C110E5-A5AC-4ABC-98AE-145F616E54C3}">
  <ds:schemaRefs>
    <ds:schemaRef ds:uri="http://schemas.openxmlformats.org/package/2006/metadata/core-properties"/>
    <ds:schemaRef ds:uri="feee7d7c-55ae-40eb-bcd0-7b55bb0c4d10"/>
    <ds:schemaRef ds:uri="da284cdb-6520-4532-9d0d-d8886faf9493"/>
    <ds:schemaRef ds:uri="http://purl.org/dc/elements/1.1/"/>
    <ds:schemaRef ds:uri="http://purl.org/dc/dcmitype/"/>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DA55EAF7-C59C-4E9D-B138-3B7E7E5F60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284cdb-6520-4532-9d0d-d8886faf9493"/>
    <ds:schemaRef ds:uri="feee7d7c-55ae-40eb-bcd0-7b55bb0c4d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254</TotalTime>
  <Words>438</Words>
  <Application>Microsoft Office PowerPoint</Application>
  <PresentationFormat>Custom</PresentationFormat>
  <Paragraphs>43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Newton, Heather L.</dc:creator>
  <cp:lastModifiedBy>Brocus, Rebecca D</cp:lastModifiedBy>
  <cp:revision>4</cp:revision>
  <dcterms:created xsi:type="dcterms:W3CDTF">2023-04-02T16:01:12Z</dcterms:created>
  <dcterms:modified xsi:type="dcterms:W3CDTF">2023-05-01T19:01:02Z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0x010100725244F7AE0E3542A290CE27DC9AF5A3</vt:lpwstr>
  </property>
</Properties>
</file>