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62" r:id="rId8"/>
    <p:sldId id="260" r:id="rId9"/>
    <p:sldId id="261" r:id="rId10"/>
  </p:sldIdLst>
  <p:sldSz cx="49377600" cy="32918400"/>
  <p:notesSz cx="6858000" cy="9144000"/>
  <p:defaultTextStyle>
    <a:defPPr>
      <a:defRPr lang="en-US"/>
    </a:defPPr>
    <a:lvl1pPr marL="0" algn="l" defTabSz="2351288" rtl="0" eaLnBrk="1" latinLnBrk="0" hangingPunct="1">
      <a:defRPr sz="9300" kern="1200">
        <a:solidFill>
          <a:schemeClr val="tx1"/>
        </a:solidFill>
        <a:latin typeface="+mn-lt"/>
        <a:ea typeface="+mn-ea"/>
        <a:cs typeface="+mn-cs"/>
      </a:defRPr>
    </a:lvl1pPr>
    <a:lvl2pPr marL="2351288" algn="l" defTabSz="2351288" rtl="0" eaLnBrk="1" latinLnBrk="0" hangingPunct="1">
      <a:defRPr sz="9300" kern="1200">
        <a:solidFill>
          <a:schemeClr val="tx1"/>
        </a:solidFill>
        <a:latin typeface="+mn-lt"/>
        <a:ea typeface="+mn-ea"/>
        <a:cs typeface="+mn-cs"/>
      </a:defRPr>
    </a:lvl2pPr>
    <a:lvl3pPr marL="4702576" algn="l" defTabSz="2351288" rtl="0" eaLnBrk="1" latinLnBrk="0" hangingPunct="1">
      <a:defRPr sz="9300" kern="1200">
        <a:solidFill>
          <a:schemeClr val="tx1"/>
        </a:solidFill>
        <a:latin typeface="+mn-lt"/>
        <a:ea typeface="+mn-ea"/>
        <a:cs typeface="+mn-cs"/>
      </a:defRPr>
    </a:lvl3pPr>
    <a:lvl4pPr marL="7053864" algn="l" defTabSz="2351288" rtl="0" eaLnBrk="1" latinLnBrk="0" hangingPunct="1">
      <a:defRPr sz="9300" kern="1200">
        <a:solidFill>
          <a:schemeClr val="tx1"/>
        </a:solidFill>
        <a:latin typeface="+mn-lt"/>
        <a:ea typeface="+mn-ea"/>
        <a:cs typeface="+mn-cs"/>
      </a:defRPr>
    </a:lvl4pPr>
    <a:lvl5pPr marL="9405153" algn="l" defTabSz="2351288" rtl="0" eaLnBrk="1" latinLnBrk="0" hangingPunct="1">
      <a:defRPr sz="9300" kern="1200">
        <a:solidFill>
          <a:schemeClr val="tx1"/>
        </a:solidFill>
        <a:latin typeface="+mn-lt"/>
        <a:ea typeface="+mn-ea"/>
        <a:cs typeface="+mn-cs"/>
      </a:defRPr>
    </a:lvl5pPr>
    <a:lvl6pPr marL="11756441" algn="l" defTabSz="2351288" rtl="0" eaLnBrk="1" latinLnBrk="0" hangingPunct="1">
      <a:defRPr sz="9300" kern="1200">
        <a:solidFill>
          <a:schemeClr val="tx1"/>
        </a:solidFill>
        <a:latin typeface="+mn-lt"/>
        <a:ea typeface="+mn-ea"/>
        <a:cs typeface="+mn-cs"/>
      </a:defRPr>
    </a:lvl6pPr>
    <a:lvl7pPr marL="14107729" algn="l" defTabSz="2351288" rtl="0" eaLnBrk="1" latinLnBrk="0" hangingPunct="1">
      <a:defRPr sz="9300" kern="1200">
        <a:solidFill>
          <a:schemeClr val="tx1"/>
        </a:solidFill>
        <a:latin typeface="+mn-lt"/>
        <a:ea typeface="+mn-ea"/>
        <a:cs typeface="+mn-cs"/>
      </a:defRPr>
    </a:lvl7pPr>
    <a:lvl8pPr marL="16459017" algn="l" defTabSz="2351288" rtl="0" eaLnBrk="1" latinLnBrk="0" hangingPunct="1">
      <a:defRPr sz="9300" kern="1200">
        <a:solidFill>
          <a:schemeClr val="tx1"/>
        </a:solidFill>
        <a:latin typeface="+mn-lt"/>
        <a:ea typeface="+mn-ea"/>
        <a:cs typeface="+mn-cs"/>
      </a:defRPr>
    </a:lvl8pPr>
    <a:lvl9pPr marL="18810305" algn="l" defTabSz="2351288" rtl="0" eaLnBrk="1" latinLnBrk="0" hangingPunct="1">
      <a:defRPr sz="9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55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F1F7"/>
    <a:srgbClr val="05C3DE"/>
    <a:srgbClr val="C1BF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097BFB-4DAF-4ACC-B976-D71A420D5925}" v="377" dt="2022-03-14T21:02:11.1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p:restoredTop sz="94639"/>
  </p:normalViewPr>
  <p:slideViewPr>
    <p:cSldViewPr snapToObjects="1">
      <p:cViewPr varScale="1">
        <p:scale>
          <a:sx n="22" d="100"/>
          <a:sy n="22" d="100"/>
        </p:scale>
        <p:origin x="1512" y="78"/>
      </p:cViewPr>
      <p:guideLst>
        <p:guide orient="horz" pos="10368"/>
        <p:guide pos="1555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568908-50E9-44D4-9342-D1B51DB07C46}" type="doc">
      <dgm:prSet loTypeId="urn:microsoft.com/office/officeart/2005/8/layout/process2" loCatId="process" qsTypeId="urn:microsoft.com/office/officeart/2005/8/quickstyle/simple1" qsCatId="simple" csTypeId="urn:microsoft.com/office/officeart/2005/8/colors/colorful1" csCatId="colorful" phldr="1"/>
      <dgm:spPr/>
    </dgm:pt>
    <dgm:pt modelId="{4252DEF4-8ED1-484B-9152-C4E5895C7CC2}">
      <dgm:prSet phldrT="[Text]" custT="1"/>
      <dgm:spPr>
        <a:solidFill>
          <a:schemeClr val="bg2"/>
        </a:solidFill>
      </dgm:spPr>
      <dgm:t>
        <a:bodyPr/>
        <a:lstStyle/>
        <a:p>
          <a:r>
            <a:rPr lang="en-US" sz="3300" dirty="0"/>
            <a:t>TBL/IQL Literature Review</a:t>
          </a:r>
        </a:p>
      </dgm:t>
    </dgm:pt>
    <dgm:pt modelId="{6FEBB0AE-F2E9-472F-9A6B-3601CCE9624E}" type="parTrans" cxnId="{BE36424C-A3F0-4B49-BD35-3673CDE94533}">
      <dgm:prSet/>
      <dgm:spPr/>
      <dgm:t>
        <a:bodyPr/>
        <a:lstStyle/>
        <a:p>
          <a:endParaRPr lang="en-US"/>
        </a:p>
      </dgm:t>
    </dgm:pt>
    <dgm:pt modelId="{92BDCF62-8164-4B4E-B1F0-3A41F0D2F09E}" type="sibTrans" cxnId="{BE36424C-A3F0-4B49-BD35-3673CDE94533}">
      <dgm:prSet/>
      <dgm:spPr>
        <a:solidFill>
          <a:schemeClr val="bg2"/>
        </a:solidFill>
      </dgm:spPr>
      <dgm:t>
        <a:bodyPr/>
        <a:lstStyle/>
        <a:p>
          <a:endParaRPr lang="en-US"/>
        </a:p>
      </dgm:t>
    </dgm:pt>
    <dgm:pt modelId="{EC327414-EADF-4F18-9723-8D0DD0DCA39D}">
      <dgm:prSet phldrT="[Text]" custT="1"/>
      <dgm:spPr/>
      <dgm:t>
        <a:bodyPr/>
        <a:lstStyle/>
        <a:p>
          <a:r>
            <a:rPr lang="en-US" sz="3300" dirty="0"/>
            <a:t>Course Design &amp; Consultation</a:t>
          </a:r>
        </a:p>
      </dgm:t>
    </dgm:pt>
    <dgm:pt modelId="{C2AAA45A-163E-4C21-A45F-C3B7B55B53F4}" type="parTrans" cxnId="{673CC112-79FC-4961-9890-53C302B53BBB}">
      <dgm:prSet/>
      <dgm:spPr/>
      <dgm:t>
        <a:bodyPr/>
        <a:lstStyle/>
        <a:p>
          <a:endParaRPr lang="en-US"/>
        </a:p>
      </dgm:t>
    </dgm:pt>
    <dgm:pt modelId="{62063580-F48A-4DB9-A18A-C2D724B5EDD3}" type="sibTrans" cxnId="{673CC112-79FC-4961-9890-53C302B53BBB}">
      <dgm:prSet/>
      <dgm:spPr/>
      <dgm:t>
        <a:bodyPr/>
        <a:lstStyle/>
        <a:p>
          <a:endParaRPr lang="en-US"/>
        </a:p>
      </dgm:t>
    </dgm:pt>
    <dgm:pt modelId="{E3159D80-17CB-4FBE-B8FD-997F7F367F73}">
      <dgm:prSet phldrT="[Text]" custT="1"/>
      <dgm:spPr/>
      <dgm:t>
        <a:bodyPr/>
        <a:lstStyle/>
        <a:p>
          <a:r>
            <a:rPr lang="en-US" sz="3300" dirty="0"/>
            <a:t>Course Delivery (2 teams of 5)</a:t>
          </a:r>
        </a:p>
      </dgm:t>
    </dgm:pt>
    <dgm:pt modelId="{E8382BD6-5712-4EBB-B659-30C7035D49CE}" type="parTrans" cxnId="{F5291652-9F33-4B31-92F5-6B1F5437DC0A}">
      <dgm:prSet/>
      <dgm:spPr/>
      <dgm:t>
        <a:bodyPr/>
        <a:lstStyle/>
        <a:p>
          <a:endParaRPr lang="en-US"/>
        </a:p>
      </dgm:t>
    </dgm:pt>
    <dgm:pt modelId="{50C2317D-5D91-4451-A220-F299AEAB8755}" type="sibTrans" cxnId="{F5291652-9F33-4B31-92F5-6B1F5437DC0A}">
      <dgm:prSet/>
      <dgm:spPr/>
      <dgm:t>
        <a:bodyPr/>
        <a:lstStyle/>
        <a:p>
          <a:endParaRPr lang="en-US"/>
        </a:p>
      </dgm:t>
    </dgm:pt>
    <dgm:pt modelId="{8BA295B7-3DC3-4006-A148-1FE37FAB860E}">
      <dgm:prSet phldrT="[Text]" custT="1"/>
      <dgm:spPr/>
      <dgm:t>
        <a:bodyPr/>
        <a:lstStyle/>
        <a:p>
          <a:r>
            <a:rPr lang="en-US" sz="3300" dirty="0"/>
            <a:t>Modified iRAT &amp; tRAT</a:t>
          </a:r>
        </a:p>
      </dgm:t>
    </dgm:pt>
    <dgm:pt modelId="{06A19BE4-2C30-4B97-8DB3-551C0530D45C}" type="parTrans" cxnId="{B07FFBCC-171C-4F52-852E-4A2B94991F68}">
      <dgm:prSet/>
      <dgm:spPr/>
      <dgm:t>
        <a:bodyPr/>
        <a:lstStyle/>
        <a:p>
          <a:endParaRPr lang="en-US"/>
        </a:p>
      </dgm:t>
    </dgm:pt>
    <dgm:pt modelId="{4D86E60E-135A-4D00-8CD8-FC77FB937313}" type="sibTrans" cxnId="{B07FFBCC-171C-4F52-852E-4A2B94991F68}">
      <dgm:prSet/>
      <dgm:spPr/>
      <dgm:t>
        <a:bodyPr/>
        <a:lstStyle/>
        <a:p>
          <a:endParaRPr lang="en-US"/>
        </a:p>
      </dgm:t>
    </dgm:pt>
    <dgm:pt modelId="{3F890BA4-3BA2-45EE-8BB5-DE16757379AB}">
      <dgm:prSet phldrT="[Text]" custT="1"/>
      <dgm:spPr/>
      <dgm:t>
        <a:bodyPr/>
        <a:lstStyle/>
        <a:p>
          <a:r>
            <a:rPr lang="en-US" sz="3300" dirty="0"/>
            <a:t>Assessment &amp; Feedback</a:t>
          </a:r>
        </a:p>
      </dgm:t>
    </dgm:pt>
    <dgm:pt modelId="{2A82DE82-A343-4AF7-A342-6BE6EE703763}" type="parTrans" cxnId="{E3677CAF-306F-4C26-A6CB-22382BC70D1C}">
      <dgm:prSet/>
      <dgm:spPr/>
      <dgm:t>
        <a:bodyPr/>
        <a:lstStyle/>
        <a:p>
          <a:endParaRPr lang="en-US"/>
        </a:p>
      </dgm:t>
    </dgm:pt>
    <dgm:pt modelId="{FB95BA4B-2B24-4C97-92BA-73D8A19C3287}" type="sibTrans" cxnId="{E3677CAF-306F-4C26-A6CB-22382BC70D1C}">
      <dgm:prSet/>
      <dgm:spPr/>
      <dgm:t>
        <a:bodyPr/>
        <a:lstStyle/>
        <a:p>
          <a:endParaRPr lang="en-US"/>
        </a:p>
      </dgm:t>
    </dgm:pt>
    <dgm:pt modelId="{56D4AEA6-0832-4A2A-A14E-9C7D91B6499D}" type="pres">
      <dgm:prSet presAssocID="{61568908-50E9-44D4-9342-D1B51DB07C46}" presName="linearFlow" presStyleCnt="0">
        <dgm:presLayoutVars>
          <dgm:resizeHandles val="exact"/>
        </dgm:presLayoutVars>
      </dgm:prSet>
      <dgm:spPr/>
    </dgm:pt>
    <dgm:pt modelId="{3B1CB3EB-A9E1-4446-B5D5-45AA6FB726B9}" type="pres">
      <dgm:prSet presAssocID="{4252DEF4-8ED1-484B-9152-C4E5895C7CC2}" presName="node" presStyleLbl="node1" presStyleIdx="0" presStyleCnt="5" custScaleX="341050">
        <dgm:presLayoutVars>
          <dgm:bulletEnabled val="1"/>
        </dgm:presLayoutVars>
      </dgm:prSet>
      <dgm:spPr/>
    </dgm:pt>
    <dgm:pt modelId="{2CF717F0-0BFC-4E0E-A0E7-68E4345EE933}" type="pres">
      <dgm:prSet presAssocID="{92BDCF62-8164-4B4E-B1F0-3A41F0D2F09E}" presName="sibTrans" presStyleLbl="sibTrans2D1" presStyleIdx="0" presStyleCnt="4"/>
      <dgm:spPr/>
    </dgm:pt>
    <dgm:pt modelId="{8FC55EF1-6AB1-4B0D-B0F7-557A4CA5B99D}" type="pres">
      <dgm:prSet presAssocID="{92BDCF62-8164-4B4E-B1F0-3A41F0D2F09E}" presName="connectorText" presStyleLbl="sibTrans2D1" presStyleIdx="0" presStyleCnt="4"/>
      <dgm:spPr/>
    </dgm:pt>
    <dgm:pt modelId="{02F93E81-39CE-4E08-9E41-FC2A11AC2BFC}" type="pres">
      <dgm:prSet presAssocID="{EC327414-EADF-4F18-9723-8D0DD0DCA39D}" presName="node" presStyleLbl="node1" presStyleIdx="1" presStyleCnt="5" custScaleX="341050">
        <dgm:presLayoutVars>
          <dgm:bulletEnabled val="1"/>
        </dgm:presLayoutVars>
      </dgm:prSet>
      <dgm:spPr/>
    </dgm:pt>
    <dgm:pt modelId="{DA93D83F-EBA6-4F19-A765-AE08CF4D7C20}" type="pres">
      <dgm:prSet presAssocID="{62063580-F48A-4DB9-A18A-C2D724B5EDD3}" presName="sibTrans" presStyleLbl="sibTrans2D1" presStyleIdx="1" presStyleCnt="4"/>
      <dgm:spPr/>
    </dgm:pt>
    <dgm:pt modelId="{75982104-292B-4530-80B5-0F209AAC3ACF}" type="pres">
      <dgm:prSet presAssocID="{62063580-F48A-4DB9-A18A-C2D724B5EDD3}" presName="connectorText" presStyleLbl="sibTrans2D1" presStyleIdx="1" presStyleCnt="4"/>
      <dgm:spPr/>
    </dgm:pt>
    <dgm:pt modelId="{4E515A89-8AE5-4FFE-BF84-D0AFE444C51C}" type="pres">
      <dgm:prSet presAssocID="{E3159D80-17CB-4FBE-B8FD-997F7F367F73}" presName="node" presStyleLbl="node1" presStyleIdx="2" presStyleCnt="5" custScaleX="341050">
        <dgm:presLayoutVars>
          <dgm:bulletEnabled val="1"/>
        </dgm:presLayoutVars>
      </dgm:prSet>
      <dgm:spPr/>
    </dgm:pt>
    <dgm:pt modelId="{73A413C2-50DA-4512-B6E7-53A7CDA4FC2F}" type="pres">
      <dgm:prSet presAssocID="{50C2317D-5D91-4451-A220-F299AEAB8755}" presName="sibTrans" presStyleLbl="sibTrans2D1" presStyleIdx="2" presStyleCnt="4"/>
      <dgm:spPr/>
    </dgm:pt>
    <dgm:pt modelId="{5F3EA954-D006-49E7-9F85-5F6C7480D83A}" type="pres">
      <dgm:prSet presAssocID="{50C2317D-5D91-4451-A220-F299AEAB8755}" presName="connectorText" presStyleLbl="sibTrans2D1" presStyleIdx="2" presStyleCnt="4"/>
      <dgm:spPr/>
    </dgm:pt>
    <dgm:pt modelId="{0F7D36CA-0FC6-4DA8-B13A-E9E986BC197F}" type="pres">
      <dgm:prSet presAssocID="{8BA295B7-3DC3-4006-A148-1FE37FAB860E}" presName="node" presStyleLbl="node1" presStyleIdx="3" presStyleCnt="5" custScaleX="342492">
        <dgm:presLayoutVars>
          <dgm:bulletEnabled val="1"/>
        </dgm:presLayoutVars>
      </dgm:prSet>
      <dgm:spPr/>
    </dgm:pt>
    <dgm:pt modelId="{F1B8B30B-9877-4877-8ADC-02E622B9E8D3}" type="pres">
      <dgm:prSet presAssocID="{4D86E60E-135A-4D00-8CD8-FC77FB937313}" presName="sibTrans" presStyleLbl="sibTrans2D1" presStyleIdx="3" presStyleCnt="4"/>
      <dgm:spPr/>
    </dgm:pt>
    <dgm:pt modelId="{5B251A58-9CB9-4BAF-8E99-E5507D8F2BB9}" type="pres">
      <dgm:prSet presAssocID="{4D86E60E-135A-4D00-8CD8-FC77FB937313}" presName="connectorText" presStyleLbl="sibTrans2D1" presStyleIdx="3" presStyleCnt="4"/>
      <dgm:spPr/>
    </dgm:pt>
    <dgm:pt modelId="{8C614427-FF6B-4739-9B2F-647283A1C883}" type="pres">
      <dgm:prSet presAssocID="{3F890BA4-3BA2-45EE-8BB5-DE16757379AB}" presName="node" presStyleLbl="node1" presStyleIdx="4" presStyleCnt="5" custScaleX="349345">
        <dgm:presLayoutVars>
          <dgm:bulletEnabled val="1"/>
        </dgm:presLayoutVars>
      </dgm:prSet>
      <dgm:spPr/>
    </dgm:pt>
  </dgm:ptLst>
  <dgm:cxnLst>
    <dgm:cxn modelId="{664C6400-08FC-4B88-B6C6-5321AFB83691}" type="presOf" srcId="{4D86E60E-135A-4D00-8CD8-FC77FB937313}" destId="{F1B8B30B-9877-4877-8ADC-02E622B9E8D3}" srcOrd="0" destOrd="0" presId="urn:microsoft.com/office/officeart/2005/8/layout/process2"/>
    <dgm:cxn modelId="{673CC112-79FC-4961-9890-53C302B53BBB}" srcId="{61568908-50E9-44D4-9342-D1B51DB07C46}" destId="{EC327414-EADF-4F18-9723-8D0DD0DCA39D}" srcOrd="1" destOrd="0" parTransId="{C2AAA45A-163E-4C21-A45F-C3B7B55B53F4}" sibTransId="{62063580-F48A-4DB9-A18A-C2D724B5EDD3}"/>
    <dgm:cxn modelId="{80EAC72E-2B79-4EFF-9851-3F129625F303}" type="presOf" srcId="{62063580-F48A-4DB9-A18A-C2D724B5EDD3}" destId="{DA93D83F-EBA6-4F19-A765-AE08CF4D7C20}" srcOrd="0" destOrd="0" presId="urn:microsoft.com/office/officeart/2005/8/layout/process2"/>
    <dgm:cxn modelId="{533E9734-0DFF-4EE7-8B7C-C3F6B0B37F21}" type="presOf" srcId="{4D86E60E-135A-4D00-8CD8-FC77FB937313}" destId="{5B251A58-9CB9-4BAF-8E99-E5507D8F2BB9}" srcOrd="1" destOrd="0" presId="urn:microsoft.com/office/officeart/2005/8/layout/process2"/>
    <dgm:cxn modelId="{B5C7ED38-9709-421E-936F-8B92CD1F63A2}" type="presOf" srcId="{E3159D80-17CB-4FBE-B8FD-997F7F367F73}" destId="{4E515A89-8AE5-4FFE-BF84-D0AFE444C51C}" srcOrd="0" destOrd="0" presId="urn:microsoft.com/office/officeart/2005/8/layout/process2"/>
    <dgm:cxn modelId="{39AB1A64-5143-411C-9BB0-8775C42D483F}" type="presOf" srcId="{92BDCF62-8164-4B4E-B1F0-3A41F0D2F09E}" destId="{8FC55EF1-6AB1-4B0D-B0F7-557A4CA5B99D}" srcOrd="1" destOrd="0" presId="urn:microsoft.com/office/officeart/2005/8/layout/process2"/>
    <dgm:cxn modelId="{085F6569-8E01-4E2A-A714-75E6471C068E}" type="presOf" srcId="{92BDCF62-8164-4B4E-B1F0-3A41F0D2F09E}" destId="{2CF717F0-0BFC-4E0E-A0E7-68E4345EE933}" srcOrd="0" destOrd="0" presId="urn:microsoft.com/office/officeart/2005/8/layout/process2"/>
    <dgm:cxn modelId="{BE36424C-A3F0-4B49-BD35-3673CDE94533}" srcId="{61568908-50E9-44D4-9342-D1B51DB07C46}" destId="{4252DEF4-8ED1-484B-9152-C4E5895C7CC2}" srcOrd="0" destOrd="0" parTransId="{6FEBB0AE-F2E9-472F-9A6B-3601CCE9624E}" sibTransId="{92BDCF62-8164-4B4E-B1F0-3A41F0D2F09E}"/>
    <dgm:cxn modelId="{F5291652-9F33-4B31-92F5-6B1F5437DC0A}" srcId="{61568908-50E9-44D4-9342-D1B51DB07C46}" destId="{E3159D80-17CB-4FBE-B8FD-997F7F367F73}" srcOrd="2" destOrd="0" parTransId="{E8382BD6-5712-4EBB-B659-30C7035D49CE}" sibTransId="{50C2317D-5D91-4451-A220-F299AEAB8755}"/>
    <dgm:cxn modelId="{F502D98A-7A39-4806-8AD5-F6DF79212288}" type="presOf" srcId="{50C2317D-5D91-4451-A220-F299AEAB8755}" destId="{73A413C2-50DA-4512-B6E7-53A7CDA4FC2F}" srcOrd="0" destOrd="0" presId="urn:microsoft.com/office/officeart/2005/8/layout/process2"/>
    <dgm:cxn modelId="{572D2BAE-3A3B-463F-9F5E-F17A6EAAB80C}" type="presOf" srcId="{62063580-F48A-4DB9-A18A-C2D724B5EDD3}" destId="{75982104-292B-4530-80B5-0F209AAC3ACF}" srcOrd="1" destOrd="0" presId="urn:microsoft.com/office/officeart/2005/8/layout/process2"/>
    <dgm:cxn modelId="{E3677CAF-306F-4C26-A6CB-22382BC70D1C}" srcId="{61568908-50E9-44D4-9342-D1B51DB07C46}" destId="{3F890BA4-3BA2-45EE-8BB5-DE16757379AB}" srcOrd="4" destOrd="0" parTransId="{2A82DE82-A343-4AF7-A342-6BE6EE703763}" sibTransId="{FB95BA4B-2B24-4C97-92BA-73D8A19C3287}"/>
    <dgm:cxn modelId="{E4D6E8B7-9150-4E1D-A0B4-A0537046B2FA}" type="presOf" srcId="{4252DEF4-8ED1-484B-9152-C4E5895C7CC2}" destId="{3B1CB3EB-A9E1-4446-B5D5-45AA6FB726B9}" srcOrd="0" destOrd="0" presId="urn:microsoft.com/office/officeart/2005/8/layout/process2"/>
    <dgm:cxn modelId="{BA2FE2C6-4A77-40DD-94B2-682F6C671569}" type="presOf" srcId="{EC327414-EADF-4F18-9723-8D0DD0DCA39D}" destId="{02F93E81-39CE-4E08-9E41-FC2A11AC2BFC}" srcOrd="0" destOrd="0" presId="urn:microsoft.com/office/officeart/2005/8/layout/process2"/>
    <dgm:cxn modelId="{2CE79CCA-B5BB-4EDF-9132-D1D7DFCB83FA}" type="presOf" srcId="{50C2317D-5D91-4451-A220-F299AEAB8755}" destId="{5F3EA954-D006-49E7-9F85-5F6C7480D83A}" srcOrd="1" destOrd="0" presId="urn:microsoft.com/office/officeart/2005/8/layout/process2"/>
    <dgm:cxn modelId="{B07FFBCC-171C-4F52-852E-4A2B94991F68}" srcId="{61568908-50E9-44D4-9342-D1B51DB07C46}" destId="{8BA295B7-3DC3-4006-A148-1FE37FAB860E}" srcOrd="3" destOrd="0" parTransId="{06A19BE4-2C30-4B97-8DB3-551C0530D45C}" sibTransId="{4D86E60E-135A-4D00-8CD8-FC77FB937313}"/>
    <dgm:cxn modelId="{A5BB62D8-0C06-4D3A-97BD-838BBA4F7FA7}" type="presOf" srcId="{8BA295B7-3DC3-4006-A148-1FE37FAB860E}" destId="{0F7D36CA-0FC6-4DA8-B13A-E9E986BC197F}" srcOrd="0" destOrd="0" presId="urn:microsoft.com/office/officeart/2005/8/layout/process2"/>
    <dgm:cxn modelId="{D5708EDC-584F-4B67-A20E-90E865DF109D}" type="presOf" srcId="{3F890BA4-3BA2-45EE-8BB5-DE16757379AB}" destId="{8C614427-FF6B-4739-9B2F-647283A1C883}" srcOrd="0" destOrd="0" presId="urn:microsoft.com/office/officeart/2005/8/layout/process2"/>
    <dgm:cxn modelId="{907D4DE8-0EF2-4139-8409-D1030DC1D535}" type="presOf" srcId="{61568908-50E9-44D4-9342-D1B51DB07C46}" destId="{56D4AEA6-0832-4A2A-A14E-9C7D91B6499D}" srcOrd="0" destOrd="0" presId="urn:microsoft.com/office/officeart/2005/8/layout/process2"/>
    <dgm:cxn modelId="{A1FD51A3-08EF-4B09-8465-3597BF85722D}" type="presParOf" srcId="{56D4AEA6-0832-4A2A-A14E-9C7D91B6499D}" destId="{3B1CB3EB-A9E1-4446-B5D5-45AA6FB726B9}" srcOrd="0" destOrd="0" presId="urn:microsoft.com/office/officeart/2005/8/layout/process2"/>
    <dgm:cxn modelId="{6418D62F-3056-44DF-9F73-D9CA37A5D992}" type="presParOf" srcId="{56D4AEA6-0832-4A2A-A14E-9C7D91B6499D}" destId="{2CF717F0-0BFC-4E0E-A0E7-68E4345EE933}" srcOrd="1" destOrd="0" presId="urn:microsoft.com/office/officeart/2005/8/layout/process2"/>
    <dgm:cxn modelId="{BC0D61D2-9896-4370-BD4C-7F329DEB7989}" type="presParOf" srcId="{2CF717F0-0BFC-4E0E-A0E7-68E4345EE933}" destId="{8FC55EF1-6AB1-4B0D-B0F7-557A4CA5B99D}" srcOrd="0" destOrd="0" presId="urn:microsoft.com/office/officeart/2005/8/layout/process2"/>
    <dgm:cxn modelId="{5385A104-A939-44AA-BE79-9DCFBF7FEFA4}" type="presParOf" srcId="{56D4AEA6-0832-4A2A-A14E-9C7D91B6499D}" destId="{02F93E81-39CE-4E08-9E41-FC2A11AC2BFC}" srcOrd="2" destOrd="0" presId="urn:microsoft.com/office/officeart/2005/8/layout/process2"/>
    <dgm:cxn modelId="{D258FBBE-538A-4161-AF12-37E89E2A1E24}" type="presParOf" srcId="{56D4AEA6-0832-4A2A-A14E-9C7D91B6499D}" destId="{DA93D83F-EBA6-4F19-A765-AE08CF4D7C20}" srcOrd="3" destOrd="0" presId="urn:microsoft.com/office/officeart/2005/8/layout/process2"/>
    <dgm:cxn modelId="{C598B889-F2BF-4EE3-8687-580E4931C5FB}" type="presParOf" srcId="{DA93D83F-EBA6-4F19-A765-AE08CF4D7C20}" destId="{75982104-292B-4530-80B5-0F209AAC3ACF}" srcOrd="0" destOrd="0" presId="urn:microsoft.com/office/officeart/2005/8/layout/process2"/>
    <dgm:cxn modelId="{7B94F71D-822E-4BD8-81B5-ABC3CC911EF3}" type="presParOf" srcId="{56D4AEA6-0832-4A2A-A14E-9C7D91B6499D}" destId="{4E515A89-8AE5-4FFE-BF84-D0AFE444C51C}" srcOrd="4" destOrd="0" presId="urn:microsoft.com/office/officeart/2005/8/layout/process2"/>
    <dgm:cxn modelId="{454D246D-AD18-4B88-B3C4-0A0D0ED38A72}" type="presParOf" srcId="{56D4AEA6-0832-4A2A-A14E-9C7D91B6499D}" destId="{73A413C2-50DA-4512-B6E7-53A7CDA4FC2F}" srcOrd="5" destOrd="0" presId="urn:microsoft.com/office/officeart/2005/8/layout/process2"/>
    <dgm:cxn modelId="{AF678DEA-5F64-4030-B0CB-3E0EBC07B70D}" type="presParOf" srcId="{73A413C2-50DA-4512-B6E7-53A7CDA4FC2F}" destId="{5F3EA954-D006-49E7-9F85-5F6C7480D83A}" srcOrd="0" destOrd="0" presId="urn:microsoft.com/office/officeart/2005/8/layout/process2"/>
    <dgm:cxn modelId="{C9FC3DE4-2667-4278-B7A8-D6EAE91942D5}" type="presParOf" srcId="{56D4AEA6-0832-4A2A-A14E-9C7D91B6499D}" destId="{0F7D36CA-0FC6-4DA8-B13A-E9E986BC197F}" srcOrd="6" destOrd="0" presId="urn:microsoft.com/office/officeart/2005/8/layout/process2"/>
    <dgm:cxn modelId="{282CEE5B-5C92-471F-8669-BFEF2D8E781B}" type="presParOf" srcId="{56D4AEA6-0832-4A2A-A14E-9C7D91B6499D}" destId="{F1B8B30B-9877-4877-8ADC-02E622B9E8D3}" srcOrd="7" destOrd="0" presId="urn:microsoft.com/office/officeart/2005/8/layout/process2"/>
    <dgm:cxn modelId="{F1C123AC-6E50-4A35-9DA8-E1A340CD9A56}" type="presParOf" srcId="{F1B8B30B-9877-4877-8ADC-02E622B9E8D3}" destId="{5B251A58-9CB9-4BAF-8E99-E5507D8F2BB9}" srcOrd="0" destOrd="0" presId="urn:microsoft.com/office/officeart/2005/8/layout/process2"/>
    <dgm:cxn modelId="{F3CFD380-742E-45F3-A11F-3F9E87B8813A}" type="presParOf" srcId="{56D4AEA6-0832-4A2A-A14E-9C7D91B6499D}" destId="{8C614427-FF6B-4739-9B2F-647283A1C883}"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43EDBF-2BE5-494D-9664-AA7117B55781}" type="doc">
      <dgm:prSet loTypeId="urn:microsoft.com/office/officeart/2005/8/layout/lProcess3" loCatId="process" qsTypeId="urn:microsoft.com/office/officeart/2005/8/quickstyle/simple1" qsCatId="simple" csTypeId="urn:microsoft.com/office/officeart/2005/8/colors/colorful1" csCatId="colorful" phldr="1"/>
      <dgm:spPr/>
      <dgm:t>
        <a:bodyPr/>
        <a:lstStyle/>
        <a:p>
          <a:endParaRPr lang="en-US"/>
        </a:p>
      </dgm:t>
    </dgm:pt>
    <dgm:pt modelId="{4AA8747C-0572-4E77-B5D8-85BA81B08E58}">
      <dgm:prSet phldrT="[Text]" custT="1"/>
      <dgm:spPr>
        <a:solidFill>
          <a:schemeClr val="bg2"/>
        </a:solidFill>
      </dgm:spPr>
      <dgm:t>
        <a:bodyPr/>
        <a:lstStyle/>
        <a:p>
          <a:r>
            <a:rPr lang="en-US" sz="3300" dirty="0"/>
            <a:t>Weeks 1-2:</a:t>
          </a:r>
        </a:p>
        <a:p>
          <a:r>
            <a:rPr lang="en-US" sz="3300" dirty="0"/>
            <a:t>Team Norming</a:t>
          </a:r>
        </a:p>
      </dgm:t>
    </dgm:pt>
    <dgm:pt modelId="{22C061CD-6348-4B40-BA85-8C0E87A18C1E}" type="parTrans" cxnId="{E6C1D45E-ACDF-43FE-B597-E410538785E0}">
      <dgm:prSet/>
      <dgm:spPr/>
      <dgm:t>
        <a:bodyPr/>
        <a:lstStyle/>
        <a:p>
          <a:endParaRPr lang="en-US"/>
        </a:p>
      </dgm:t>
    </dgm:pt>
    <dgm:pt modelId="{23F7DC5C-525E-4AFF-8A3D-B7BE24D0543E}" type="sibTrans" cxnId="{E6C1D45E-ACDF-43FE-B597-E410538785E0}">
      <dgm:prSet/>
      <dgm:spPr/>
      <dgm:t>
        <a:bodyPr/>
        <a:lstStyle/>
        <a:p>
          <a:endParaRPr lang="en-US"/>
        </a:p>
      </dgm:t>
    </dgm:pt>
    <dgm:pt modelId="{52BAE4F3-AD9D-459B-8CB3-948EA1B1862E}">
      <dgm:prSet phldrT="[Text]" custT="1"/>
      <dgm:spPr/>
      <dgm:t>
        <a:bodyPr/>
        <a:lstStyle/>
        <a:p>
          <a:r>
            <a:rPr lang="en-US" sz="3300" dirty="0"/>
            <a:t>Weeks 3-12: </a:t>
          </a:r>
        </a:p>
        <a:p>
          <a:r>
            <a:rPr lang="en-US" sz="3300" dirty="0"/>
            <a:t>Team-Based Work</a:t>
          </a:r>
        </a:p>
      </dgm:t>
    </dgm:pt>
    <dgm:pt modelId="{D25CC0DC-6F97-4968-88F7-79B538589705}" type="parTrans" cxnId="{34C87377-3C49-4F30-8426-A3F01480DAE5}">
      <dgm:prSet/>
      <dgm:spPr/>
      <dgm:t>
        <a:bodyPr/>
        <a:lstStyle/>
        <a:p>
          <a:endParaRPr lang="en-US"/>
        </a:p>
      </dgm:t>
    </dgm:pt>
    <dgm:pt modelId="{B7B3F41C-78DC-4A7E-92F6-6E7EAB3D6942}" type="sibTrans" cxnId="{34C87377-3C49-4F30-8426-A3F01480DAE5}">
      <dgm:prSet/>
      <dgm:spPr/>
      <dgm:t>
        <a:bodyPr/>
        <a:lstStyle/>
        <a:p>
          <a:endParaRPr lang="en-US"/>
        </a:p>
      </dgm:t>
    </dgm:pt>
    <dgm:pt modelId="{99B5EA32-13B3-4C79-A80B-1E0764AF1696}">
      <dgm:prSet phldrT="[Text]" custT="1"/>
      <dgm:spPr/>
      <dgm:t>
        <a:bodyPr/>
        <a:lstStyle/>
        <a:p>
          <a:r>
            <a:rPr lang="en-US" sz="3300" dirty="0"/>
            <a:t>Weeks 13-16: </a:t>
          </a:r>
        </a:p>
        <a:p>
          <a:r>
            <a:rPr lang="en-US" sz="3300" dirty="0"/>
            <a:t>Class &amp; Individual Work</a:t>
          </a:r>
        </a:p>
      </dgm:t>
    </dgm:pt>
    <dgm:pt modelId="{308C5FD7-866B-4E95-87E9-307E6B0C396F}" type="parTrans" cxnId="{AA035633-A89E-4EEC-AF52-DAB906AA676F}">
      <dgm:prSet/>
      <dgm:spPr/>
      <dgm:t>
        <a:bodyPr/>
        <a:lstStyle/>
        <a:p>
          <a:endParaRPr lang="en-US"/>
        </a:p>
      </dgm:t>
    </dgm:pt>
    <dgm:pt modelId="{0F49BFC3-B903-435E-BC65-10F5883E6BCC}" type="sibTrans" cxnId="{AA035633-A89E-4EEC-AF52-DAB906AA676F}">
      <dgm:prSet/>
      <dgm:spPr/>
      <dgm:t>
        <a:bodyPr/>
        <a:lstStyle/>
        <a:p>
          <a:endParaRPr lang="en-US"/>
        </a:p>
      </dgm:t>
    </dgm:pt>
    <dgm:pt modelId="{B03C0D9F-7BF7-4127-B68F-050AA3100C1D}" type="pres">
      <dgm:prSet presAssocID="{8943EDBF-2BE5-494D-9664-AA7117B55781}" presName="Name0" presStyleCnt="0">
        <dgm:presLayoutVars>
          <dgm:chPref val="3"/>
          <dgm:dir/>
          <dgm:animLvl val="lvl"/>
          <dgm:resizeHandles/>
        </dgm:presLayoutVars>
      </dgm:prSet>
      <dgm:spPr/>
    </dgm:pt>
    <dgm:pt modelId="{065A87C6-1FB3-4D3B-8C0C-D9562D7A430D}" type="pres">
      <dgm:prSet presAssocID="{4AA8747C-0572-4E77-B5D8-85BA81B08E58}" presName="horFlow" presStyleCnt="0"/>
      <dgm:spPr/>
    </dgm:pt>
    <dgm:pt modelId="{28AEC340-5005-4A91-8A3A-ED7586723E8A}" type="pres">
      <dgm:prSet presAssocID="{4AA8747C-0572-4E77-B5D8-85BA81B08E58}" presName="bigChev" presStyleLbl="node1" presStyleIdx="0" presStyleCnt="3" custLinFactNeighborY="-11886"/>
      <dgm:spPr/>
    </dgm:pt>
    <dgm:pt modelId="{64B962BD-4632-4FF7-A7D8-378CE121D2E5}" type="pres">
      <dgm:prSet presAssocID="{4AA8747C-0572-4E77-B5D8-85BA81B08E58}" presName="vSp" presStyleCnt="0"/>
      <dgm:spPr/>
    </dgm:pt>
    <dgm:pt modelId="{8F5CCF0F-4F87-4A0A-B370-1CF811FD914B}" type="pres">
      <dgm:prSet presAssocID="{52BAE4F3-AD9D-459B-8CB3-948EA1B1862E}" presName="horFlow" presStyleCnt="0"/>
      <dgm:spPr/>
    </dgm:pt>
    <dgm:pt modelId="{0F50BCA1-1451-420F-B7A6-827CC5F88C47}" type="pres">
      <dgm:prSet presAssocID="{52BAE4F3-AD9D-459B-8CB3-948EA1B1862E}" presName="bigChev" presStyleLbl="node1" presStyleIdx="1" presStyleCnt="3" custLinFactNeighborX="-282" custLinFactNeighborY="28156"/>
      <dgm:spPr/>
    </dgm:pt>
    <dgm:pt modelId="{FF0E6BAC-A805-4C6F-8A03-8AC37651C310}" type="pres">
      <dgm:prSet presAssocID="{52BAE4F3-AD9D-459B-8CB3-948EA1B1862E}" presName="vSp" presStyleCnt="0"/>
      <dgm:spPr/>
    </dgm:pt>
    <dgm:pt modelId="{C580EF54-32B6-488C-B216-120CD738172E}" type="pres">
      <dgm:prSet presAssocID="{99B5EA32-13B3-4C79-A80B-1E0764AF1696}" presName="horFlow" presStyleCnt="0"/>
      <dgm:spPr/>
    </dgm:pt>
    <dgm:pt modelId="{AA6A0ED9-655D-460C-93A6-8032FB6FA13D}" type="pres">
      <dgm:prSet presAssocID="{99B5EA32-13B3-4C79-A80B-1E0764AF1696}" presName="bigChev" presStyleLbl="node1" presStyleIdx="2" presStyleCnt="3" custLinFactNeighborY="80124"/>
      <dgm:spPr/>
    </dgm:pt>
  </dgm:ptLst>
  <dgm:cxnLst>
    <dgm:cxn modelId="{AA035633-A89E-4EEC-AF52-DAB906AA676F}" srcId="{8943EDBF-2BE5-494D-9664-AA7117B55781}" destId="{99B5EA32-13B3-4C79-A80B-1E0764AF1696}" srcOrd="2" destOrd="0" parTransId="{308C5FD7-866B-4E95-87E9-307E6B0C396F}" sibTransId="{0F49BFC3-B903-435E-BC65-10F5883E6BCC}"/>
    <dgm:cxn modelId="{F2172D36-9899-4141-A1F1-E3A76F3B84CF}" type="presOf" srcId="{99B5EA32-13B3-4C79-A80B-1E0764AF1696}" destId="{AA6A0ED9-655D-460C-93A6-8032FB6FA13D}" srcOrd="0" destOrd="0" presId="urn:microsoft.com/office/officeart/2005/8/layout/lProcess3"/>
    <dgm:cxn modelId="{E6C1D45E-ACDF-43FE-B597-E410538785E0}" srcId="{8943EDBF-2BE5-494D-9664-AA7117B55781}" destId="{4AA8747C-0572-4E77-B5D8-85BA81B08E58}" srcOrd="0" destOrd="0" parTransId="{22C061CD-6348-4B40-BA85-8C0E87A18C1E}" sibTransId="{23F7DC5C-525E-4AFF-8A3D-B7BE24D0543E}"/>
    <dgm:cxn modelId="{B6AF7346-1C88-4565-AC1A-9B7739A8B80A}" type="presOf" srcId="{4AA8747C-0572-4E77-B5D8-85BA81B08E58}" destId="{28AEC340-5005-4A91-8A3A-ED7586723E8A}" srcOrd="0" destOrd="0" presId="urn:microsoft.com/office/officeart/2005/8/layout/lProcess3"/>
    <dgm:cxn modelId="{34C87377-3C49-4F30-8426-A3F01480DAE5}" srcId="{8943EDBF-2BE5-494D-9664-AA7117B55781}" destId="{52BAE4F3-AD9D-459B-8CB3-948EA1B1862E}" srcOrd="1" destOrd="0" parTransId="{D25CC0DC-6F97-4968-88F7-79B538589705}" sibTransId="{B7B3F41C-78DC-4A7E-92F6-6E7EAB3D6942}"/>
    <dgm:cxn modelId="{FB8C0D85-C3F9-4D01-8D9B-415679A67D26}" type="presOf" srcId="{52BAE4F3-AD9D-459B-8CB3-948EA1B1862E}" destId="{0F50BCA1-1451-420F-B7A6-827CC5F88C47}" srcOrd="0" destOrd="0" presId="urn:microsoft.com/office/officeart/2005/8/layout/lProcess3"/>
    <dgm:cxn modelId="{F4AE89C7-88CB-49B0-964D-1E4176EC08C2}" type="presOf" srcId="{8943EDBF-2BE5-494D-9664-AA7117B55781}" destId="{B03C0D9F-7BF7-4127-B68F-050AA3100C1D}" srcOrd="0" destOrd="0" presId="urn:microsoft.com/office/officeart/2005/8/layout/lProcess3"/>
    <dgm:cxn modelId="{2EC86C32-ABCB-4868-923D-AFE2E12F06ED}" type="presParOf" srcId="{B03C0D9F-7BF7-4127-B68F-050AA3100C1D}" destId="{065A87C6-1FB3-4D3B-8C0C-D9562D7A430D}" srcOrd="0" destOrd="0" presId="urn:microsoft.com/office/officeart/2005/8/layout/lProcess3"/>
    <dgm:cxn modelId="{4276DE2F-DF8C-4F3F-B3F3-1B5B434C3AC1}" type="presParOf" srcId="{065A87C6-1FB3-4D3B-8C0C-D9562D7A430D}" destId="{28AEC340-5005-4A91-8A3A-ED7586723E8A}" srcOrd="0" destOrd="0" presId="urn:microsoft.com/office/officeart/2005/8/layout/lProcess3"/>
    <dgm:cxn modelId="{DC0E7EBA-7F11-48E5-BC1F-9034B70582A5}" type="presParOf" srcId="{B03C0D9F-7BF7-4127-B68F-050AA3100C1D}" destId="{64B962BD-4632-4FF7-A7D8-378CE121D2E5}" srcOrd="1" destOrd="0" presId="urn:microsoft.com/office/officeart/2005/8/layout/lProcess3"/>
    <dgm:cxn modelId="{8E208FDF-9D50-40B0-9903-7FF8B49B7A20}" type="presParOf" srcId="{B03C0D9F-7BF7-4127-B68F-050AA3100C1D}" destId="{8F5CCF0F-4F87-4A0A-B370-1CF811FD914B}" srcOrd="2" destOrd="0" presId="urn:microsoft.com/office/officeart/2005/8/layout/lProcess3"/>
    <dgm:cxn modelId="{981B3574-F649-49CA-98FE-6D77DB84D538}" type="presParOf" srcId="{8F5CCF0F-4F87-4A0A-B370-1CF811FD914B}" destId="{0F50BCA1-1451-420F-B7A6-827CC5F88C47}" srcOrd="0" destOrd="0" presId="urn:microsoft.com/office/officeart/2005/8/layout/lProcess3"/>
    <dgm:cxn modelId="{4BA7DB17-668B-4543-9752-D48A6CC360C5}" type="presParOf" srcId="{B03C0D9F-7BF7-4127-B68F-050AA3100C1D}" destId="{FF0E6BAC-A805-4C6F-8A03-8AC37651C310}" srcOrd="3" destOrd="0" presId="urn:microsoft.com/office/officeart/2005/8/layout/lProcess3"/>
    <dgm:cxn modelId="{A9D4FF67-B4D4-4AFA-B9F6-94A797DC5226}" type="presParOf" srcId="{B03C0D9F-7BF7-4127-B68F-050AA3100C1D}" destId="{C580EF54-32B6-488C-B216-120CD738172E}" srcOrd="4" destOrd="0" presId="urn:microsoft.com/office/officeart/2005/8/layout/lProcess3"/>
    <dgm:cxn modelId="{72650DC8-1779-4954-ABCB-52BF39919CA4}" type="presParOf" srcId="{C580EF54-32B6-488C-B216-120CD738172E}" destId="{AA6A0ED9-655D-460C-93A6-8032FB6FA13D}" srcOrd="0" destOrd="0" presId="urn:microsoft.com/office/officeart/2005/8/layout/l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43EDBF-2BE5-494D-9664-AA7117B55781}" type="doc">
      <dgm:prSet loTypeId="urn:microsoft.com/office/officeart/2005/8/layout/lProcess3" loCatId="process" qsTypeId="urn:microsoft.com/office/officeart/2005/8/quickstyle/simple1" qsCatId="simple" csTypeId="urn:microsoft.com/office/officeart/2005/8/colors/colorful1" csCatId="colorful" phldr="1"/>
      <dgm:spPr/>
      <dgm:t>
        <a:bodyPr/>
        <a:lstStyle/>
        <a:p>
          <a:endParaRPr lang="en-US"/>
        </a:p>
      </dgm:t>
    </dgm:pt>
    <dgm:pt modelId="{4AA8747C-0572-4E77-B5D8-85BA81B08E58}">
      <dgm:prSet phldrT="[Text]" custT="1"/>
      <dgm:spPr>
        <a:solidFill>
          <a:schemeClr val="bg2"/>
        </a:solidFill>
      </dgm:spPr>
      <dgm:t>
        <a:bodyPr/>
        <a:lstStyle/>
        <a:p>
          <a:r>
            <a:rPr lang="en-US" sz="6000" dirty="0"/>
            <a:t>Weeks 1-2:</a:t>
          </a:r>
        </a:p>
        <a:p>
          <a:r>
            <a:rPr lang="en-US" sz="6000" dirty="0"/>
            <a:t>Team Norming</a:t>
          </a:r>
        </a:p>
      </dgm:t>
    </dgm:pt>
    <dgm:pt modelId="{22C061CD-6348-4B40-BA85-8C0E87A18C1E}" type="parTrans" cxnId="{E6C1D45E-ACDF-43FE-B597-E410538785E0}">
      <dgm:prSet/>
      <dgm:spPr/>
      <dgm:t>
        <a:bodyPr/>
        <a:lstStyle/>
        <a:p>
          <a:endParaRPr lang="en-US"/>
        </a:p>
      </dgm:t>
    </dgm:pt>
    <dgm:pt modelId="{23F7DC5C-525E-4AFF-8A3D-B7BE24D0543E}" type="sibTrans" cxnId="{E6C1D45E-ACDF-43FE-B597-E410538785E0}">
      <dgm:prSet/>
      <dgm:spPr/>
      <dgm:t>
        <a:bodyPr/>
        <a:lstStyle/>
        <a:p>
          <a:endParaRPr lang="en-US"/>
        </a:p>
      </dgm:t>
    </dgm:pt>
    <dgm:pt modelId="{52BAE4F3-AD9D-459B-8CB3-948EA1B1862E}">
      <dgm:prSet phldrT="[Text]" custT="1"/>
      <dgm:spPr/>
      <dgm:t>
        <a:bodyPr/>
        <a:lstStyle/>
        <a:p>
          <a:r>
            <a:rPr lang="en-US" sz="6000" dirty="0"/>
            <a:t>Weeks 3-12: </a:t>
          </a:r>
        </a:p>
        <a:p>
          <a:r>
            <a:rPr lang="en-US" sz="6000" dirty="0"/>
            <a:t>Team-Based Work</a:t>
          </a:r>
        </a:p>
      </dgm:t>
    </dgm:pt>
    <dgm:pt modelId="{D25CC0DC-6F97-4968-88F7-79B538589705}" type="parTrans" cxnId="{34C87377-3C49-4F30-8426-A3F01480DAE5}">
      <dgm:prSet/>
      <dgm:spPr/>
      <dgm:t>
        <a:bodyPr/>
        <a:lstStyle/>
        <a:p>
          <a:endParaRPr lang="en-US"/>
        </a:p>
      </dgm:t>
    </dgm:pt>
    <dgm:pt modelId="{B7B3F41C-78DC-4A7E-92F6-6E7EAB3D6942}" type="sibTrans" cxnId="{34C87377-3C49-4F30-8426-A3F01480DAE5}">
      <dgm:prSet/>
      <dgm:spPr/>
      <dgm:t>
        <a:bodyPr/>
        <a:lstStyle/>
        <a:p>
          <a:endParaRPr lang="en-US"/>
        </a:p>
      </dgm:t>
    </dgm:pt>
    <dgm:pt modelId="{99B5EA32-13B3-4C79-A80B-1E0764AF1696}">
      <dgm:prSet phldrT="[Text]" custT="1"/>
      <dgm:spPr/>
      <dgm:t>
        <a:bodyPr/>
        <a:lstStyle/>
        <a:p>
          <a:r>
            <a:rPr lang="en-US" sz="6000" dirty="0"/>
            <a:t>Weeks 13-16: </a:t>
          </a:r>
        </a:p>
        <a:p>
          <a:r>
            <a:rPr lang="en-US" sz="6000" dirty="0"/>
            <a:t>Class &amp; Individual Work</a:t>
          </a:r>
        </a:p>
      </dgm:t>
    </dgm:pt>
    <dgm:pt modelId="{308C5FD7-866B-4E95-87E9-307E6B0C396F}" type="parTrans" cxnId="{AA035633-A89E-4EEC-AF52-DAB906AA676F}">
      <dgm:prSet/>
      <dgm:spPr/>
      <dgm:t>
        <a:bodyPr/>
        <a:lstStyle/>
        <a:p>
          <a:endParaRPr lang="en-US"/>
        </a:p>
      </dgm:t>
    </dgm:pt>
    <dgm:pt modelId="{0F49BFC3-B903-435E-BC65-10F5883E6BCC}" type="sibTrans" cxnId="{AA035633-A89E-4EEC-AF52-DAB906AA676F}">
      <dgm:prSet/>
      <dgm:spPr/>
      <dgm:t>
        <a:bodyPr/>
        <a:lstStyle/>
        <a:p>
          <a:endParaRPr lang="en-US"/>
        </a:p>
      </dgm:t>
    </dgm:pt>
    <dgm:pt modelId="{B03C0D9F-7BF7-4127-B68F-050AA3100C1D}" type="pres">
      <dgm:prSet presAssocID="{8943EDBF-2BE5-494D-9664-AA7117B55781}" presName="Name0" presStyleCnt="0">
        <dgm:presLayoutVars>
          <dgm:chPref val="3"/>
          <dgm:dir/>
          <dgm:animLvl val="lvl"/>
          <dgm:resizeHandles/>
        </dgm:presLayoutVars>
      </dgm:prSet>
      <dgm:spPr/>
    </dgm:pt>
    <dgm:pt modelId="{065A87C6-1FB3-4D3B-8C0C-D9562D7A430D}" type="pres">
      <dgm:prSet presAssocID="{4AA8747C-0572-4E77-B5D8-85BA81B08E58}" presName="horFlow" presStyleCnt="0"/>
      <dgm:spPr/>
    </dgm:pt>
    <dgm:pt modelId="{28AEC340-5005-4A91-8A3A-ED7586723E8A}" type="pres">
      <dgm:prSet presAssocID="{4AA8747C-0572-4E77-B5D8-85BA81B08E58}" presName="bigChev" presStyleLbl="node1" presStyleIdx="0" presStyleCnt="3" custLinFactNeighborX="484" custLinFactNeighborY="-40550"/>
      <dgm:spPr/>
    </dgm:pt>
    <dgm:pt modelId="{64B962BD-4632-4FF7-A7D8-378CE121D2E5}" type="pres">
      <dgm:prSet presAssocID="{4AA8747C-0572-4E77-B5D8-85BA81B08E58}" presName="vSp" presStyleCnt="0"/>
      <dgm:spPr/>
    </dgm:pt>
    <dgm:pt modelId="{8F5CCF0F-4F87-4A0A-B370-1CF811FD914B}" type="pres">
      <dgm:prSet presAssocID="{52BAE4F3-AD9D-459B-8CB3-948EA1B1862E}" presName="horFlow" presStyleCnt="0"/>
      <dgm:spPr/>
    </dgm:pt>
    <dgm:pt modelId="{0F50BCA1-1451-420F-B7A6-827CC5F88C47}" type="pres">
      <dgm:prSet presAssocID="{52BAE4F3-AD9D-459B-8CB3-948EA1B1862E}" presName="bigChev" presStyleLbl="node1" presStyleIdx="1" presStyleCnt="3" custLinFactNeighborY="18430"/>
      <dgm:spPr/>
    </dgm:pt>
    <dgm:pt modelId="{FF0E6BAC-A805-4C6F-8A03-8AC37651C310}" type="pres">
      <dgm:prSet presAssocID="{52BAE4F3-AD9D-459B-8CB3-948EA1B1862E}" presName="vSp" presStyleCnt="0"/>
      <dgm:spPr/>
    </dgm:pt>
    <dgm:pt modelId="{C580EF54-32B6-488C-B216-120CD738172E}" type="pres">
      <dgm:prSet presAssocID="{99B5EA32-13B3-4C79-A80B-1E0764AF1696}" presName="horFlow" presStyleCnt="0"/>
      <dgm:spPr/>
    </dgm:pt>
    <dgm:pt modelId="{AA6A0ED9-655D-460C-93A6-8032FB6FA13D}" type="pres">
      <dgm:prSet presAssocID="{99B5EA32-13B3-4C79-A80B-1E0764AF1696}" presName="bigChev" presStyleLbl="node1" presStyleIdx="2" presStyleCnt="3" custLinFactNeighborX="1459" custLinFactNeighborY="67365"/>
      <dgm:spPr/>
    </dgm:pt>
  </dgm:ptLst>
  <dgm:cxnLst>
    <dgm:cxn modelId="{AA035633-A89E-4EEC-AF52-DAB906AA676F}" srcId="{8943EDBF-2BE5-494D-9664-AA7117B55781}" destId="{99B5EA32-13B3-4C79-A80B-1E0764AF1696}" srcOrd="2" destOrd="0" parTransId="{308C5FD7-866B-4E95-87E9-307E6B0C396F}" sibTransId="{0F49BFC3-B903-435E-BC65-10F5883E6BCC}"/>
    <dgm:cxn modelId="{F2172D36-9899-4141-A1F1-E3A76F3B84CF}" type="presOf" srcId="{99B5EA32-13B3-4C79-A80B-1E0764AF1696}" destId="{AA6A0ED9-655D-460C-93A6-8032FB6FA13D}" srcOrd="0" destOrd="0" presId="urn:microsoft.com/office/officeart/2005/8/layout/lProcess3"/>
    <dgm:cxn modelId="{E6C1D45E-ACDF-43FE-B597-E410538785E0}" srcId="{8943EDBF-2BE5-494D-9664-AA7117B55781}" destId="{4AA8747C-0572-4E77-B5D8-85BA81B08E58}" srcOrd="0" destOrd="0" parTransId="{22C061CD-6348-4B40-BA85-8C0E87A18C1E}" sibTransId="{23F7DC5C-525E-4AFF-8A3D-B7BE24D0543E}"/>
    <dgm:cxn modelId="{B6AF7346-1C88-4565-AC1A-9B7739A8B80A}" type="presOf" srcId="{4AA8747C-0572-4E77-B5D8-85BA81B08E58}" destId="{28AEC340-5005-4A91-8A3A-ED7586723E8A}" srcOrd="0" destOrd="0" presId="urn:microsoft.com/office/officeart/2005/8/layout/lProcess3"/>
    <dgm:cxn modelId="{34C87377-3C49-4F30-8426-A3F01480DAE5}" srcId="{8943EDBF-2BE5-494D-9664-AA7117B55781}" destId="{52BAE4F3-AD9D-459B-8CB3-948EA1B1862E}" srcOrd="1" destOrd="0" parTransId="{D25CC0DC-6F97-4968-88F7-79B538589705}" sibTransId="{B7B3F41C-78DC-4A7E-92F6-6E7EAB3D6942}"/>
    <dgm:cxn modelId="{FB8C0D85-C3F9-4D01-8D9B-415679A67D26}" type="presOf" srcId="{52BAE4F3-AD9D-459B-8CB3-948EA1B1862E}" destId="{0F50BCA1-1451-420F-B7A6-827CC5F88C47}" srcOrd="0" destOrd="0" presId="urn:microsoft.com/office/officeart/2005/8/layout/lProcess3"/>
    <dgm:cxn modelId="{F4AE89C7-88CB-49B0-964D-1E4176EC08C2}" type="presOf" srcId="{8943EDBF-2BE5-494D-9664-AA7117B55781}" destId="{B03C0D9F-7BF7-4127-B68F-050AA3100C1D}" srcOrd="0" destOrd="0" presId="urn:microsoft.com/office/officeart/2005/8/layout/lProcess3"/>
    <dgm:cxn modelId="{2EC86C32-ABCB-4868-923D-AFE2E12F06ED}" type="presParOf" srcId="{B03C0D9F-7BF7-4127-B68F-050AA3100C1D}" destId="{065A87C6-1FB3-4D3B-8C0C-D9562D7A430D}" srcOrd="0" destOrd="0" presId="urn:microsoft.com/office/officeart/2005/8/layout/lProcess3"/>
    <dgm:cxn modelId="{4276DE2F-DF8C-4F3F-B3F3-1B5B434C3AC1}" type="presParOf" srcId="{065A87C6-1FB3-4D3B-8C0C-D9562D7A430D}" destId="{28AEC340-5005-4A91-8A3A-ED7586723E8A}" srcOrd="0" destOrd="0" presId="urn:microsoft.com/office/officeart/2005/8/layout/lProcess3"/>
    <dgm:cxn modelId="{DC0E7EBA-7F11-48E5-BC1F-9034B70582A5}" type="presParOf" srcId="{B03C0D9F-7BF7-4127-B68F-050AA3100C1D}" destId="{64B962BD-4632-4FF7-A7D8-378CE121D2E5}" srcOrd="1" destOrd="0" presId="urn:microsoft.com/office/officeart/2005/8/layout/lProcess3"/>
    <dgm:cxn modelId="{8E208FDF-9D50-40B0-9903-7FF8B49B7A20}" type="presParOf" srcId="{B03C0D9F-7BF7-4127-B68F-050AA3100C1D}" destId="{8F5CCF0F-4F87-4A0A-B370-1CF811FD914B}" srcOrd="2" destOrd="0" presId="urn:microsoft.com/office/officeart/2005/8/layout/lProcess3"/>
    <dgm:cxn modelId="{981B3574-F649-49CA-98FE-6D77DB84D538}" type="presParOf" srcId="{8F5CCF0F-4F87-4A0A-B370-1CF811FD914B}" destId="{0F50BCA1-1451-420F-B7A6-827CC5F88C47}" srcOrd="0" destOrd="0" presId="urn:microsoft.com/office/officeart/2005/8/layout/lProcess3"/>
    <dgm:cxn modelId="{4BA7DB17-668B-4543-9752-D48A6CC360C5}" type="presParOf" srcId="{B03C0D9F-7BF7-4127-B68F-050AA3100C1D}" destId="{FF0E6BAC-A805-4C6F-8A03-8AC37651C310}" srcOrd="3" destOrd="0" presId="urn:microsoft.com/office/officeart/2005/8/layout/lProcess3"/>
    <dgm:cxn modelId="{A9D4FF67-B4D4-4AFA-B9F6-94A797DC5226}" type="presParOf" srcId="{B03C0D9F-7BF7-4127-B68F-050AA3100C1D}" destId="{C580EF54-32B6-488C-B216-120CD738172E}" srcOrd="4" destOrd="0" presId="urn:microsoft.com/office/officeart/2005/8/layout/lProcess3"/>
    <dgm:cxn modelId="{72650DC8-1779-4954-ABCB-52BF39919CA4}" type="presParOf" srcId="{C580EF54-32B6-488C-B216-120CD738172E}" destId="{AA6A0ED9-655D-460C-93A6-8032FB6FA13D}"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568908-50E9-44D4-9342-D1B51DB07C46}" type="doc">
      <dgm:prSet loTypeId="urn:microsoft.com/office/officeart/2005/8/layout/process2" loCatId="process" qsTypeId="urn:microsoft.com/office/officeart/2005/8/quickstyle/simple1" qsCatId="simple" csTypeId="urn:microsoft.com/office/officeart/2005/8/colors/colorful1" csCatId="colorful" phldr="1"/>
      <dgm:spPr/>
    </dgm:pt>
    <dgm:pt modelId="{4252DEF4-8ED1-484B-9152-C4E5895C7CC2}">
      <dgm:prSet phldrT="[Text]" custT="1"/>
      <dgm:spPr>
        <a:solidFill>
          <a:schemeClr val="bg2"/>
        </a:solidFill>
      </dgm:spPr>
      <dgm:t>
        <a:bodyPr/>
        <a:lstStyle/>
        <a:p>
          <a:r>
            <a:rPr lang="en-US" sz="6000" dirty="0"/>
            <a:t>TBL/IQL Literature Review</a:t>
          </a:r>
        </a:p>
      </dgm:t>
    </dgm:pt>
    <dgm:pt modelId="{6FEBB0AE-F2E9-472F-9A6B-3601CCE9624E}" type="parTrans" cxnId="{BE36424C-A3F0-4B49-BD35-3673CDE94533}">
      <dgm:prSet/>
      <dgm:spPr/>
      <dgm:t>
        <a:bodyPr/>
        <a:lstStyle/>
        <a:p>
          <a:endParaRPr lang="en-US"/>
        </a:p>
      </dgm:t>
    </dgm:pt>
    <dgm:pt modelId="{92BDCF62-8164-4B4E-B1F0-3A41F0D2F09E}" type="sibTrans" cxnId="{BE36424C-A3F0-4B49-BD35-3673CDE94533}">
      <dgm:prSet/>
      <dgm:spPr>
        <a:solidFill>
          <a:schemeClr val="bg2"/>
        </a:solidFill>
      </dgm:spPr>
      <dgm:t>
        <a:bodyPr/>
        <a:lstStyle/>
        <a:p>
          <a:endParaRPr lang="en-US"/>
        </a:p>
      </dgm:t>
    </dgm:pt>
    <dgm:pt modelId="{EC327414-EADF-4F18-9723-8D0DD0DCA39D}">
      <dgm:prSet phldrT="[Text]" custT="1"/>
      <dgm:spPr/>
      <dgm:t>
        <a:bodyPr/>
        <a:lstStyle/>
        <a:p>
          <a:r>
            <a:rPr lang="en-US" sz="6000" dirty="0"/>
            <a:t>Course Design &amp; Consultation</a:t>
          </a:r>
        </a:p>
      </dgm:t>
    </dgm:pt>
    <dgm:pt modelId="{C2AAA45A-163E-4C21-A45F-C3B7B55B53F4}" type="parTrans" cxnId="{673CC112-79FC-4961-9890-53C302B53BBB}">
      <dgm:prSet/>
      <dgm:spPr/>
      <dgm:t>
        <a:bodyPr/>
        <a:lstStyle/>
        <a:p>
          <a:endParaRPr lang="en-US"/>
        </a:p>
      </dgm:t>
    </dgm:pt>
    <dgm:pt modelId="{62063580-F48A-4DB9-A18A-C2D724B5EDD3}" type="sibTrans" cxnId="{673CC112-79FC-4961-9890-53C302B53BBB}">
      <dgm:prSet/>
      <dgm:spPr/>
      <dgm:t>
        <a:bodyPr/>
        <a:lstStyle/>
        <a:p>
          <a:endParaRPr lang="en-US"/>
        </a:p>
      </dgm:t>
    </dgm:pt>
    <dgm:pt modelId="{E3159D80-17CB-4FBE-B8FD-997F7F367F73}">
      <dgm:prSet phldrT="[Text]" custT="1"/>
      <dgm:spPr/>
      <dgm:t>
        <a:bodyPr/>
        <a:lstStyle/>
        <a:p>
          <a:r>
            <a:rPr lang="en-US" sz="6000" dirty="0"/>
            <a:t>Course Delivery (2 teams of 5)</a:t>
          </a:r>
        </a:p>
      </dgm:t>
    </dgm:pt>
    <dgm:pt modelId="{E8382BD6-5712-4EBB-B659-30C7035D49CE}" type="parTrans" cxnId="{F5291652-9F33-4B31-92F5-6B1F5437DC0A}">
      <dgm:prSet/>
      <dgm:spPr/>
      <dgm:t>
        <a:bodyPr/>
        <a:lstStyle/>
        <a:p>
          <a:endParaRPr lang="en-US"/>
        </a:p>
      </dgm:t>
    </dgm:pt>
    <dgm:pt modelId="{50C2317D-5D91-4451-A220-F299AEAB8755}" type="sibTrans" cxnId="{F5291652-9F33-4B31-92F5-6B1F5437DC0A}">
      <dgm:prSet/>
      <dgm:spPr/>
      <dgm:t>
        <a:bodyPr/>
        <a:lstStyle/>
        <a:p>
          <a:endParaRPr lang="en-US"/>
        </a:p>
      </dgm:t>
    </dgm:pt>
    <dgm:pt modelId="{8BA295B7-3DC3-4006-A148-1FE37FAB860E}">
      <dgm:prSet phldrT="[Text]" custT="1"/>
      <dgm:spPr/>
      <dgm:t>
        <a:bodyPr/>
        <a:lstStyle/>
        <a:p>
          <a:r>
            <a:rPr lang="en-US" sz="6000" dirty="0"/>
            <a:t>Modified iRAT &amp; tRAT</a:t>
          </a:r>
        </a:p>
      </dgm:t>
    </dgm:pt>
    <dgm:pt modelId="{06A19BE4-2C30-4B97-8DB3-551C0530D45C}" type="parTrans" cxnId="{B07FFBCC-171C-4F52-852E-4A2B94991F68}">
      <dgm:prSet/>
      <dgm:spPr/>
      <dgm:t>
        <a:bodyPr/>
        <a:lstStyle/>
        <a:p>
          <a:endParaRPr lang="en-US"/>
        </a:p>
      </dgm:t>
    </dgm:pt>
    <dgm:pt modelId="{4D86E60E-135A-4D00-8CD8-FC77FB937313}" type="sibTrans" cxnId="{B07FFBCC-171C-4F52-852E-4A2B94991F68}">
      <dgm:prSet/>
      <dgm:spPr/>
      <dgm:t>
        <a:bodyPr/>
        <a:lstStyle/>
        <a:p>
          <a:endParaRPr lang="en-US"/>
        </a:p>
      </dgm:t>
    </dgm:pt>
    <dgm:pt modelId="{3F890BA4-3BA2-45EE-8BB5-DE16757379AB}">
      <dgm:prSet phldrT="[Text]" custT="1"/>
      <dgm:spPr/>
      <dgm:t>
        <a:bodyPr/>
        <a:lstStyle/>
        <a:p>
          <a:r>
            <a:rPr lang="en-US" sz="6000" dirty="0"/>
            <a:t>Assessment &amp; Feedback</a:t>
          </a:r>
        </a:p>
      </dgm:t>
    </dgm:pt>
    <dgm:pt modelId="{2A82DE82-A343-4AF7-A342-6BE6EE703763}" type="parTrans" cxnId="{E3677CAF-306F-4C26-A6CB-22382BC70D1C}">
      <dgm:prSet/>
      <dgm:spPr/>
      <dgm:t>
        <a:bodyPr/>
        <a:lstStyle/>
        <a:p>
          <a:endParaRPr lang="en-US"/>
        </a:p>
      </dgm:t>
    </dgm:pt>
    <dgm:pt modelId="{FB95BA4B-2B24-4C97-92BA-73D8A19C3287}" type="sibTrans" cxnId="{E3677CAF-306F-4C26-A6CB-22382BC70D1C}">
      <dgm:prSet/>
      <dgm:spPr/>
      <dgm:t>
        <a:bodyPr/>
        <a:lstStyle/>
        <a:p>
          <a:endParaRPr lang="en-US"/>
        </a:p>
      </dgm:t>
    </dgm:pt>
    <dgm:pt modelId="{56D4AEA6-0832-4A2A-A14E-9C7D91B6499D}" type="pres">
      <dgm:prSet presAssocID="{61568908-50E9-44D4-9342-D1B51DB07C46}" presName="linearFlow" presStyleCnt="0">
        <dgm:presLayoutVars>
          <dgm:resizeHandles val="exact"/>
        </dgm:presLayoutVars>
      </dgm:prSet>
      <dgm:spPr/>
    </dgm:pt>
    <dgm:pt modelId="{3B1CB3EB-A9E1-4446-B5D5-45AA6FB726B9}" type="pres">
      <dgm:prSet presAssocID="{4252DEF4-8ED1-484B-9152-C4E5895C7CC2}" presName="node" presStyleLbl="node1" presStyleIdx="0" presStyleCnt="5" custScaleX="341050" custLinFactX="-230659" custLinFactY="-518637" custLinFactNeighborX="-300000" custLinFactNeighborY="-600000">
        <dgm:presLayoutVars>
          <dgm:bulletEnabled val="1"/>
        </dgm:presLayoutVars>
      </dgm:prSet>
      <dgm:spPr/>
    </dgm:pt>
    <dgm:pt modelId="{2CF717F0-0BFC-4E0E-A0E7-68E4345EE933}" type="pres">
      <dgm:prSet presAssocID="{92BDCF62-8164-4B4E-B1F0-3A41F0D2F09E}" presName="sibTrans" presStyleLbl="sibTrans2D1" presStyleIdx="0" presStyleCnt="4"/>
      <dgm:spPr/>
    </dgm:pt>
    <dgm:pt modelId="{8FC55EF1-6AB1-4B0D-B0F7-557A4CA5B99D}" type="pres">
      <dgm:prSet presAssocID="{92BDCF62-8164-4B4E-B1F0-3A41F0D2F09E}" presName="connectorText" presStyleLbl="sibTrans2D1" presStyleIdx="0" presStyleCnt="4"/>
      <dgm:spPr/>
    </dgm:pt>
    <dgm:pt modelId="{02F93E81-39CE-4E08-9E41-FC2A11AC2BFC}" type="pres">
      <dgm:prSet presAssocID="{EC327414-EADF-4F18-9723-8D0DD0DCA39D}" presName="node" presStyleLbl="node1" presStyleIdx="1" presStyleCnt="5" custScaleX="341050">
        <dgm:presLayoutVars>
          <dgm:bulletEnabled val="1"/>
        </dgm:presLayoutVars>
      </dgm:prSet>
      <dgm:spPr/>
    </dgm:pt>
    <dgm:pt modelId="{DA93D83F-EBA6-4F19-A765-AE08CF4D7C20}" type="pres">
      <dgm:prSet presAssocID="{62063580-F48A-4DB9-A18A-C2D724B5EDD3}" presName="sibTrans" presStyleLbl="sibTrans2D1" presStyleIdx="1" presStyleCnt="4"/>
      <dgm:spPr/>
    </dgm:pt>
    <dgm:pt modelId="{75982104-292B-4530-80B5-0F209AAC3ACF}" type="pres">
      <dgm:prSet presAssocID="{62063580-F48A-4DB9-A18A-C2D724B5EDD3}" presName="connectorText" presStyleLbl="sibTrans2D1" presStyleIdx="1" presStyleCnt="4"/>
      <dgm:spPr/>
    </dgm:pt>
    <dgm:pt modelId="{4E515A89-8AE5-4FFE-BF84-D0AFE444C51C}" type="pres">
      <dgm:prSet presAssocID="{E3159D80-17CB-4FBE-B8FD-997F7F367F73}" presName="node" presStyleLbl="node1" presStyleIdx="2" presStyleCnt="5" custScaleX="341050">
        <dgm:presLayoutVars>
          <dgm:bulletEnabled val="1"/>
        </dgm:presLayoutVars>
      </dgm:prSet>
      <dgm:spPr/>
    </dgm:pt>
    <dgm:pt modelId="{73A413C2-50DA-4512-B6E7-53A7CDA4FC2F}" type="pres">
      <dgm:prSet presAssocID="{50C2317D-5D91-4451-A220-F299AEAB8755}" presName="sibTrans" presStyleLbl="sibTrans2D1" presStyleIdx="2" presStyleCnt="4"/>
      <dgm:spPr/>
    </dgm:pt>
    <dgm:pt modelId="{5F3EA954-D006-49E7-9F85-5F6C7480D83A}" type="pres">
      <dgm:prSet presAssocID="{50C2317D-5D91-4451-A220-F299AEAB8755}" presName="connectorText" presStyleLbl="sibTrans2D1" presStyleIdx="2" presStyleCnt="4"/>
      <dgm:spPr/>
    </dgm:pt>
    <dgm:pt modelId="{0F7D36CA-0FC6-4DA8-B13A-E9E986BC197F}" type="pres">
      <dgm:prSet presAssocID="{8BA295B7-3DC3-4006-A148-1FE37FAB860E}" presName="node" presStyleLbl="node1" presStyleIdx="3" presStyleCnt="5" custScaleX="342492">
        <dgm:presLayoutVars>
          <dgm:bulletEnabled val="1"/>
        </dgm:presLayoutVars>
      </dgm:prSet>
      <dgm:spPr/>
    </dgm:pt>
    <dgm:pt modelId="{F1B8B30B-9877-4877-8ADC-02E622B9E8D3}" type="pres">
      <dgm:prSet presAssocID="{4D86E60E-135A-4D00-8CD8-FC77FB937313}" presName="sibTrans" presStyleLbl="sibTrans2D1" presStyleIdx="3" presStyleCnt="4"/>
      <dgm:spPr/>
    </dgm:pt>
    <dgm:pt modelId="{5B251A58-9CB9-4BAF-8E99-E5507D8F2BB9}" type="pres">
      <dgm:prSet presAssocID="{4D86E60E-135A-4D00-8CD8-FC77FB937313}" presName="connectorText" presStyleLbl="sibTrans2D1" presStyleIdx="3" presStyleCnt="4"/>
      <dgm:spPr/>
    </dgm:pt>
    <dgm:pt modelId="{8C614427-FF6B-4739-9B2F-647283A1C883}" type="pres">
      <dgm:prSet presAssocID="{3F890BA4-3BA2-45EE-8BB5-DE16757379AB}" presName="node" presStyleLbl="node1" presStyleIdx="4" presStyleCnt="5" custScaleX="349345">
        <dgm:presLayoutVars>
          <dgm:bulletEnabled val="1"/>
        </dgm:presLayoutVars>
      </dgm:prSet>
      <dgm:spPr/>
    </dgm:pt>
  </dgm:ptLst>
  <dgm:cxnLst>
    <dgm:cxn modelId="{664C6400-08FC-4B88-B6C6-5321AFB83691}" type="presOf" srcId="{4D86E60E-135A-4D00-8CD8-FC77FB937313}" destId="{F1B8B30B-9877-4877-8ADC-02E622B9E8D3}" srcOrd="0" destOrd="0" presId="urn:microsoft.com/office/officeart/2005/8/layout/process2"/>
    <dgm:cxn modelId="{673CC112-79FC-4961-9890-53C302B53BBB}" srcId="{61568908-50E9-44D4-9342-D1B51DB07C46}" destId="{EC327414-EADF-4F18-9723-8D0DD0DCA39D}" srcOrd="1" destOrd="0" parTransId="{C2AAA45A-163E-4C21-A45F-C3B7B55B53F4}" sibTransId="{62063580-F48A-4DB9-A18A-C2D724B5EDD3}"/>
    <dgm:cxn modelId="{80EAC72E-2B79-4EFF-9851-3F129625F303}" type="presOf" srcId="{62063580-F48A-4DB9-A18A-C2D724B5EDD3}" destId="{DA93D83F-EBA6-4F19-A765-AE08CF4D7C20}" srcOrd="0" destOrd="0" presId="urn:microsoft.com/office/officeart/2005/8/layout/process2"/>
    <dgm:cxn modelId="{533E9734-0DFF-4EE7-8B7C-C3F6B0B37F21}" type="presOf" srcId="{4D86E60E-135A-4D00-8CD8-FC77FB937313}" destId="{5B251A58-9CB9-4BAF-8E99-E5507D8F2BB9}" srcOrd="1" destOrd="0" presId="urn:microsoft.com/office/officeart/2005/8/layout/process2"/>
    <dgm:cxn modelId="{B5C7ED38-9709-421E-936F-8B92CD1F63A2}" type="presOf" srcId="{E3159D80-17CB-4FBE-B8FD-997F7F367F73}" destId="{4E515A89-8AE5-4FFE-BF84-D0AFE444C51C}" srcOrd="0" destOrd="0" presId="urn:microsoft.com/office/officeart/2005/8/layout/process2"/>
    <dgm:cxn modelId="{39AB1A64-5143-411C-9BB0-8775C42D483F}" type="presOf" srcId="{92BDCF62-8164-4B4E-B1F0-3A41F0D2F09E}" destId="{8FC55EF1-6AB1-4B0D-B0F7-557A4CA5B99D}" srcOrd="1" destOrd="0" presId="urn:microsoft.com/office/officeart/2005/8/layout/process2"/>
    <dgm:cxn modelId="{085F6569-8E01-4E2A-A714-75E6471C068E}" type="presOf" srcId="{92BDCF62-8164-4B4E-B1F0-3A41F0D2F09E}" destId="{2CF717F0-0BFC-4E0E-A0E7-68E4345EE933}" srcOrd="0" destOrd="0" presId="urn:microsoft.com/office/officeart/2005/8/layout/process2"/>
    <dgm:cxn modelId="{BE36424C-A3F0-4B49-BD35-3673CDE94533}" srcId="{61568908-50E9-44D4-9342-D1B51DB07C46}" destId="{4252DEF4-8ED1-484B-9152-C4E5895C7CC2}" srcOrd="0" destOrd="0" parTransId="{6FEBB0AE-F2E9-472F-9A6B-3601CCE9624E}" sibTransId="{92BDCF62-8164-4B4E-B1F0-3A41F0D2F09E}"/>
    <dgm:cxn modelId="{F5291652-9F33-4B31-92F5-6B1F5437DC0A}" srcId="{61568908-50E9-44D4-9342-D1B51DB07C46}" destId="{E3159D80-17CB-4FBE-B8FD-997F7F367F73}" srcOrd="2" destOrd="0" parTransId="{E8382BD6-5712-4EBB-B659-30C7035D49CE}" sibTransId="{50C2317D-5D91-4451-A220-F299AEAB8755}"/>
    <dgm:cxn modelId="{F502D98A-7A39-4806-8AD5-F6DF79212288}" type="presOf" srcId="{50C2317D-5D91-4451-A220-F299AEAB8755}" destId="{73A413C2-50DA-4512-B6E7-53A7CDA4FC2F}" srcOrd="0" destOrd="0" presId="urn:microsoft.com/office/officeart/2005/8/layout/process2"/>
    <dgm:cxn modelId="{572D2BAE-3A3B-463F-9F5E-F17A6EAAB80C}" type="presOf" srcId="{62063580-F48A-4DB9-A18A-C2D724B5EDD3}" destId="{75982104-292B-4530-80B5-0F209AAC3ACF}" srcOrd="1" destOrd="0" presId="urn:microsoft.com/office/officeart/2005/8/layout/process2"/>
    <dgm:cxn modelId="{E3677CAF-306F-4C26-A6CB-22382BC70D1C}" srcId="{61568908-50E9-44D4-9342-D1B51DB07C46}" destId="{3F890BA4-3BA2-45EE-8BB5-DE16757379AB}" srcOrd="4" destOrd="0" parTransId="{2A82DE82-A343-4AF7-A342-6BE6EE703763}" sibTransId="{FB95BA4B-2B24-4C97-92BA-73D8A19C3287}"/>
    <dgm:cxn modelId="{E4D6E8B7-9150-4E1D-A0B4-A0537046B2FA}" type="presOf" srcId="{4252DEF4-8ED1-484B-9152-C4E5895C7CC2}" destId="{3B1CB3EB-A9E1-4446-B5D5-45AA6FB726B9}" srcOrd="0" destOrd="0" presId="urn:microsoft.com/office/officeart/2005/8/layout/process2"/>
    <dgm:cxn modelId="{BA2FE2C6-4A77-40DD-94B2-682F6C671569}" type="presOf" srcId="{EC327414-EADF-4F18-9723-8D0DD0DCA39D}" destId="{02F93E81-39CE-4E08-9E41-FC2A11AC2BFC}" srcOrd="0" destOrd="0" presId="urn:microsoft.com/office/officeart/2005/8/layout/process2"/>
    <dgm:cxn modelId="{2CE79CCA-B5BB-4EDF-9132-D1D7DFCB83FA}" type="presOf" srcId="{50C2317D-5D91-4451-A220-F299AEAB8755}" destId="{5F3EA954-D006-49E7-9F85-5F6C7480D83A}" srcOrd="1" destOrd="0" presId="urn:microsoft.com/office/officeart/2005/8/layout/process2"/>
    <dgm:cxn modelId="{B07FFBCC-171C-4F52-852E-4A2B94991F68}" srcId="{61568908-50E9-44D4-9342-D1B51DB07C46}" destId="{8BA295B7-3DC3-4006-A148-1FE37FAB860E}" srcOrd="3" destOrd="0" parTransId="{06A19BE4-2C30-4B97-8DB3-551C0530D45C}" sibTransId="{4D86E60E-135A-4D00-8CD8-FC77FB937313}"/>
    <dgm:cxn modelId="{A5BB62D8-0C06-4D3A-97BD-838BBA4F7FA7}" type="presOf" srcId="{8BA295B7-3DC3-4006-A148-1FE37FAB860E}" destId="{0F7D36CA-0FC6-4DA8-B13A-E9E986BC197F}" srcOrd="0" destOrd="0" presId="urn:microsoft.com/office/officeart/2005/8/layout/process2"/>
    <dgm:cxn modelId="{D5708EDC-584F-4B67-A20E-90E865DF109D}" type="presOf" srcId="{3F890BA4-3BA2-45EE-8BB5-DE16757379AB}" destId="{8C614427-FF6B-4739-9B2F-647283A1C883}" srcOrd="0" destOrd="0" presId="urn:microsoft.com/office/officeart/2005/8/layout/process2"/>
    <dgm:cxn modelId="{907D4DE8-0EF2-4139-8409-D1030DC1D535}" type="presOf" srcId="{61568908-50E9-44D4-9342-D1B51DB07C46}" destId="{56D4AEA6-0832-4A2A-A14E-9C7D91B6499D}" srcOrd="0" destOrd="0" presId="urn:microsoft.com/office/officeart/2005/8/layout/process2"/>
    <dgm:cxn modelId="{A1FD51A3-08EF-4B09-8465-3597BF85722D}" type="presParOf" srcId="{56D4AEA6-0832-4A2A-A14E-9C7D91B6499D}" destId="{3B1CB3EB-A9E1-4446-B5D5-45AA6FB726B9}" srcOrd="0" destOrd="0" presId="urn:microsoft.com/office/officeart/2005/8/layout/process2"/>
    <dgm:cxn modelId="{6418D62F-3056-44DF-9F73-D9CA37A5D992}" type="presParOf" srcId="{56D4AEA6-0832-4A2A-A14E-9C7D91B6499D}" destId="{2CF717F0-0BFC-4E0E-A0E7-68E4345EE933}" srcOrd="1" destOrd="0" presId="urn:microsoft.com/office/officeart/2005/8/layout/process2"/>
    <dgm:cxn modelId="{BC0D61D2-9896-4370-BD4C-7F329DEB7989}" type="presParOf" srcId="{2CF717F0-0BFC-4E0E-A0E7-68E4345EE933}" destId="{8FC55EF1-6AB1-4B0D-B0F7-557A4CA5B99D}" srcOrd="0" destOrd="0" presId="urn:microsoft.com/office/officeart/2005/8/layout/process2"/>
    <dgm:cxn modelId="{5385A104-A939-44AA-BE79-9DCFBF7FEFA4}" type="presParOf" srcId="{56D4AEA6-0832-4A2A-A14E-9C7D91B6499D}" destId="{02F93E81-39CE-4E08-9E41-FC2A11AC2BFC}" srcOrd="2" destOrd="0" presId="urn:microsoft.com/office/officeart/2005/8/layout/process2"/>
    <dgm:cxn modelId="{D258FBBE-538A-4161-AF12-37E89E2A1E24}" type="presParOf" srcId="{56D4AEA6-0832-4A2A-A14E-9C7D91B6499D}" destId="{DA93D83F-EBA6-4F19-A765-AE08CF4D7C20}" srcOrd="3" destOrd="0" presId="urn:microsoft.com/office/officeart/2005/8/layout/process2"/>
    <dgm:cxn modelId="{C598B889-F2BF-4EE3-8687-580E4931C5FB}" type="presParOf" srcId="{DA93D83F-EBA6-4F19-A765-AE08CF4D7C20}" destId="{75982104-292B-4530-80B5-0F209AAC3ACF}" srcOrd="0" destOrd="0" presId="urn:microsoft.com/office/officeart/2005/8/layout/process2"/>
    <dgm:cxn modelId="{7B94F71D-822E-4BD8-81B5-ABC3CC911EF3}" type="presParOf" srcId="{56D4AEA6-0832-4A2A-A14E-9C7D91B6499D}" destId="{4E515A89-8AE5-4FFE-BF84-D0AFE444C51C}" srcOrd="4" destOrd="0" presId="urn:microsoft.com/office/officeart/2005/8/layout/process2"/>
    <dgm:cxn modelId="{454D246D-AD18-4B88-B3C4-0A0D0ED38A72}" type="presParOf" srcId="{56D4AEA6-0832-4A2A-A14E-9C7D91B6499D}" destId="{73A413C2-50DA-4512-B6E7-53A7CDA4FC2F}" srcOrd="5" destOrd="0" presId="urn:microsoft.com/office/officeart/2005/8/layout/process2"/>
    <dgm:cxn modelId="{AF678DEA-5F64-4030-B0CB-3E0EBC07B70D}" type="presParOf" srcId="{73A413C2-50DA-4512-B6E7-53A7CDA4FC2F}" destId="{5F3EA954-D006-49E7-9F85-5F6C7480D83A}" srcOrd="0" destOrd="0" presId="urn:microsoft.com/office/officeart/2005/8/layout/process2"/>
    <dgm:cxn modelId="{C9FC3DE4-2667-4278-B7A8-D6EAE91942D5}" type="presParOf" srcId="{56D4AEA6-0832-4A2A-A14E-9C7D91B6499D}" destId="{0F7D36CA-0FC6-4DA8-B13A-E9E986BC197F}" srcOrd="6" destOrd="0" presId="urn:microsoft.com/office/officeart/2005/8/layout/process2"/>
    <dgm:cxn modelId="{282CEE5B-5C92-471F-8669-BFEF2D8E781B}" type="presParOf" srcId="{56D4AEA6-0832-4A2A-A14E-9C7D91B6499D}" destId="{F1B8B30B-9877-4877-8ADC-02E622B9E8D3}" srcOrd="7" destOrd="0" presId="urn:microsoft.com/office/officeart/2005/8/layout/process2"/>
    <dgm:cxn modelId="{F1C123AC-6E50-4A35-9DA8-E1A340CD9A56}" type="presParOf" srcId="{F1B8B30B-9877-4877-8ADC-02E622B9E8D3}" destId="{5B251A58-9CB9-4BAF-8E99-E5507D8F2BB9}" srcOrd="0" destOrd="0" presId="urn:microsoft.com/office/officeart/2005/8/layout/process2"/>
    <dgm:cxn modelId="{F3CFD380-742E-45F3-A11F-3F9E87B8813A}" type="presParOf" srcId="{56D4AEA6-0832-4A2A-A14E-9C7D91B6499D}" destId="{8C614427-FF6B-4739-9B2F-647283A1C883}"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1568908-50E9-44D4-9342-D1B51DB07C46}" type="doc">
      <dgm:prSet loTypeId="urn:microsoft.com/office/officeart/2005/8/layout/process2" loCatId="process" qsTypeId="urn:microsoft.com/office/officeart/2005/8/quickstyle/simple1" qsCatId="simple" csTypeId="urn:microsoft.com/office/officeart/2005/8/colors/colorful1" csCatId="colorful" phldr="1"/>
      <dgm:spPr/>
    </dgm:pt>
    <dgm:pt modelId="{4252DEF4-8ED1-484B-9152-C4E5895C7CC2}">
      <dgm:prSet phldrT="[Text]" custT="1"/>
      <dgm:spPr>
        <a:solidFill>
          <a:schemeClr val="bg2"/>
        </a:solidFill>
      </dgm:spPr>
      <dgm:t>
        <a:bodyPr/>
        <a:lstStyle/>
        <a:p>
          <a:r>
            <a:rPr lang="en-US" sz="3300" dirty="0"/>
            <a:t>TBL/IQL Literature Review</a:t>
          </a:r>
        </a:p>
      </dgm:t>
    </dgm:pt>
    <dgm:pt modelId="{6FEBB0AE-F2E9-472F-9A6B-3601CCE9624E}" type="parTrans" cxnId="{BE36424C-A3F0-4B49-BD35-3673CDE94533}">
      <dgm:prSet/>
      <dgm:spPr/>
      <dgm:t>
        <a:bodyPr/>
        <a:lstStyle/>
        <a:p>
          <a:endParaRPr lang="en-US"/>
        </a:p>
      </dgm:t>
    </dgm:pt>
    <dgm:pt modelId="{92BDCF62-8164-4B4E-B1F0-3A41F0D2F09E}" type="sibTrans" cxnId="{BE36424C-A3F0-4B49-BD35-3673CDE94533}">
      <dgm:prSet/>
      <dgm:spPr>
        <a:solidFill>
          <a:schemeClr val="bg2"/>
        </a:solidFill>
      </dgm:spPr>
      <dgm:t>
        <a:bodyPr/>
        <a:lstStyle/>
        <a:p>
          <a:endParaRPr lang="en-US"/>
        </a:p>
      </dgm:t>
    </dgm:pt>
    <dgm:pt modelId="{EC327414-EADF-4F18-9723-8D0DD0DCA39D}">
      <dgm:prSet phldrT="[Text]" custT="1"/>
      <dgm:spPr/>
      <dgm:t>
        <a:bodyPr/>
        <a:lstStyle/>
        <a:p>
          <a:r>
            <a:rPr lang="en-US" sz="3300" dirty="0"/>
            <a:t>Course Design &amp; Consultation</a:t>
          </a:r>
        </a:p>
      </dgm:t>
    </dgm:pt>
    <dgm:pt modelId="{C2AAA45A-163E-4C21-A45F-C3B7B55B53F4}" type="parTrans" cxnId="{673CC112-79FC-4961-9890-53C302B53BBB}">
      <dgm:prSet/>
      <dgm:spPr/>
      <dgm:t>
        <a:bodyPr/>
        <a:lstStyle/>
        <a:p>
          <a:endParaRPr lang="en-US"/>
        </a:p>
      </dgm:t>
    </dgm:pt>
    <dgm:pt modelId="{62063580-F48A-4DB9-A18A-C2D724B5EDD3}" type="sibTrans" cxnId="{673CC112-79FC-4961-9890-53C302B53BBB}">
      <dgm:prSet/>
      <dgm:spPr/>
      <dgm:t>
        <a:bodyPr/>
        <a:lstStyle/>
        <a:p>
          <a:endParaRPr lang="en-US"/>
        </a:p>
      </dgm:t>
    </dgm:pt>
    <dgm:pt modelId="{E3159D80-17CB-4FBE-B8FD-997F7F367F73}">
      <dgm:prSet phldrT="[Text]" custT="1"/>
      <dgm:spPr/>
      <dgm:t>
        <a:bodyPr/>
        <a:lstStyle/>
        <a:p>
          <a:r>
            <a:rPr lang="en-US" sz="3300" dirty="0"/>
            <a:t>Course Delivery (2 teams of 5)</a:t>
          </a:r>
        </a:p>
      </dgm:t>
    </dgm:pt>
    <dgm:pt modelId="{E8382BD6-5712-4EBB-B659-30C7035D49CE}" type="parTrans" cxnId="{F5291652-9F33-4B31-92F5-6B1F5437DC0A}">
      <dgm:prSet/>
      <dgm:spPr/>
      <dgm:t>
        <a:bodyPr/>
        <a:lstStyle/>
        <a:p>
          <a:endParaRPr lang="en-US"/>
        </a:p>
      </dgm:t>
    </dgm:pt>
    <dgm:pt modelId="{50C2317D-5D91-4451-A220-F299AEAB8755}" type="sibTrans" cxnId="{F5291652-9F33-4B31-92F5-6B1F5437DC0A}">
      <dgm:prSet/>
      <dgm:spPr/>
      <dgm:t>
        <a:bodyPr/>
        <a:lstStyle/>
        <a:p>
          <a:endParaRPr lang="en-US"/>
        </a:p>
      </dgm:t>
    </dgm:pt>
    <dgm:pt modelId="{8BA295B7-3DC3-4006-A148-1FE37FAB860E}">
      <dgm:prSet phldrT="[Text]" custT="1"/>
      <dgm:spPr/>
      <dgm:t>
        <a:bodyPr/>
        <a:lstStyle/>
        <a:p>
          <a:r>
            <a:rPr lang="en-US" sz="3300" dirty="0"/>
            <a:t>Modified iRAT &amp; tRAT</a:t>
          </a:r>
        </a:p>
      </dgm:t>
    </dgm:pt>
    <dgm:pt modelId="{06A19BE4-2C30-4B97-8DB3-551C0530D45C}" type="parTrans" cxnId="{B07FFBCC-171C-4F52-852E-4A2B94991F68}">
      <dgm:prSet/>
      <dgm:spPr/>
      <dgm:t>
        <a:bodyPr/>
        <a:lstStyle/>
        <a:p>
          <a:endParaRPr lang="en-US"/>
        </a:p>
      </dgm:t>
    </dgm:pt>
    <dgm:pt modelId="{4D86E60E-135A-4D00-8CD8-FC77FB937313}" type="sibTrans" cxnId="{B07FFBCC-171C-4F52-852E-4A2B94991F68}">
      <dgm:prSet/>
      <dgm:spPr/>
      <dgm:t>
        <a:bodyPr/>
        <a:lstStyle/>
        <a:p>
          <a:endParaRPr lang="en-US"/>
        </a:p>
      </dgm:t>
    </dgm:pt>
    <dgm:pt modelId="{3F890BA4-3BA2-45EE-8BB5-DE16757379AB}">
      <dgm:prSet phldrT="[Text]" custT="1"/>
      <dgm:spPr/>
      <dgm:t>
        <a:bodyPr/>
        <a:lstStyle/>
        <a:p>
          <a:r>
            <a:rPr lang="en-US" sz="3300" dirty="0"/>
            <a:t>Assessment &amp; Feedback</a:t>
          </a:r>
        </a:p>
      </dgm:t>
    </dgm:pt>
    <dgm:pt modelId="{2A82DE82-A343-4AF7-A342-6BE6EE703763}" type="parTrans" cxnId="{E3677CAF-306F-4C26-A6CB-22382BC70D1C}">
      <dgm:prSet/>
      <dgm:spPr/>
      <dgm:t>
        <a:bodyPr/>
        <a:lstStyle/>
        <a:p>
          <a:endParaRPr lang="en-US"/>
        </a:p>
      </dgm:t>
    </dgm:pt>
    <dgm:pt modelId="{FB95BA4B-2B24-4C97-92BA-73D8A19C3287}" type="sibTrans" cxnId="{E3677CAF-306F-4C26-A6CB-22382BC70D1C}">
      <dgm:prSet/>
      <dgm:spPr/>
      <dgm:t>
        <a:bodyPr/>
        <a:lstStyle/>
        <a:p>
          <a:endParaRPr lang="en-US"/>
        </a:p>
      </dgm:t>
    </dgm:pt>
    <dgm:pt modelId="{56D4AEA6-0832-4A2A-A14E-9C7D91B6499D}" type="pres">
      <dgm:prSet presAssocID="{61568908-50E9-44D4-9342-D1B51DB07C46}" presName="linearFlow" presStyleCnt="0">
        <dgm:presLayoutVars>
          <dgm:resizeHandles val="exact"/>
        </dgm:presLayoutVars>
      </dgm:prSet>
      <dgm:spPr/>
    </dgm:pt>
    <dgm:pt modelId="{3B1CB3EB-A9E1-4446-B5D5-45AA6FB726B9}" type="pres">
      <dgm:prSet presAssocID="{4252DEF4-8ED1-484B-9152-C4E5895C7CC2}" presName="node" presStyleLbl="node1" presStyleIdx="0" presStyleCnt="5" custScaleX="341050">
        <dgm:presLayoutVars>
          <dgm:bulletEnabled val="1"/>
        </dgm:presLayoutVars>
      </dgm:prSet>
      <dgm:spPr/>
    </dgm:pt>
    <dgm:pt modelId="{2CF717F0-0BFC-4E0E-A0E7-68E4345EE933}" type="pres">
      <dgm:prSet presAssocID="{92BDCF62-8164-4B4E-B1F0-3A41F0D2F09E}" presName="sibTrans" presStyleLbl="sibTrans2D1" presStyleIdx="0" presStyleCnt="4"/>
      <dgm:spPr/>
    </dgm:pt>
    <dgm:pt modelId="{8FC55EF1-6AB1-4B0D-B0F7-557A4CA5B99D}" type="pres">
      <dgm:prSet presAssocID="{92BDCF62-8164-4B4E-B1F0-3A41F0D2F09E}" presName="connectorText" presStyleLbl="sibTrans2D1" presStyleIdx="0" presStyleCnt="4"/>
      <dgm:spPr/>
    </dgm:pt>
    <dgm:pt modelId="{02F93E81-39CE-4E08-9E41-FC2A11AC2BFC}" type="pres">
      <dgm:prSet presAssocID="{EC327414-EADF-4F18-9723-8D0DD0DCA39D}" presName="node" presStyleLbl="node1" presStyleIdx="1" presStyleCnt="5" custScaleX="341050">
        <dgm:presLayoutVars>
          <dgm:bulletEnabled val="1"/>
        </dgm:presLayoutVars>
      </dgm:prSet>
      <dgm:spPr/>
    </dgm:pt>
    <dgm:pt modelId="{DA93D83F-EBA6-4F19-A765-AE08CF4D7C20}" type="pres">
      <dgm:prSet presAssocID="{62063580-F48A-4DB9-A18A-C2D724B5EDD3}" presName="sibTrans" presStyleLbl="sibTrans2D1" presStyleIdx="1" presStyleCnt="4"/>
      <dgm:spPr/>
    </dgm:pt>
    <dgm:pt modelId="{75982104-292B-4530-80B5-0F209AAC3ACF}" type="pres">
      <dgm:prSet presAssocID="{62063580-F48A-4DB9-A18A-C2D724B5EDD3}" presName="connectorText" presStyleLbl="sibTrans2D1" presStyleIdx="1" presStyleCnt="4"/>
      <dgm:spPr/>
    </dgm:pt>
    <dgm:pt modelId="{4E515A89-8AE5-4FFE-BF84-D0AFE444C51C}" type="pres">
      <dgm:prSet presAssocID="{E3159D80-17CB-4FBE-B8FD-997F7F367F73}" presName="node" presStyleLbl="node1" presStyleIdx="2" presStyleCnt="5" custScaleX="341050">
        <dgm:presLayoutVars>
          <dgm:bulletEnabled val="1"/>
        </dgm:presLayoutVars>
      </dgm:prSet>
      <dgm:spPr/>
    </dgm:pt>
    <dgm:pt modelId="{73A413C2-50DA-4512-B6E7-53A7CDA4FC2F}" type="pres">
      <dgm:prSet presAssocID="{50C2317D-5D91-4451-A220-F299AEAB8755}" presName="sibTrans" presStyleLbl="sibTrans2D1" presStyleIdx="2" presStyleCnt="4"/>
      <dgm:spPr/>
    </dgm:pt>
    <dgm:pt modelId="{5F3EA954-D006-49E7-9F85-5F6C7480D83A}" type="pres">
      <dgm:prSet presAssocID="{50C2317D-5D91-4451-A220-F299AEAB8755}" presName="connectorText" presStyleLbl="sibTrans2D1" presStyleIdx="2" presStyleCnt="4"/>
      <dgm:spPr/>
    </dgm:pt>
    <dgm:pt modelId="{0F7D36CA-0FC6-4DA8-B13A-E9E986BC197F}" type="pres">
      <dgm:prSet presAssocID="{8BA295B7-3DC3-4006-A148-1FE37FAB860E}" presName="node" presStyleLbl="node1" presStyleIdx="3" presStyleCnt="5" custScaleX="342492">
        <dgm:presLayoutVars>
          <dgm:bulletEnabled val="1"/>
        </dgm:presLayoutVars>
      </dgm:prSet>
      <dgm:spPr/>
    </dgm:pt>
    <dgm:pt modelId="{F1B8B30B-9877-4877-8ADC-02E622B9E8D3}" type="pres">
      <dgm:prSet presAssocID="{4D86E60E-135A-4D00-8CD8-FC77FB937313}" presName="sibTrans" presStyleLbl="sibTrans2D1" presStyleIdx="3" presStyleCnt="4"/>
      <dgm:spPr/>
    </dgm:pt>
    <dgm:pt modelId="{5B251A58-9CB9-4BAF-8E99-E5507D8F2BB9}" type="pres">
      <dgm:prSet presAssocID="{4D86E60E-135A-4D00-8CD8-FC77FB937313}" presName="connectorText" presStyleLbl="sibTrans2D1" presStyleIdx="3" presStyleCnt="4"/>
      <dgm:spPr/>
    </dgm:pt>
    <dgm:pt modelId="{8C614427-FF6B-4739-9B2F-647283A1C883}" type="pres">
      <dgm:prSet presAssocID="{3F890BA4-3BA2-45EE-8BB5-DE16757379AB}" presName="node" presStyleLbl="node1" presStyleIdx="4" presStyleCnt="5" custScaleX="349345">
        <dgm:presLayoutVars>
          <dgm:bulletEnabled val="1"/>
        </dgm:presLayoutVars>
      </dgm:prSet>
      <dgm:spPr/>
    </dgm:pt>
  </dgm:ptLst>
  <dgm:cxnLst>
    <dgm:cxn modelId="{664C6400-08FC-4B88-B6C6-5321AFB83691}" type="presOf" srcId="{4D86E60E-135A-4D00-8CD8-FC77FB937313}" destId="{F1B8B30B-9877-4877-8ADC-02E622B9E8D3}" srcOrd="0" destOrd="0" presId="urn:microsoft.com/office/officeart/2005/8/layout/process2"/>
    <dgm:cxn modelId="{673CC112-79FC-4961-9890-53C302B53BBB}" srcId="{61568908-50E9-44D4-9342-D1B51DB07C46}" destId="{EC327414-EADF-4F18-9723-8D0DD0DCA39D}" srcOrd="1" destOrd="0" parTransId="{C2AAA45A-163E-4C21-A45F-C3B7B55B53F4}" sibTransId="{62063580-F48A-4DB9-A18A-C2D724B5EDD3}"/>
    <dgm:cxn modelId="{80EAC72E-2B79-4EFF-9851-3F129625F303}" type="presOf" srcId="{62063580-F48A-4DB9-A18A-C2D724B5EDD3}" destId="{DA93D83F-EBA6-4F19-A765-AE08CF4D7C20}" srcOrd="0" destOrd="0" presId="urn:microsoft.com/office/officeart/2005/8/layout/process2"/>
    <dgm:cxn modelId="{533E9734-0DFF-4EE7-8B7C-C3F6B0B37F21}" type="presOf" srcId="{4D86E60E-135A-4D00-8CD8-FC77FB937313}" destId="{5B251A58-9CB9-4BAF-8E99-E5507D8F2BB9}" srcOrd="1" destOrd="0" presId="urn:microsoft.com/office/officeart/2005/8/layout/process2"/>
    <dgm:cxn modelId="{B5C7ED38-9709-421E-936F-8B92CD1F63A2}" type="presOf" srcId="{E3159D80-17CB-4FBE-B8FD-997F7F367F73}" destId="{4E515A89-8AE5-4FFE-BF84-D0AFE444C51C}" srcOrd="0" destOrd="0" presId="urn:microsoft.com/office/officeart/2005/8/layout/process2"/>
    <dgm:cxn modelId="{39AB1A64-5143-411C-9BB0-8775C42D483F}" type="presOf" srcId="{92BDCF62-8164-4B4E-B1F0-3A41F0D2F09E}" destId="{8FC55EF1-6AB1-4B0D-B0F7-557A4CA5B99D}" srcOrd="1" destOrd="0" presId="urn:microsoft.com/office/officeart/2005/8/layout/process2"/>
    <dgm:cxn modelId="{085F6569-8E01-4E2A-A714-75E6471C068E}" type="presOf" srcId="{92BDCF62-8164-4B4E-B1F0-3A41F0D2F09E}" destId="{2CF717F0-0BFC-4E0E-A0E7-68E4345EE933}" srcOrd="0" destOrd="0" presId="urn:microsoft.com/office/officeart/2005/8/layout/process2"/>
    <dgm:cxn modelId="{BE36424C-A3F0-4B49-BD35-3673CDE94533}" srcId="{61568908-50E9-44D4-9342-D1B51DB07C46}" destId="{4252DEF4-8ED1-484B-9152-C4E5895C7CC2}" srcOrd="0" destOrd="0" parTransId="{6FEBB0AE-F2E9-472F-9A6B-3601CCE9624E}" sibTransId="{92BDCF62-8164-4B4E-B1F0-3A41F0D2F09E}"/>
    <dgm:cxn modelId="{F5291652-9F33-4B31-92F5-6B1F5437DC0A}" srcId="{61568908-50E9-44D4-9342-D1B51DB07C46}" destId="{E3159D80-17CB-4FBE-B8FD-997F7F367F73}" srcOrd="2" destOrd="0" parTransId="{E8382BD6-5712-4EBB-B659-30C7035D49CE}" sibTransId="{50C2317D-5D91-4451-A220-F299AEAB8755}"/>
    <dgm:cxn modelId="{F502D98A-7A39-4806-8AD5-F6DF79212288}" type="presOf" srcId="{50C2317D-5D91-4451-A220-F299AEAB8755}" destId="{73A413C2-50DA-4512-B6E7-53A7CDA4FC2F}" srcOrd="0" destOrd="0" presId="urn:microsoft.com/office/officeart/2005/8/layout/process2"/>
    <dgm:cxn modelId="{572D2BAE-3A3B-463F-9F5E-F17A6EAAB80C}" type="presOf" srcId="{62063580-F48A-4DB9-A18A-C2D724B5EDD3}" destId="{75982104-292B-4530-80B5-0F209AAC3ACF}" srcOrd="1" destOrd="0" presId="urn:microsoft.com/office/officeart/2005/8/layout/process2"/>
    <dgm:cxn modelId="{E3677CAF-306F-4C26-A6CB-22382BC70D1C}" srcId="{61568908-50E9-44D4-9342-D1B51DB07C46}" destId="{3F890BA4-3BA2-45EE-8BB5-DE16757379AB}" srcOrd="4" destOrd="0" parTransId="{2A82DE82-A343-4AF7-A342-6BE6EE703763}" sibTransId="{FB95BA4B-2B24-4C97-92BA-73D8A19C3287}"/>
    <dgm:cxn modelId="{E4D6E8B7-9150-4E1D-A0B4-A0537046B2FA}" type="presOf" srcId="{4252DEF4-8ED1-484B-9152-C4E5895C7CC2}" destId="{3B1CB3EB-A9E1-4446-B5D5-45AA6FB726B9}" srcOrd="0" destOrd="0" presId="urn:microsoft.com/office/officeart/2005/8/layout/process2"/>
    <dgm:cxn modelId="{BA2FE2C6-4A77-40DD-94B2-682F6C671569}" type="presOf" srcId="{EC327414-EADF-4F18-9723-8D0DD0DCA39D}" destId="{02F93E81-39CE-4E08-9E41-FC2A11AC2BFC}" srcOrd="0" destOrd="0" presId="urn:microsoft.com/office/officeart/2005/8/layout/process2"/>
    <dgm:cxn modelId="{2CE79CCA-B5BB-4EDF-9132-D1D7DFCB83FA}" type="presOf" srcId="{50C2317D-5D91-4451-A220-F299AEAB8755}" destId="{5F3EA954-D006-49E7-9F85-5F6C7480D83A}" srcOrd="1" destOrd="0" presId="urn:microsoft.com/office/officeart/2005/8/layout/process2"/>
    <dgm:cxn modelId="{B07FFBCC-171C-4F52-852E-4A2B94991F68}" srcId="{61568908-50E9-44D4-9342-D1B51DB07C46}" destId="{8BA295B7-3DC3-4006-A148-1FE37FAB860E}" srcOrd="3" destOrd="0" parTransId="{06A19BE4-2C30-4B97-8DB3-551C0530D45C}" sibTransId="{4D86E60E-135A-4D00-8CD8-FC77FB937313}"/>
    <dgm:cxn modelId="{A5BB62D8-0C06-4D3A-97BD-838BBA4F7FA7}" type="presOf" srcId="{8BA295B7-3DC3-4006-A148-1FE37FAB860E}" destId="{0F7D36CA-0FC6-4DA8-B13A-E9E986BC197F}" srcOrd="0" destOrd="0" presId="urn:microsoft.com/office/officeart/2005/8/layout/process2"/>
    <dgm:cxn modelId="{D5708EDC-584F-4B67-A20E-90E865DF109D}" type="presOf" srcId="{3F890BA4-3BA2-45EE-8BB5-DE16757379AB}" destId="{8C614427-FF6B-4739-9B2F-647283A1C883}" srcOrd="0" destOrd="0" presId="urn:microsoft.com/office/officeart/2005/8/layout/process2"/>
    <dgm:cxn modelId="{907D4DE8-0EF2-4139-8409-D1030DC1D535}" type="presOf" srcId="{61568908-50E9-44D4-9342-D1B51DB07C46}" destId="{56D4AEA6-0832-4A2A-A14E-9C7D91B6499D}" srcOrd="0" destOrd="0" presId="urn:microsoft.com/office/officeart/2005/8/layout/process2"/>
    <dgm:cxn modelId="{A1FD51A3-08EF-4B09-8465-3597BF85722D}" type="presParOf" srcId="{56D4AEA6-0832-4A2A-A14E-9C7D91B6499D}" destId="{3B1CB3EB-A9E1-4446-B5D5-45AA6FB726B9}" srcOrd="0" destOrd="0" presId="urn:microsoft.com/office/officeart/2005/8/layout/process2"/>
    <dgm:cxn modelId="{6418D62F-3056-44DF-9F73-D9CA37A5D992}" type="presParOf" srcId="{56D4AEA6-0832-4A2A-A14E-9C7D91B6499D}" destId="{2CF717F0-0BFC-4E0E-A0E7-68E4345EE933}" srcOrd="1" destOrd="0" presId="urn:microsoft.com/office/officeart/2005/8/layout/process2"/>
    <dgm:cxn modelId="{BC0D61D2-9896-4370-BD4C-7F329DEB7989}" type="presParOf" srcId="{2CF717F0-0BFC-4E0E-A0E7-68E4345EE933}" destId="{8FC55EF1-6AB1-4B0D-B0F7-557A4CA5B99D}" srcOrd="0" destOrd="0" presId="urn:microsoft.com/office/officeart/2005/8/layout/process2"/>
    <dgm:cxn modelId="{5385A104-A939-44AA-BE79-9DCFBF7FEFA4}" type="presParOf" srcId="{56D4AEA6-0832-4A2A-A14E-9C7D91B6499D}" destId="{02F93E81-39CE-4E08-9E41-FC2A11AC2BFC}" srcOrd="2" destOrd="0" presId="urn:microsoft.com/office/officeart/2005/8/layout/process2"/>
    <dgm:cxn modelId="{D258FBBE-538A-4161-AF12-37E89E2A1E24}" type="presParOf" srcId="{56D4AEA6-0832-4A2A-A14E-9C7D91B6499D}" destId="{DA93D83F-EBA6-4F19-A765-AE08CF4D7C20}" srcOrd="3" destOrd="0" presId="urn:microsoft.com/office/officeart/2005/8/layout/process2"/>
    <dgm:cxn modelId="{C598B889-F2BF-4EE3-8687-580E4931C5FB}" type="presParOf" srcId="{DA93D83F-EBA6-4F19-A765-AE08CF4D7C20}" destId="{75982104-292B-4530-80B5-0F209AAC3ACF}" srcOrd="0" destOrd="0" presId="urn:microsoft.com/office/officeart/2005/8/layout/process2"/>
    <dgm:cxn modelId="{7B94F71D-822E-4BD8-81B5-ABC3CC911EF3}" type="presParOf" srcId="{56D4AEA6-0832-4A2A-A14E-9C7D91B6499D}" destId="{4E515A89-8AE5-4FFE-BF84-D0AFE444C51C}" srcOrd="4" destOrd="0" presId="urn:microsoft.com/office/officeart/2005/8/layout/process2"/>
    <dgm:cxn modelId="{454D246D-AD18-4B88-B3C4-0A0D0ED38A72}" type="presParOf" srcId="{56D4AEA6-0832-4A2A-A14E-9C7D91B6499D}" destId="{73A413C2-50DA-4512-B6E7-53A7CDA4FC2F}" srcOrd="5" destOrd="0" presId="urn:microsoft.com/office/officeart/2005/8/layout/process2"/>
    <dgm:cxn modelId="{AF678DEA-5F64-4030-B0CB-3E0EBC07B70D}" type="presParOf" srcId="{73A413C2-50DA-4512-B6E7-53A7CDA4FC2F}" destId="{5F3EA954-D006-49E7-9F85-5F6C7480D83A}" srcOrd="0" destOrd="0" presId="urn:microsoft.com/office/officeart/2005/8/layout/process2"/>
    <dgm:cxn modelId="{C9FC3DE4-2667-4278-B7A8-D6EAE91942D5}" type="presParOf" srcId="{56D4AEA6-0832-4A2A-A14E-9C7D91B6499D}" destId="{0F7D36CA-0FC6-4DA8-B13A-E9E986BC197F}" srcOrd="6" destOrd="0" presId="urn:microsoft.com/office/officeart/2005/8/layout/process2"/>
    <dgm:cxn modelId="{282CEE5B-5C92-471F-8669-BFEF2D8E781B}" type="presParOf" srcId="{56D4AEA6-0832-4A2A-A14E-9C7D91B6499D}" destId="{F1B8B30B-9877-4877-8ADC-02E622B9E8D3}" srcOrd="7" destOrd="0" presId="urn:microsoft.com/office/officeart/2005/8/layout/process2"/>
    <dgm:cxn modelId="{F1C123AC-6E50-4A35-9DA8-E1A340CD9A56}" type="presParOf" srcId="{F1B8B30B-9877-4877-8ADC-02E622B9E8D3}" destId="{5B251A58-9CB9-4BAF-8E99-E5507D8F2BB9}" srcOrd="0" destOrd="0" presId="urn:microsoft.com/office/officeart/2005/8/layout/process2"/>
    <dgm:cxn modelId="{F3CFD380-742E-45F3-A11F-3F9E87B8813A}" type="presParOf" srcId="{56D4AEA6-0832-4A2A-A14E-9C7D91B6499D}" destId="{8C614427-FF6B-4739-9B2F-647283A1C883}"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943EDBF-2BE5-494D-9664-AA7117B55781}" type="doc">
      <dgm:prSet loTypeId="urn:microsoft.com/office/officeart/2005/8/layout/lProcess3" loCatId="process" qsTypeId="urn:microsoft.com/office/officeart/2005/8/quickstyle/simple1" qsCatId="simple" csTypeId="urn:microsoft.com/office/officeart/2005/8/colors/colorful1" csCatId="colorful" phldr="1"/>
      <dgm:spPr/>
      <dgm:t>
        <a:bodyPr/>
        <a:lstStyle/>
        <a:p>
          <a:endParaRPr lang="en-US"/>
        </a:p>
      </dgm:t>
    </dgm:pt>
    <dgm:pt modelId="{4AA8747C-0572-4E77-B5D8-85BA81B08E58}">
      <dgm:prSet phldrT="[Text]" custT="1"/>
      <dgm:spPr>
        <a:solidFill>
          <a:schemeClr val="bg2"/>
        </a:solidFill>
      </dgm:spPr>
      <dgm:t>
        <a:bodyPr/>
        <a:lstStyle/>
        <a:p>
          <a:r>
            <a:rPr lang="en-US" sz="3300" dirty="0"/>
            <a:t>Weeks 1-2:</a:t>
          </a:r>
        </a:p>
        <a:p>
          <a:r>
            <a:rPr lang="en-US" sz="3300" dirty="0"/>
            <a:t>Team Norming</a:t>
          </a:r>
        </a:p>
      </dgm:t>
    </dgm:pt>
    <dgm:pt modelId="{22C061CD-6348-4B40-BA85-8C0E87A18C1E}" type="parTrans" cxnId="{E6C1D45E-ACDF-43FE-B597-E410538785E0}">
      <dgm:prSet/>
      <dgm:spPr/>
      <dgm:t>
        <a:bodyPr/>
        <a:lstStyle/>
        <a:p>
          <a:endParaRPr lang="en-US"/>
        </a:p>
      </dgm:t>
    </dgm:pt>
    <dgm:pt modelId="{23F7DC5C-525E-4AFF-8A3D-B7BE24D0543E}" type="sibTrans" cxnId="{E6C1D45E-ACDF-43FE-B597-E410538785E0}">
      <dgm:prSet/>
      <dgm:spPr/>
      <dgm:t>
        <a:bodyPr/>
        <a:lstStyle/>
        <a:p>
          <a:endParaRPr lang="en-US"/>
        </a:p>
      </dgm:t>
    </dgm:pt>
    <dgm:pt modelId="{52BAE4F3-AD9D-459B-8CB3-948EA1B1862E}">
      <dgm:prSet phldrT="[Text]" custT="1"/>
      <dgm:spPr/>
      <dgm:t>
        <a:bodyPr/>
        <a:lstStyle/>
        <a:p>
          <a:r>
            <a:rPr lang="en-US" sz="3300" dirty="0"/>
            <a:t>Weeks 3-12: </a:t>
          </a:r>
        </a:p>
        <a:p>
          <a:r>
            <a:rPr lang="en-US" sz="3300" dirty="0"/>
            <a:t>Team-Based Work</a:t>
          </a:r>
        </a:p>
      </dgm:t>
    </dgm:pt>
    <dgm:pt modelId="{D25CC0DC-6F97-4968-88F7-79B538589705}" type="parTrans" cxnId="{34C87377-3C49-4F30-8426-A3F01480DAE5}">
      <dgm:prSet/>
      <dgm:spPr/>
      <dgm:t>
        <a:bodyPr/>
        <a:lstStyle/>
        <a:p>
          <a:endParaRPr lang="en-US"/>
        </a:p>
      </dgm:t>
    </dgm:pt>
    <dgm:pt modelId="{B7B3F41C-78DC-4A7E-92F6-6E7EAB3D6942}" type="sibTrans" cxnId="{34C87377-3C49-4F30-8426-A3F01480DAE5}">
      <dgm:prSet/>
      <dgm:spPr/>
      <dgm:t>
        <a:bodyPr/>
        <a:lstStyle/>
        <a:p>
          <a:endParaRPr lang="en-US"/>
        </a:p>
      </dgm:t>
    </dgm:pt>
    <dgm:pt modelId="{99B5EA32-13B3-4C79-A80B-1E0764AF1696}">
      <dgm:prSet phldrT="[Text]" custT="1"/>
      <dgm:spPr/>
      <dgm:t>
        <a:bodyPr/>
        <a:lstStyle/>
        <a:p>
          <a:r>
            <a:rPr lang="en-US" sz="3300" dirty="0"/>
            <a:t>Weeks 13-16: </a:t>
          </a:r>
        </a:p>
        <a:p>
          <a:r>
            <a:rPr lang="en-US" sz="3300" dirty="0"/>
            <a:t>Class &amp; Individual Work</a:t>
          </a:r>
        </a:p>
      </dgm:t>
    </dgm:pt>
    <dgm:pt modelId="{308C5FD7-866B-4E95-87E9-307E6B0C396F}" type="parTrans" cxnId="{AA035633-A89E-4EEC-AF52-DAB906AA676F}">
      <dgm:prSet/>
      <dgm:spPr/>
      <dgm:t>
        <a:bodyPr/>
        <a:lstStyle/>
        <a:p>
          <a:endParaRPr lang="en-US"/>
        </a:p>
      </dgm:t>
    </dgm:pt>
    <dgm:pt modelId="{0F49BFC3-B903-435E-BC65-10F5883E6BCC}" type="sibTrans" cxnId="{AA035633-A89E-4EEC-AF52-DAB906AA676F}">
      <dgm:prSet/>
      <dgm:spPr/>
      <dgm:t>
        <a:bodyPr/>
        <a:lstStyle/>
        <a:p>
          <a:endParaRPr lang="en-US"/>
        </a:p>
      </dgm:t>
    </dgm:pt>
    <dgm:pt modelId="{B03C0D9F-7BF7-4127-B68F-050AA3100C1D}" type="pres">
      <dgm:prSet presAssocID="{8943EDBF-2BE5-494D-9664-AA7117B55781}" presName="Name0" presStyleCnt="0">
        <dgm:presLayoutVars>
          <dgm:chPref val="3"/>
          <dgm:dir/>
          <dgm:animLvl val="lvl"/>
          <dgm:resizeHandles/>
        </dgm:presLayoutVars>
      </dgm:prSet>
      <dgm:spPr/>
    </dgm:pt>
    <dgm:pt modelId="{065A87C6-1FB3-4D3B-8C0C-D9562D7A430D}" type="pres">
      <dgm:prSet presAssocID="{4AA8747C-0572-4E77-B5D8-85BA81B08E58}" presName="horFlow" presStyleCnt="0"/>
      <dgm:spPr/>
    </dgm:pt>
    <dgm:pt modelId="{28AEC340-5005-4A91-8A3A-ED7586723E8A}" type="pres">
      <dgm:prSet presAssocID="{4AA8747C-0572-4E77-B5D8-85BA81B08E58}" presName="bigChev" presStyleLbl="node1" presStyleIdx="0" presStyleCnt="3" custLinFactNeighborY="-11886"/>
      <dgm:spPr/>
    </dgm:pt>
    <dgm:pt modelId="{64B962BD-4632-4FF7-A7D8-378CE121D2E5}" type="pres">
      <dgm:prSet presAssocID="{4AA8747C-0572-4E77-B5D8-85BA81B08E58}" presName="vSp" presStyleCnt="0"/>
      <dgm:spPr/>
    </dgm:pt>
    <dgm:pt modelId="{8F5CCF0F-4F87-4A0A-B370-1CF811FD914B}" type="pres">
      <dgm:prSet presAssocID="{52BAE4F3-AD9D-459B-8CB3-948EA1B1862E}" presName="horFlow" presStyleCnt="0"/>
      <dgm:spPr/>
    </dgm:pt>
    <dgm:pt modelId="{0F50BCA1-1451-420F-B7A6-827CC5F88C47}" type="pres">
      <dgm:prSet presAssocID="{52BAE4F3-AD9D-459B-8CB3-948EA1B1862E}" presName="bigChev" presStyleLbl="node1" presStyleIdx="1" presStyleCnt="3" custLinFactNeighborX="-282" custLinFactNeighborY="28156"/>
      <dgm:spPr/>
    </dgm:pt>
    <dgm:pt modelId="{FF0E6BAC-A805-4C6F-8A03-8AC37651C310}" type="pres">
      <dgm:prSet presAssocID="{52BAE4F3-AD9D-459B-8CB3-948EA1B1862E}" presName="vSp" presStyleCnt="0"/>
      <dgm:spPr/>
    </dgm:pt>
    <dgm:pt modelId="{C580EF54-32B6-488C-B216-120CD738172E}" type="pres">
      <dgm:prSet presAssocID="{99B5EA32-13B3-4C79-A80B-1E0764AF1696}" presName="horFlow" presStyleCnt="0"/>
      <dgm:spPr/>
    </dgm:pt>
    <dgm:pt modelId="{AA6A0ED9-655D-460C-93A6-8032FB6FA13D}" type="pres">
      <dgm:prSet presAssocID="{99B5EA32-13B3-4C79-A80B-1E0764AF1696}" presName="bigChev" presStyleLbl="node1" presStyleIdx="2" presStyleCnt="3" custLinFactNeighborY="80124"/>
      <dgm:spPr/>
    </dgm:pt>
  </dgm:ptLst>
  <dgm:cxnLst>
    <dgm:cxn modelId="{AA035633-A89E-4EEC-AF52-DAB906AA676F}" srcId="{8943EDBF-2BE5-494D-9664-AA7117B55781}" destId="{99B5EA32-13B3-4C79-A80B-1E0764AF1696}" srcOrd="2" destOrd="0" parTransId="{308C5FD7-866B-4E95-87E9-307E6B0C396F}" sibTransId="{0F49BFC3-B903-435E-BC65-10F5883E6BCC}"/>
    <dgm:cxn modelId="{F2172D36-9899-4141-A1F1-E3A76F3B84CF}" type="presOf" srcId="{99B5EA32-13B3-4C79-A80B-1E0764AF1696}" destId="{AA6A0ED9-655D-460C-93A6-8032FB6FA13D}" srcOrd="0" destOrd="0" presId="urn:microsoft.com/office/officeart/2005/8/layout/lProcess3"/>
    <dgm:cxn modelId="{E6C1D45E-ACDF-43FE-B597-E410538785E0}" srcId="{8943EDBF-2BE5-494D-9664-AA7117B55781}" destId="{4AA8747C-0572-4E77-B5D8-85BA81B08E58}" srcOrd="0" destOrd="0" parTransId="{22C061CD-6348-4B40-BA85-8C0E87A18C1E}" sibTransId="{23F7DC5C-525E-4AFF-8A3D-B7BE24D0543E}"/>
    <dgm:cxn modelId="{B6AF7346-1C88-4565-AC1A-9B7739A8B80A}" type="presOf" srcId="{4AA8747C-0572-4E77-B5D8-85BA81B08E58}" destId="{28AEC340-5005-4A91-8A3A-ED7586723E8A}" srcOrd="0" destOrd="0" presId="urn:microsoft.com/office/officeart/2005/8/layout/lProcess3"/>
    <dgm:cxn modelId="{34C87377-3C49-4F30-8426-A3F01480DAE5}" srcId="{8943EDBF-2BE5-494D-9664-AA7117B55781}" destId="{52BAE4F3-AD9D-459B-8CB3-948EA1B1862E}" srcOrd="1" destOrd="0" parTransId="{D25CC0DC-6F97-4968-88F7-79B538589705}" sibTransId="{B7B3F41C-78DC-4A7E-92F6-6E7EAB3D6942}"/>
    <dgm:cxn modelId="{FB8C0D85-C3F9-4D01-8D9B-415679A67D26}" type="presOf" srcId="{52BAE4F3-AD9D-459B-8CB3-948EA1B1862E}" destId="{0F50BCA1-1451-420F-B7A6-827CC5F88C47}" srcOrd="0" destOrd="0" presId="urn:microsoft.com/office/officeart/2005/8/layout/lProcess3"/>
    <dgm:cxn modelId="{F4AE89C7-88CB-49B0-964D-1E4176EC08C2}" type="presOf" srcId="{8943EDBF-2BE5-494D-9664-AA7117B55781}" destId="{B03C0D9F-7BF7-4127-B68F-050AA3100C1D}" srcOrd="0" destOrd="0" presId="urn:microsoft.com/office/officeart/2005/8/layout/lProcess3"/>
    <dgm:cxn modelId="{2EC86C32-ABCB-4868-923D-AFE2E12F06ED}" type="presParOf" srcId="{B03C0D9F-7BF7-4127-B68F-050AA3100C1D}" destId="{065A87C6-1FB3-4D3B-8C0C-D9562D7A430D}" srcOrd="0" destOrd="0" presId="urn:microsoft.com/office/officeart/2005/8/layout/lProcess3"/>
    <dgm:cxn modelId="{4276DE2F-DF8C-4F3F-B3F3-1B5B434C3AC1}" type="presParOf" srcId="{065A87C6-1FB3-4D3B-8C0C-D9562D7A430D}" destId="{28AEC340-5005-4A91-8A3A-ED7586723E8A}" srcOrd="0" destOrd="0" presId="urn:microsoft.com/office/officeart/2005/8/layout/lProcess3"/>
    <dgm:cxn modelId="{DC0E7EBA-7F11-48E5-BC1F-9034B70582A5}" type="presParOf" srcId="{B03C0D9F-7BF7-4127-B68F-050AA3100C1D}" destId="{64B962BD-4632-4FF7-A7D8-378CE121D2E5}" srcOrd="1" destOrd="0" presId="urn:microsoft.com/office/officeart/2005/8/layout/lProcess3"/>
    <dgm:cxn modelId="{8E208FDF-9D50-40B0-9903-7FF8B49B7A20}" type="presParOf" srcId="{B03C0D9F-7BF7-4127-B68F-050AA3100C1D}" destId="{8F5CCF0F-4F87-4A0A-B370-1CF811FD914B}" srcOrd="2" destOrd="0" presId="urn:microsoft.com/office/officeart/2005/8/layout/lProcess3"/>
    <dgm:cxn modelId="{981B3574-F649-49CA-98FE-6D77DB84D538}" type="presParOf" srcId="{8F5CCF0F-4F87-4A0A-B370-1CF811FD914B}" destId="{0F50BCA1-1451-420F-B7A6-827CC5F88C47}" srcOrd="0" destOrd="0" presId="urn:microsoft.com/office/officeart/2005/8/layout/lProcess3"/>
    <dgm:cxn modelId="{4BA7DB17-668B-4543-9752-D48A6CC360C5}" type="presParOf" srcId="{B03C0D9F-7BF7-4127-B68F-050AA3100C1D}" destId="{FF0E6BAC-A805-4C6F-8A03-8AC37651C310}" srcOrd="3" destOrd="0" presId="urn:microsoft.com/office/officeart/2005/8/layout/lProcess3"/>
    <dgm:cxn modelId="{A9D4FF67-B4D4-4AFA-B9F6-94A797DC5226}" type="presParOf" srcId="{B03C0D9F-7BF7-4127-B68F-050AA3100C1D}" destId="{C580EF54-32B6-488C-B216-120CD738172E}" srcOrd="4" destOrd="0" presId="urn:microsoft.com/office/officeart/2005/8/layout/lProcess3"/>
    <dgm:cxn modelId="{72650DC8-1779-4954-ABCB-52BF39919CA4}" type="presParOf" srcId="{C580EF54-32B6-488C-B216-120CD738172E}" destId="{AA6A0ED9-655D-460C-93A6-8032FB6FA13D}" srcOrd="0" destOrd="0" presId="urn:microsoft.com/office/officeart/2005/8/layout/l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1CB3EB-A9E1-4446-B5D5-45AA6FB726B9}">
      <dsp:nvSpPr>
        <dsp:cNvPr id="0" name=""/>
        <dsp:cNvSpPr/>
      </dsp:nvSpPr>
      <dsp:spPr>
        <a:xfrm>
          <a:off x="12258" y="3709"/>
          <a:ext cx="5798437" cy="867378"/>
        </a:xfrm>
        <a:prstGeom prst="roundRect">
          <a:avLst>
            <a:gd name="adj" fmla="val 10000"/>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TBL/IQL Literature Review</a:t>
          </a:r>
        </a:p>
      </dsp:txBody>
      <dsp:txXfrm>
        <a:off x="37663" y="29114"/>
        <a:ext cx="5747627" cy="816568"/>
      </dsp:txXfrm>
    </dsp:sp>
    <dsp:sp modelId="{2CF717F0-0BFC-4E0E-A0E7-68E4345EE933}">
      <dsp:nvSpPr>
        <dsp:cNvPr id="0" name=""/>
        <dsp:cNvSpPr/>
      </dsp:nvSpPr>
      <dsp:spPr>
        <a:xfrm rot="5400000">
          <a:off x="2748843" y="892773"/>
          <a:ext cx="325267" cy="390320"/>
        </a:xfrm>
        <a:prstGeom prst="rightArrow">
          <a:avLst>
            <a:gd name="adj1" fmla="val 60000"/>
            <a:gd name="adj2" fmla="val 50000"/>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5400000">
        <a:off x="2794381" y="925299"/>
        <a:ext cx="234192" cy="227687"/>
      </dsp:txXfrm>
    </dsp:sp>
    <dsp:sp modelId="{02F93E81-39CE-4E08-9E41-FC2A11AC2BFC}">
      <dsp:nvSpPr>
        <dsp:cNvPr id="0" name=""/>
        <dsp:cNvSpPr/>
      </dsp:nvSpPr>
      <dsp:spPr>
        <a:xfrm>
          <a:off x="12258" y="1304778"/>
          <a:ext cx="5798437" cy="86737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Course Design &amp; Consultation</a:t>
          </a:r>
        </a:p>
      </dsp:txBody>
      <dsp:txXfrm>
        <a:off x="37663" y="1330183"/>
        <a:ext cx="5747627" cy="816568"/>
      </dsp:txXfrm>
    </dsp:sp>
    <dsp:sp modelId="{DA93D83F-EBA6-4F19-A765-AE08CF4D7C20}">
      <dsp:nvSpPr>
        <dsp:cNvPr id="0" name=""/>
        <dsp:cNvSpPr/>
      </dsp:nvSpPr>
      <dsp:spPr>
        <a:xfrm rot="5400000">
          <a:off x="2748843" y="2193841"/>
          <a:ext cx="325267" cy="39032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5400000">
        <a:off x="2794381" y="2226367"/>
        <a:ext cx="234192" cy="227687"/>
      </dsp:txXfrm>
    </dsp:sp>
    <dsp:sp modelId="{4E515A89-8AE5-4FFE-BF84-D0AFE444C51C}">
      <dsp:nvSpPr>
        <dsp:cNvPr id="0" name=""/>
        <dsp:cNvSpPr/>
      </dsp:nvSpPr>
      <dsp:spPr>
        <a:xfrm>
          <a:off x="12258" y="2605846"/>
          <a:ext cx="5798437" cy="86737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Course Delivery (2 teams of 5)</a:t>
          </a:r>
        </a:p>
      </dsp:txBody>
      <dsp:txXfrm>
        <a:off x="37663" y="2631251"/>
        <a:ext cx="5747627" cy="816568"/>
      </dsp:txXfrm>
    </dsp:sp>
    <dsp:sp modelId="{73A413C2-50DA-4512-B6E7-53A7CDA4FC2F}">
      <dsp:nvSpPr>
        <dsp:cNvPr id="0" name=""/>
        <dsp:cNvSpPr/>
      </dsp:nvSpPr>
      <dsp:spPr>
        <a:xfrm rot="5400000">
          <a:off x="2748843" y="3494909"/>
          <a:ext cx="325267" cy="39032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5400000">
        <a:off x="2794381" y="3527435"/>
        <a:ext cx="234192" cy="227687"/>
      </dsp:txXfrm>
    </dsp:sp>
    <dsp:sp modelId="{0F7D36CA-0FC6-4DA8-B13A-E9E986BC197F}">
      <dsp:nvSpPr>
        <dsp:cNvPr id="0" name=""/>
        <dsp:cNvSpPr/>
      </dsp:nvSpPr>
      <dsp:spPr>
        <a:xfrm>
          <a:off x="0" y="3906914"/>
          <a:ext cx="5822954" cy="86737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Modified iRAT &amp; tRAT</a:t>
          </a:r>
        </a:p>
      </dsp:txBody>
      <dsp:txXfrm>
        <a:off x="25405" y="3932319"/>
        <a:ext cx="5772144" cy="816568"/>
      </dsp:txXfrm>
    </dsp:sp>
    <dsp:sp modelId="{F1B8B30B-9877-4877-8ADC-02E622B9E8D3}">
      <dsp:nvSpPr>
        <dsp:cNvPr id="0" name=""/>
        <dsp:cNvSpPr/>
      </dsp:nvSpPr>
      <dsp:spPr>
        <a:xfrm rot="5400000">
          <a:off x="2748843" y="4795978"/>
          <a:ext cx="325267" cy="39032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5400000">
        <a:off x="2794381" y="4828504"/>
        <a:ext cx="234192" cy="227687"/>
      </dsp:txXfrm>
    </dsp:sp>
    <dsp:sp modelId="{8C614427-FF6B-4739-9B2F-647283A1C883}">
      <dsp:nvSpPr>
        <dsp:cNvPr id="0" name=""/>
        <dsp:cNvSpPr/>
      </dsp:nvSpPr>
      <dsp:spPr>
        <a:xfrm>
          <a:off x="-58256" y="5207983"/>
          <a:ext cx="5939466" cy="867378"/>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Assessment &amp; Feedback</a:t>
          </a:r>
        </a:p>
      </dsp:txBody>
      <dsp:txXfrm>
        <a:off x="-32851" y="5233388"/>
        <a:ext cx="5888656" cy="816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EC340-5005-4A91-8A3A-ED7586723E8A}">
      <dsp:nvSpPr>
        <dsp:cNvPr id="0" name=""/>
        <dsp:cNvSpPr/>
      </dsp:nvSpPr>
      <dsp:spPr>
        <a:xfrm>
          <a:off x="0" y="2174572"/>
          <a:ext cx="5576887" cy="2230754"/>
        </a:xfrm>
        <a:prstGeom prst="chevron">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0" bIns="20955" numCol="1" spcCol="1270" anchor="ctr" anchorCtr="0">
          <a:noAutofit/>
        </a:bodyPr>
        <a:lstStyle/>
        <a:p>
          <a:pPr marL="0" lvl="0" indent="0" algn="ctr" defTabSz="1466850">
            <a:lnSpc>
              <a:spcPct val="90000"/>
            </a:lnSpc>
            <a:spcBef>
              <a:spcPct val="0"/>
            </a:spcBef>
            <a:spcAft>
              <a:spcPct val="35000"/>
            </a:spcAft>
            <a:buNone/>
          </a:pPr>
          <a:r>
            <a:rPr lang="en-US" sz="3300" kern="1200" dirty="0"/>
            <a:t>Weeks 1-2:</a:t>
          </a:r>
        </a:p>
        <a:p>
          <a:pPr marL="0" lvl="0" indent="0" algn="ctr" defTabSz="1466850">
            <a:lnSpc>
              <a:spcPct val="90000"/>
            </a:lnSpc>
            <a:spcBef>
              <a:spcPct val="0"/>
            </a:spcBef>
            <a:spcAft>
              <a:spcPct val="35000"/>
            </a:spcAft>
            <a:buNone/>
          </a:pPr>
          <a:r>
            <a:rPr lang="en-US" sz="3300" kern="1200" dirty="0"/>
            <a:t>Team Norming</a:t>
          </a:r>
        </a:p>
      </dsp:txBody>
      <dsp:txXfrm>
        <a:off x="1115377" y="2174572"/>
        <a:ext cx="3346133" cy="2230754"/>
      </dsp:txXfrm>
    </dsp:sp>
    <dsp:sp modelId="{0F50BCA1-1451-420F-B7A6-827CC5F88C47}">
      <dsp:nvSpPr>
        <dsp:cNvPr id="0" name=""/>
        <dsp:cNvSpPr/>
      </dsp:nvSpPr>
      <dsp:spPr>
        <a:xfrm>
          <a:off x="0" y="5610871"/>
          <a:ext cx="5576887" cy="2230754"/>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0" bIns="20955" numCol="1" spcCol="1270" anchor="ctr" anchorCtr="0">
          <a:noAutofit/>
        </a:bodyPr>
        <a:lstStyle/>
        <a:p>
          <a:pPr marL="0" lvl="0" indent="0" algn="ctr" defTabSz="1466850">
            <a:lnSpc>
              <a:spcPct val="90000"/>
            </a:lnSpc>
            <a:spcBef>
              <a:spcPct val="0"/>
            </a:spcBef>
            <a:spcAft>
              <a:spcPct val="35000"/>
            </a:spcAft>
            <a:buNone/>
          </a:pPr>
          <a:r>
            <a:rPr lang="en-US" sz="3300" kern="1200" dirty="0"/>
            <a:t>Weeks 3-12: </a:t>
          </a:r>
        </a:p>
        <a:p>
          <a:pPr marL="0" lvl="0" indent="0" algn="ctr" defTabSz="1466850">
            <a:lnSpc>
              <a:spcPct val="90000"/>
            </a:lnSpc>
            <a:spcBef>
              <a:spcPct val="0"/>
            </a:spcBef>
            <a:spcAft>
              <a:spcPct val="35000"/>
            </a:spcAft>
            <a:buNone/>
          </a:pPr>
          <a:r>
            <a:rPr lang="en-US" sz="3300" kern="1200" dirty="0"/>
            <a:t>Team-Based Work</a:t>
          </a:r>
        </a:p>
      </dsp:txBody>
      <dsp:txXfrm>
        <a:off x="1115377" y="5610871"/>
        <a:ext cx="3346133" cy="2230754"/>
      </dsp:txXfrm>
    </dsp:sp>
    <dsp:sp modelId="{AA6A0ED9-655D-460C-93A6-8032FB6FA13D}">
      <dsp:nvSpPr>
        <dsp:cNvPr id="0" name=""/>
        <dsp:cNvSpPr/>
      </dsp:nvSpPr>
      <dsp:spPr>
        <a:xfrm>
          <a:off x="0" y="9313211"/>
          <a:ext cx="5576887" cy="2230754"/>
        </a:xfrm>
        <a:prstGeom prst="chevr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0" bIns="20955" numCol="1" spcCol="1270" anchor="ctr" anchorCtr="0">
          <a:noAutofit/>
        </a:bodyPr>
        <a:lstStyle/>
        <a:p>
          <a:pPr marL="0" lvl="0" indent="0" algn="ctr" defTabSz="1466850">
            <a:lnSpc>
              <a:spcPct val="90000"/>
            </a:lnSpc>
            <a:spcBef>
              <a:spcPct val="0"/>
            </a:spcBef>
            <a:spcAft>
              <a:spcPct val="35000"/>
            </a:spcAft>
            <a:buNone/>
          </a:pPr>
          <a:r>
            <a:rPr lang="en-US" sz="3300" kern="1200" dirty="0"/>
            <a:t>Weeks 13-16: </a:t>
          </a:r>
        </a:p>
        <a:p>
          <a:pPr marL="0" lvl="0" indent="0" algn="ctr" defTabSz="1466850">
            <a:lnSpc>
              <a:spcPct val="90000"/>
            </a:lnSpc>
            <a:spcBef>
              <a:spcPct val="0"/>
            </a:spcBef>
            <a:spcAft>
              <a:spcPct val="35000"/>
            </a:spcAft>
            <a:buNone/>
          </a:pPr>
          <a:r>
            <a:rPr lang="en-US" sz="3300" kern="1200" dirty="0"/>
            <a:t>Class &amp; Individual Work</a:t>
          </a:r>
        </a:p>
      </dsp:txBody>
      <dsp:txXfrm>
        <a:off x="1115377" y="9313211"/>
        <a:ext cx="3346133" cy="22307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EC340-5005-4A91-8A3A-ED7586723E8A}">
      <dsp:nvSpPr>
        <dsp:cNvPr id="0" name=""/>
        <dsp:cNvSpPr/>
      </dsp:nvSpPr>
      <dsp:spPr>
        <a:xfrm>
          <a:off x="0" y="1312560"/>
          <a:ext cx="8686800" cy="3474720"/>
        </a:xfrm>
        <a:prstGeom prst="chevron">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0" bIns="38100" numCol="1" spcCol="1270" anchor="ctr" anchorCtr="0">
          <a:noAutofit/>
        </a:bodyPr>
        <a:lstStyle/>
        <a:p>
          <a:pPr marL="0" lvl="0" indent="0" algn="ctr" defTabSz="2667000">
            <a:lnSpc>
              <a:spcPct val="90000"/>
            </a:lnSpc>
            <a:spcBef>
              <a:spcPct val="0"/>
            </a:spcBef>
            <a:spcAft>
              <a:spcPct val="35000"/>
            </a:spcAft>
            <a:buNone/>
          </a:pPr>
          <a:r>
            <a:rPr lang="en-US" sz="6000" kern="1200" dirty="0"/>
            <a:t>Weeks 1-2:</a:t>
          </a:r>
        </a:p>
        <a:p>
          <a:pPr marL="0" lvl="0" indent="0" algn="ctr" defTabSz="2667000">
            <a:lnSpc>
              <a:spcPct val="90000"/>
            </a:lnSpc>
            <a:spcBef>
              <a:spcPct val="0"/>
            </a:spcBef>
            <a:spcAft>
              <a:spcPct val="35000"/>
            </a:spcAft>
            <a:buNone/>
          </a:pPr>
          <a:r>
            <a:rPr lang="en-US" sz="6000" kern="1200" dirty="0"/>
            <a:t>Team Norming</a:t>
          </a:r>
        </a:p>
      </dsp:txBody>
      <dsp:txXfrm>
        <a:off x="1737360" y="1312560"/>
        <a:ext cx="5212080" cy="3474720"/>
      </dsp:txXfrm>
    </dsp:sp>
    <dsp:sp modelId="{0F50BCA1-1451-420F-B7A6-827CC5F88C47}">
      <dsp:nvSpPr>
        <dsp:cNvPr id="0" name=""/>
        <dsp:cNvSpPr/>
      </dsp:nvSpPr>
      <dsp:spPr>
        <a:xfrm>
          <a:off x="0" y="7323130"/>
          <a:ext cx="8686800" cy="3474720"/>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0" bIns="38100" numCol="1" spcCol="1270" anchor="ctr" anchorCtr="0">
          <a:noAutofit/>
        </a:bodyPr>
        <a:lstStyle/>
        <a:p>
          <a:pPr marL="0" lvl="0" indent="0" algn="ctr" defTabSz="2667000">
            <a:lnSpc>
              <a:spcPct val="90000"/>
            </a:lnSpc>
            <a:spcBef>
              <a:spcPct val="0"/>
            </a:spcBef>
            <a:spcAft>
              <a:spcPct val="35000"/>
            </a:spcAft>
            <a:buNone/>
          </a:pPr>
          <a:r>
            <a:rPr lang="en-US" sz="6000" kern="1200" dirty="0"/>
            <a:t>Weeks 3-12: </a:t>
          </a:r>
        </a:p>
        <a:p>
          <a:pPr marL="0" lvl="0" indent="0" algn="ctr" defTabSz="2667000">
            <a:lnSpc>
              <a:spcPct val="90000"/>
            </a:lnSpc>
            <a:spcBef>
              <a:spcPct val="0"/>
            </a:spcBef>
            <a:spcAft>
              <a:spcPct val="35000"/>
            </a:spcAft>
            <a:buNone/>
          </a:pPr>
          <a:r>
            <a:rPr lang="en-US" sz="6000" kern="1200" dirty="0"/>
            <a:t>Team-Based Work</a:t>
          </a:r>
        </a:p>
      </dsp:txBody>
      <dsp:txXfrm>
        <a:off x="1737360" y="7323130"/>
        <a:ext cx="5212080" cy="3474720"/>
      </dsp:txXfrm>
    </dsp:sp>
    <dsp:sp modelId="{AA6A0ED9-655D-460C-93A6-8032FB6FA13D}">
      <dsp:nvSpPr>
        <dsp:cNvPr id="0" name=""/>
        <dsp:cNvSpPr/>
      </dsp:nvSpPr>
      <dsp:spPr>
        <a:xfrm>
          <a:off x="0" y="12984665"/>
          <a:ext cx="8686800" cy="3474720"/>
        </a:xfrm>
        <a:prstGeom prst="chevr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0" bIns="38100" numCol="1" spcCol="1270" anchor="ctr" anchorCtr="0">
          <a:noAutofit/>
        </a:bodyPr>
        <a:lstStyle/>
        <a:p>
          <a:pPr marL="0" lvl="0" indent="0" algn="ctr" defTabSz="2667000">
            <a:lnSpc>
              <a:spcPct val="90000"/>
            </a:lnSpc>
            <a:spcBef>
              <a:spcPct val="0"/>
            </a:spcBef>
            <a:spcAft>
              <a:spcPct val="35000"/>
            </a:spcAft>
            <a:buNone/>
          </a:pPr>
          <a:r>
            <a:rPr lang="en-US" sz="6000" kern="1200" dirty="0"/>
            <a:t>Weeks 13-16: </a:t>
          </a:r>
        </a:p>
        <a:p>
          <a:pPr marL="0" lvl="0" indent="0" algn="ctr" defTabSz="2667000">
            <a:lnSpc>
              <a:spcPct val="90000"/>
            </a:lnSpc>
            <a:spcBef>
              <a:spcPct val="0"/>
            </a:spcBef>
            <a:spcAft>
              <a:spcPct val="35000"/>
            </a:spcAft>
            <a:buNone/>
          </a:pPr>
          <a:r>
            <a:rPr lang="en-US" sz="6000" kern="1200" dirty="0"/>
            <a:t>Class &amp; Individual Work</a:t>
          </a:r>
        </a:p>
      </dsp:txBody>
      <dsp:txXfrm>
        <a:off x="1737360" y="12984665"/>
        <a:ext cx="5212080" cy="34747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1CB3EB-A9E1-4446-B5D5-45AA6FB726B9}">
      <dsp:nvSpPr>
        <dsp:cNvPr id="0" name=""/>
        <dsp:cNvSpPr/>
      </dsp:nvSpPr>
      <dsp:spPr>
        <a:xfrm>
          <a:off x="0" y="0"/>
          <a:ext cx="10547205" cy="1823098"/>
        </a:xfrm>
        <a:prstGeom prst="roundRect">
          <a:avLst>
            <a:gd name="adj" fmla="val 10000"/>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kern="1200" dirty="0"/>
            <a:t>TBL/IQL Literature Review</a:t>
          </a:r>
        </a:p>
      </dsp:txBody>
      <dsp:txXfrm>
        <a:off x="53397" y="53397"/>
        <a:ext cx="10440411" cy="1716304"/>
      </dsp:txXfrm>
    </dsp:sp>
    <dsp:sp modelId="{2CF717F0-0BFC-4E0E-A0E7-68E4345EE933}">
      <dsp:nvSpPr>
        <dsp:cNvPr id="0" name=""/>
        <dsp:cNvSpPr/>
      </dsp:nvSpPr>
      <dsp:spPr>
        <a:xfrm rot="5372050">
          <a:off x="4939985" y="1872574"/>
          <a:ext cx="689532" cy="820394"/>
        </a:xfrm>
        <a:prstGeom prst="rightArrow">
          <a:avLst>
            <a:gd name="adj1" fmla="val 60000"/>
            <a:gd name="adj2" fmla="val 50000"/>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rot="-5400000">
        <a:off x="5037792" y="1938008"/>
        <a:ext cx="492236" cy="482672"/>
      </dsp:txXfrm>
    </dsp:sp>
    <dsp:sp modelId="{02F93E81-39CE-4E08-9E41-FC2A11AC2BFC}">
      <dsp:nvSpPr>
        <dsp:cNvPr id="0" name=""/>
        <dsp:cNvSpPr/>
      </dsp:nvSpPr>
      <dsp:spPr>
        <a:xfrm>
          <a:off x="22297" y="2742444"/>
          <a:ext cx="10547205" cy="182309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kern="1200" dirty="0"/>
            <a:t>Course Design &amp; Consultation</a:t>
          </a:r>
        </a:p>
      </dsp:txBody>
      <dsp:txXfrm>
        <a:off x="75694" y="2795841"/>
        <a:ext cx="10440411" cy="1716304"/>
      </dsp:txXfrm>
    </dsp:sp>
    <dsp:sp modelId="{DA93D83F-EBA6-4F19-A765-AE08CF4D7C20}">
      <dsp:nvSpPr>
        <dsp:cNvPr id="0" name=""/>
        <dsp:cNvSpPr/>
      </dsp:nvSpPr>
      <dsp:spPr>
        <a:xfrm rot="5400000">
          <a:off x="4954069" y="4611120"/>
          <a:ext cx="683661" cy="82039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rot="-5400000">
        <a:off x="5049782" y="4679486"/>
        <a:ext cx="492236" cy="478563"/>
      </dsp:txXfrm>
    </dsp:sp>
    <dsp:sp modelId="{4E515A89-8AE5-4FFE-BF84-D0AFE444C51C}">
      <dsp:nvSpPr>
        <dsp:cNvPr id="0" name=""/>
        <dsp:cNvSpPr/>
      </dsp:nvSpPr>
      <dsp:spPr>
        <a:xfrm>
          <a:off x="22297" y="5477092"/>
          <a:ext cx="10547205" cy="182309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kern="1200" dirty="0"/>
            <a:t>Course Delivery (2 teams of 5)</a:t>
          </a:r>
        </a:p>
      </dsp:txBody>
      <dsp:txXfrm>
        <a:off x="75694" y="5530489"/>
        <a:ext cx="10440411" cy="1716304"/>
      </dsp:txXfrm>
    </dsp:sp>
    <dsp:sp modelId="{73A413C2-50DA-4512-B6E7-53A7CDA4FC2F}">
      <dsp:nvSpPr>
        <dsp:cNvPr id="0" name=""/>
        <dsp:cNvSpPr/>
      </dsp:nvSpPr>
      <dsp:spPr>
        <a:xfrm rot="5400000">
          <a:off x="4954069" y="7345768"/>
          <a:ext cx="683661" cy="82039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rot="-5400000">
        <a:off x="5049782" y="7414134"/>
        <a:ext cx="492236" cy="478563"/>
      </dsp:txXfrm>
    </dsp:sp>
    <dsp:sp modelId="{0F7D36CA-0FC6-4DA8-B13A-E9E986BC197F}">
      <dsp:nvSpPr>
        <dsp:cNvPr id="0" name=""/>
        <dsp:cNvSpPr/>
      </dsp:nvSpPr>
      <dsp:spPr>
        <a:xfrm>
          <a:off x="0" y="8211740"/>
          <a:ext cx="10591799" cy="182309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kern="1200" dirty="0"/>
            <a:t>Modified iRAT &amp; tRAT</a:t>
          </a:r>
        </a:p>
      </dsp:txBody>
      <dsp:txXfrm>
        <a:off x="53397" y="8265137"/>
        <a:ext cx="10485005" cy="1716304"/>
      </dsp:txXfrm>
    </dsp:sp>
    <dsp:sp modelId="{F1B8B30B-9877-4877-8ADC-02E622B9E8D3}">
      <dsp:nvSpPr>
        <dsp:cNvPr id="0" name=""/>
        <dsp:cNvSpPr/>
      </dsp:nvSpPr>
      <dsp:spPr>
        <a:xfrm rot="5400000">
          <a:off x="4954069" y="10080416"/>
          <a:ext cx="683661" cy="82039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rot="-5400000">
        <a:off x="5049782" y="10148782"/>
        <a:ext cx="492236" cy="478563"/>
      </dsp:txXfrm>
    </dsp:sp>
    <dsp:sp modelId="{8C614427-FF6B-4739-9B2F-647283A1C883}">
      <dsp:nvSpPr>
        <dsp:cNvPr id="0" name=""/>
        <dsp:cNvSpPr/>
      </dsp:nvSpPr>
      <dsp:spPr>
        <a:xfrm>
          <a:off x="-105966" y="10946388"/>
          <a:ext cx="10803733" cy="1823098"/>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kern="1200" dirty="0"/>
            <a:t>Assessment &amp; Feedback</a:t>
          </a:r>
        </a:p>
      </dsp:txBody>
      <dsp:txXfrm>
        <a:off x="-52569" y="10999785"/>
        <a:ext cx="10696939" cy="17163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1CB3EB-A9E1-4446-B5D5-45AA6FB726B9}">
      <dsp:nvSpPr>
        <dsp:cNvPr id="0" name=""/>
        <dsp:cNvSpPr/>
      </dsp:nvSpPr>
      <dsp:spPr>
        <a:xfrm>
          <a:off x="12258" y="3709"/>
          <a:ext cx="5798437" cy="867378"/>
        </a:xfrm>
        <a:prstGeom prst="roundRect">
          <a:avLst>
            <a:gd name="adj" fmla="val 10000"/>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TBL/IQL Literature Review</a:t>
          </a:r>
        </a:p>
      </dsp:txBody>
      <dsp:txXfrm>
        <a:off x="37663" y="29114"/>
        <a:ext cx="5747627" cy="816568"/>
      </dsp:txXfrm>
    </dsp:sp>
    <dsp:sp modelId="{2CF717F0-0BFC-4E0E-A0E7-68E4345EE933}">
      <dsp:nvSpPr>
        <dsp:cNvPr id="0" name=""/>
        <dsp:cNvSpPr/>
      </dsp:nvSpPr>
      <dsp:spPr>
        <a:xfrm rot="5400000">
          <a:off x="2748843" y="892773"/>
          <a:ext cx="325267" cy="390320"/>
        </a:xfrm>
        <a:prstGeom prst="rightArrow">
          <a:avLst>
            <a:gd name="adj1" fmla="val 60000"/>
            <a:gd name="adj2" fmla="val 50000"/>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5400000">
        <a:off x="2794381" y="925299"/>
        <a:ext cx="234192" cy="227687"/>
      </dsp:txXfrm>
    </dsp:sp>
    <dsp:sp modelId="{02F93E81-39CE-4E08-9E41-FC2A11AC2BFC}">
      <dsp:nvSpPr>
        <dsp:cNvPr id="0" name=""/>
        <dsp:cNvSpPr/>
      </dsp:nvSpPr>
      <dsp:spPr>
        <a:xfrm>
          <a:off x="12258" y="1304778"/>
          <a:ext cx="5798437" cy="86737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Course Design &amp; Consultation</a:t>
          </a:r>
        </a:p>
      </dsp:txBody>
      <dsp:txXfrm>
        <a:off x="37663" y="1330183"/>
        <a:ext cx="5747627" cy="816568"/>
      </dsp:txXfrm>
    </dsp:sp>
    <dsp:sp modelId="{DA93D83F-EBA6-4F19-A765-AE08CF4D7C20}">
      <dsp:nvSpPr>
        <dsp:cNvPr id="0" name=""/>
        <dsp:cNvSpPr/>
      </dsp:nvSpPr>
      <dsp:spPr>
        <a:xfrm rot="5400000">
          <a:off x="2748843" y="2193841"/>
          <a:ext cx="325267" cy="39032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5400000">
        <a:off x="2794381" y="2226367"/>
        <a:ext cx="234192" cy="227687"/>
      </dsp:txXfrm>
    </dsp:sp>
    <dsp:sp modelId="{4E515A89-8AE5-4FFE-BF84-D0AFE444C51C}">
      <dsp:nvSpPr>
        <dsp:cNvPr id="0" name=""/>
        <dsp:cNvSpPr/>
      </dsp:nvSpPr>
      <dsp:spPr>
        <a:xfrm>
          <a:off x="12258" y="2605846"/>
          <a:ext cx="5798437" cy="86737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Course Delivery (2 teams of 5)</a:t>
          </a:r>
        </a:p>
      </dsp:txBody>
      <dsp:txXfrm>
        <a:off x="37663" y="2631251"/>
        <a:ext cx="5747627" cy="816568"/>
      </dsp:txXfrm>
    </dsp:sp>
    <dsp:sp modelId="{73A413C2-50DA-4512-B6E7-53A7CDA4FC2F}">
      <dsp:nvSpPr>
        <dsp:cNvPr id="0" name=""/>
        <dsp:cNvSpPr/>
      </dsp:nvSpPr>
      <dsp:spPr>
        <a:xfrm rot="5400000">
          <a:off x="2748843" y="3494909"/>
          <a:ext cx="325267" cy="39032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5400000">
        <a:off x="2794381" y="3527435"/>
        <a:ext cx="234192" cy="227687"/>
      </dsp:txXfrm>
    </dsp:sp>
    <dsp:sp modelId="{0F7D36CA-0FC6-4DA8-B13A-E9E986BC197F}">
      <dsp:nvSpPr>
        <dsp:cNvPr id="0" name=""/>
        <dsp:cNvSpPr/>
      </dsp:nvSpPr>
      <dsp:spPr>
        <a:xfrm>
          <a:off x="0" y="3906914"/>
          <a:ext cx="5822954" cy="86737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Modified iRAT &amp; tRAT</a:t>
          </a:r>
        </a:p>
      </dsp:txBody>
      <dsp:txXfrm>
        <a:off x="25405" y="3932319"/>
        <a:ext cx="5772144" cy="816568"/>
      </dsp:txXfrm>
    </dsp:sp>
    <dsp:sp modelId="{F1B8B30B-9877-4877-8ADC-02E622B9E8D3}">
      <dsp:nvSpPr>
        <dsp:cNvPr id="0" name=""/>
        <dsp:cNvSpPr/>
      </dsp:nvSpPr>
      <dsp:spPr>
        <a:xfrm rot="5400000">
          <a:off x="2748843" y="4795978"/>
          <a:ext cx="325267" cy="39032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5400000">
        <a:off x="2794381" y="4828504"/>
        <a:ext cx="234192" cy="227687"/>
      </dsp:txXfrm>
    </dsp:sp>
    <dsp:sp modelId="{8C614427-FF6B-4739-9B2F-647283A1C883}">
      <dsp:nvSpPr>
        <dsp:cNvPr id="0" name=""/>
        <dsp:cNvSpPr/>
      </dsp:nvSpPr>
      <dsp:spPr>
        <a:xfrm>
          <a:off x="-58256" y="5207983"/>
          <a:ext cx="5939466" cy="867378"/>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Assessment &amp; Feedback</a:t>
          </a:r>
        </a:p>
      </dsp:txBody>
      <dsp:txXfrm>
        <a:off x="-32851" y="5233388"/>
        <a:ext cx="5888656" cy="8165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EC340-5005-4A91-8A3A-ED7586723E8A}">
      <dsp:nvSpPr>
        <dsp:cNvPr id="0" name=""/>
        <dsp:cNvSpPr/>
      </dsp:nvSpPr>
      <dsp:spPr>
        <a:xfrm>
          <a:off x="0" y="2174572"/>
          <a:ext cx="5576887" cy="2230754"/>
        </a:xfrm>
        <a:prstGeom prst="chevron">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0" bIns="20955" numCol="1" spcCol="1270" anchor="ctr" anchorCtr="0">
          <a:noAutofit/>
        </a:bodyPr>
        <a:lstStyle/>
        <a:p>
          <a:pPr marL="0" lvl="0" indent="0" algn="ctr" defTabSz="1466850">
            <a:lnSpc>
              <a:spcPct val="90000"/>
            </a:lnSpc>
            <a:spcBef>
              <a:spcPct val="0"/>
            </a:spcBef>
            <a:spcAft>
              <a:spcPct val="35000"/>
            </a:spcAft>
            <a:buNone/>
          </a:pPr>
          <a:r>
            <a:rPr lang="en-US" sz="3300" kern="1200" dirty="0"/>
            <a:t>Weeks 1-2:</a:t>
          </a:r>
        </a:p>
        <a:p>
          <a:pPr marL="0" lvl="0" indent="0" algn="ctr" defTabSz="1466850">
            <a:lnSpc>
              <a:spcPct val="90000"/>
            </a:lnSpc>
            <a:spcBef>
              <a:spcPct val="0"/>
            </a:spcBef>
            <a:spcAft>
              <a:spcPct val="35000"/>
            </a:spcAft>
            <a:buNone/>
          </a:pPr>
          <a:r>
            <a:rPr lang="en-US" sz="3300" kern="1200" dirty="0"/>
            <a:t>Team Norming</a:t>
          </a:r>
        </a:p>
      </dsp:txBody>
      <dsp:txXfrm>
        <a:off x="1115377" y="2174572"/>
        <a:ext cx="3346133" cy="2230754"/>
      </dsp:txXfrm>
    </dsp:sp>
    <dsp:sp modelId="{0F50BCA1-1451-420F-B7A6-827CC5F88C47}">
      <dsp:nvSpPr>
        <dsp:cNvPr id="0" name=""/>
        <dsp:cNvSpPr/>
      </dsp:nvSpPr>
      <dsp:spPr>
        <a:xfrm>
          <a:off x="0" y="5610871"/>
          <a:ext cx="5576887" cy="2230754"/>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0" bIns="20955" numCol="1" spcCol="1270" anchor="ctr" anchorCtr="0">
          <a:noAutofit/>
        </a:bodyPr>
        <a:lstStyle/>
        <a:p>
          <a:pPr marL="0" lvl="0" indent="0" algn="ctr" defTabSz="1466850">
            <a:lnSpc>
              <a:spcPct val="90000"/>
            </a:lnSpc>
            <a:spcBef>
              <a:spcPct val="0"/>
            </a:spcBef>
            <a:spcAft>
              <a:spcPct val="35000"/>
            </a:spcAft>
            <a:buNone/>
          </a:pPr>
          <a:r>
            <a:rPr lang="en-US" sz="3300" kern="1200" dirty="0"/>
            <a:t>Weeks 3-12: </a:t>
          </a:r>
        </a:p>
        <a:p>
          <a:pPr marL="0" lvl="0" indent="0" algn="ctr" defTabSz="1466850">
            <a:lnSpc>
              <a:spcPct val="90000"/>
            </a:lnSpc>
            <a:spcBef>
              <a:spcPct val="0"/>
            </a:spcBef>
            <a:spcAft>
              <a:spcPct val="35000"/>
            </a:spcAft>
            <a:buNone/>
          </a:pPr>
          <a:r>
            <a:rPr lang="en-US" sz="3300" kern="1200" dirty="0"/>
            <a:t>Team-Based Work</a:t>
          </a:r>
        </a:p>
      </dsp:txBody>
      <dsp:txXfrm>
        <a:off x="1115377" y="5610871"/>
        <a:ext cx="3346133" cy="2230754"/>
      </dsp:txXfrm>
    </dsp:sp>
    <dsp:sp modelId="{AA6A0ED9-655D-460C-93A6-8032FB6FA13D}">
      <dsp:nvSpPr>
        <dsp:cNvPr id="0" name=""/>
        <dsp:cNvSpPr/>
      </dsp:nvSpPr>
      <dsp:spPr>
        <a:xfrm>
          <a:off x="0" y="9313211"/>
          <a:ext cx="5576887" cy="2230754"/>
        </a:xfrm>
        <a:prstGeom prst="chevr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0" bIns="20955" numCol="1" spcCol="1270" anchor="ctr" anchorCtr="0">
          <a:noAutofit/>
        </a:bodyPr>
        <a:lstStyle/>
        <a:p>
          <a:pPr marL="0" lvl="0" indent="0" algn="ctr" defTabSz="1466850">
            <a:lnSpc>
              <a:spcPct val="90000"/>
            </a:lnSpc>
            <a:spcBef>
              <a:spcPct val="0"/>
            </a:spcBef>
            <a:spcAft>
              <a:spcPct val="35000"/>
            </a:spcAft>
            <a:buNone/>
          </a:pPr>
          <a:r>
            <a:rPr lang="en-US" sz="3300" kern="1200" dirty="0"/>
            <a:t>Weeks 13-16: </a:t>
          </a:r>
        </a:p>
        <a:p>
          <a:pPr marL="0" lvl="0" indent="0" algn="ctr" defTabSz="1466850">
            <a:lnSpc>
              <a:spcPct val="90000"/>
            </a:lnSpc>
            <a:spcBef>
              <a:spcPct val="0"/>
            </a:spcBef>
            <a:spcAft>
              <a:spcPct val="35000"/>
            </a:spcAft>
            <a:buNone/>
          </a:pPr>
          <a:r>
            <a:rPr lang="en-US" sz="3300" kern="1200" dirty="0"/>
            <a:t>Class &amp; Individual Work</a:t>
          </a:r>
        </a:p>
      </dsp:txBody>
      <dsp:txXfrm>
        <a:off x="1115377" y="9313211"/>
        <a:ext cx="3346133" cy="2230754"/>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468880" y="1318262"/>
            <a:ext cx="44439840" cy="5486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2468880" y="7680963"/>
            <a:ext cx="44439840" cy="2172462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68880" y="30510482"/>
            <a:ext cx="11521440" cy="1752600"/>
          </a:xfrm>
          <a:prstGeom prst="rect">
            <a:avLst/>
          </a:prstGeom>
        </p:spPr>
        <p:txBody>
          <a:bodyPr/>
          <a:lstStyle/>
          <a:p>
            <a:fld id="{984656CC-2ED9-DE46-B10D-342A6F7A4A08}" type="datetimeFigureOut">
              <a:rPr lang="en-US" smtClean="0"/>
              <a:t>5/1/2023</a:t>
            </a:fld>
            <a:endParaRPr lang="en-US"/>
          </a:p>
        </p:txBody>
      </p:sp>
      <p:sp>
        <p:nvSpPr>
          <p:cNvPr id="5" name="Footer Placeholder 4"/>
          <p:cNvSpPr>
            <a:spLocks noGrp="1"/>
          </p:cNvSpPr>
          <p:nvPr>
            <p:ph type="ftr" sz="quarter" idx="11"/>
          </p:nvPr>
        </p:nvSpPr>
        <p:spPr>
          <a:xfrm>
            <a:off x="16870680" y="30510482"/>
            <a:ext cx="156362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5387280" y="30510482"/>
            <a:ext cx="11521440" cy="1752600"/>
          </a:xfrm>
          <a:prstGeom prst="rect">
            <a:avLst/>
          </a:prstGeom>
        </p:spPr>
        <p:txBody>
          <a:bodyPr/>
          <a:lstStyle/>
          <a:p>
            <a:fld id="{7B2C8D16-87CF-914B-A444-33C8DEE42C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3318453" y="6324600"/>
            <a:ext cx="59990355" cy="1348206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3330240" y="6324600"/>
            <a:ext cx="179165250" cy="1348206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68880" y="30510482"/>
            <a:ext cx="11521440" cy="1752600"/>
          </a:xfrm>
          <a:prstGeom prst="rect">
            <a:avLst/>
          </a:prstGeom>
        </p:spPr>
        <p:txBody>
          <a:bodyPr/>
          <a:lstStyle/>
          <a:p>
            <a:fld id="{984656CC-2ED9-DE46-B10D-342A6F7A4A08}" type="datetimeFigureOut">
              <a:rPr lang="en-US" smtClean="0"/>
              <a:t>5/1/2023</a:t>
            </a:fld>
            <a:endParaRPr lang="en-US"/>
          </a:p>
        </p:txBody>
      </p:sp>
      <p:sp>
        <p:nvSpPr>
          <p:cNvPr id="5" name="Footer Placeholder 4"/>
          <p:cNvSpPr>
            <a:spLocks noGrp="1"/>
          </p:cNvSpPr>
          <p:nvPr>
            <p:ph type="ftr" sz="quarter" idx="11"/>
          </p:nvPr>
        </p:nvSpPr>
        <p:spPr>
          <a:xfrm>
            <a:off x="16870680" y="30510482"/>
            <a:ext cx="156362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5387280" y="30510482"/>
            <a:ext cx="11521440" cy="1752600"/>
          </a:xfrm>
          <a:prstGeom prst="rect">
            <a:avLst/>
          </a:prstGeom>
        </p:spPr>
        <p:txBody>
          <a:bodyPr/>
          <a:lstStyle/>
          <a:p>
            <a:fld id="{7B2C8D16-87CF-914B-A444-33C8DEE42C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68880" y="1318262"/>
            <a:ext cx="44439840" cy="5486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468880" y="7680963"/>
            <a:ext cx="44439840" cy="217246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68880" y="30510482"/>
            <a:ext cx="11521440" cy="1752600"/>
          </a:xfrm>
          <a:prstGeom prst="rect">
            <a:avLst/>
          </a:prstGeom>
        </p:spPr>
        <p:txBody>
          <a:bodyPr/>
          <a:lstStyle/>
          <a:p>
            <a:fld id="{984656CC-2ED9-DE46-B10D-342A6F7A4A08}" type="datetimeFigureOut">
              <a:rPr lang="en-US" smtClean="0"/>
              <a:t>5/1/2023</a:t>
            </a:fld>
            <a:endParaRPr lang="en-US"/>
          </a:p>
        </p:txBody>
      </p:sp>
      <p:sp>
        <p:nvSpPr>
          <p:cNvPr id="5" name="Footer Placeholder 4"/>
          <p:cNvSpPr>
            <a:spLocks noGrp="1"/>
          </p:cNvSpPr>
          <p:nvPr>
            <p:ph type="ftr" sz="quarter" idx="11"/>
          </p:nvPr>
        </p:nvSpPr>
        <p:spPr>
          <a:xfrm>
            <a:off x="16870680" y="30510482"/>
            <a:ext cx="156362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5387280" y="30510482"/>
            <a:ext cx="11521440" cy="1752600"/>
          </a:xfrm>
          <a:prstGeom prst="rect">
            <a:avLst/>
          </a:prstGeom>
        </p:spPr>
        <p:txBody>
          <a:bodyPr/>
          <a:lstStyle/>
          <a:p>
            <a:fld id="{7B2C8D16-87CF-914B-A444-33C8DEE42C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00490" y="21153122"/>
            <a:ext cx="41970960" cy="6537960"/>
          </a:xfrm>
          <a:prstGeom prst="rect">
            <a:avLst/>
          </a:prstGeom>
        </p:spPr>
        <p:txBody>
          <a:bodyPr anchor="t"/>
          <a:lstStyle>
            <a:lvl1pPr algn="l">
              <a:defRPr sz="20600" b="1" cap="all"/>
            </a:lvl1pPr>
          </a:lstStyle>
          <a:p>
            <a:r>
              <a:rPr lang="en-US"/>
              <a:t>Click to edit Master title style</a:t>
            </a:r>
          </a:p>
        </p:txBody>
      </p:sp>
      <p:sp>
        <p:nvSpPr>
          <p:cNvPr id="3" name="Text Placeholder 2"/>
          <p:cNvSpPr>
            <a:spLocks noGrp="1"/>
          </p:cNvSpPr>
          <p:nvPr>
            <p:ph type="body" idx="1"/>
          </p:nvPr>
        </p:nvSpPr>
        <p:spPr>
          <a:xfrm>
            <a:off x="3900490" y="13952225"/>
            <a:ext cx="41970960" cy="7200898"/>
          </a:xfrm>
          <a:prstGeom prst="rect">
            <a:avLst/>
          </a:prstGeom>
        </p:spPr>
        <p:txBody>
          <a:bodyPr anchor="b"/>
          <a:lstStyle>
            <a:lvl1pPr marL="0" indent="0">
              <a:buNone/>
              <a:defRPr sz="10300">
                <a:solidFill>
                  <a:schemeClr val="tx1">
                    <a:tint val="75000"/>
                  </a:schemeClr>
                </a:solidFill>
              </a:defRPr>
            </a:lvl1pPr>
            <a:lvl2pPr marL="2351288" indent="0">
              <a:buNone/>
              <a:defRPr sz="9300">
                <a:solidFill>
                  <a:schemeClr val="tx1">
                    <a:tint val="75000"/>
                  </a:schemeClr>
                </a:solidFill>
              </a:defRPr>
            </a:lvl2pPr>
            <a:lvl3pPr marL="4702576" indent="0">
              <a:buNone/>
              <a:defRPr sz="8200">
                <a:solidFill>
                  <a:schemeClr val="tx1">
                    <a:tint val="75000"/>
                  </a:schemeClr>
                </a:solidFill>
              </a:defRPr>
            </a:lvl3pPr>
            <a:lvl4pPr marL="7053864" indent="0">
              <a:buNone/>
              <a:defRPr sz="7200">
                <a:solidFill>
                  <a:schemeClr val="tx1">
                    <a:tint val="75000"/>
                  </a:schemeClr>
                </a:solidFill>
              </a:defRPr>
            </a:lvl4pPr>
            <a:lvl5pPr marL="9405153" indent="0">
              <a:buNone/>
              <a:defRPr sz="7200">
                <a:solidFill>
                  <a:schemeClr val="tx1">
                    <a:tint val="75000"/>
                  </a:schemeClr>
                </a:solidFill>
              </a:defRPr>
            </a:lvl5pPr>
            <a:lvl6pPr marL="11756441" indent="0">
              <a:buNone/>
              <a:defRPr sz="7200">
                <a:solidFill>
                  <a:schemeClr val="tx1">
                    <a:tint val="75000"/>
                  </a:schemeClr>
                </a:solidFill>
              </a:defRPr>
            </a:lvl6pPr>
            <a:lvl7pPr marL="14107729" indent="0">
              <a:buNone/>
              <a:defRPr sz="7200">
                <a:solidFill>
                  <a:schemeClr val="tx1">
                    <a:tint val="75000"/>
                  </a:schemeClr>
                </a:solidFill>
              </a:defRPr>
            </a:lvl7pPr>
            <a:lvl8pPr marL="16459017" indent="0">
              <a:buNone/>
              <a:defRPr sz="7200">
                <a:solidFill>
                  <a:schemeClr val="tx1">
                    <a:tint val="75000"/>
                  </a:schemeClr>
                </a:solidFill>
              </a:defRPr>
            </a:lvl8pPr>
            <a:lvl9pPr marL="18810305" indent="0">
              <a:buNone/>
              <a:defRPr sz="7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68880" y="30510482"/>
            <a:ext cx="11521440" cy="1752600"/>
          </a:xfrm>
          <a:prstGeom prst="rect">
            <a:avLst/>
          </a:prstGeom>
        </p:spPr>
        <p:txBody>
          <a:bodyPr/>
          <a:lstStyle/>
          <a:p>
            <a:fld id="{984656CC-2ED9-DE46-B10D-342A6F7A4A08}" type="datetimeFigureOut">
              <a:rPr lang="en-US" smtClean="0"/>
              <a:t>5/1/2023</a:t>
            </a:fld>
            <a:endParaRPr lang="en-US"/>
          </a:p>
        </p:txBody>
      </p:sp>
      <p:sp>
        <p:nvSpPr>
          <p:cNvPr id="5" name="Footer Placeholder 4"/>
          <p:cNvSpPr>
            <a:spLocks noGrp="1"/>
          </p:cNvSpPr>
          <p:nvPr>
            <p:ph type="ftr" sz="quarter" idx="11"/>
          </p:nvPr>
        </p:nvSpPr>
        <p:spPr>
          <a:xfrm>
            <a:off x="16870680" y="30510482"/>
            <a:ext cx="156362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5387280" y="30510482"/>
            <a:ext cx="11521440" cy="1752600"/>
          </a:xfrm>
          <a:prstGeom prst="rect">
            <a:avLst/>
          </a:prstGeom>
        </p:spPr>
        <p:txBody>
          <a:bodyPr/>
          <a:lstStyle/>
          <a:p>
            <a:fld id="{7B2C8D16-87CF-914B-A444-33C8DEE42C0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68880" y="1318262"/>
            <a:ext cx="44439840" cy="54864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3330243" y="36865560"/>
            <a:ext cx="119577800" cy="104279702"/>
          </a:xfrm>
          <a:prstGeom prst="rect">
            <a:avLst/>
          </a:prstGeo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3731001" y="36865560"/>
            <a:ext cx="119577805" cy="104279702"/>
          </a:xfrm>
          <a:prstGeom prst="rect">
            <a:avLst/>
          </a:prstGeo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468880" y="30510482"/>
            <a:ext cx="11521440" cy="1752600"/>
          </a:xfrm>
          <a:prstGeom prst="rect">
            <a:avLst/>
          </a:prstGeom>
        </p:spPr>
        <p:txBody>
          <a:bodyPr/>
          <a:lstStyle/>
          <a:p>
            <a:fld id="{984656CC-2ED9-DE46-B10D-342A6F7A4A08}" type="datetimeFigureOut">
              <a:rPr lang="en-US" smtClean="0"/>
              <a:t>5/1/2023</a:t>
            </a:fld>
            <a:endParaRPr lang="en-US"/>
          </a:p>
        </p:txBody>
      </p:sp>
      <p:sp>
        <p:nvSpPr>
          <p:cNvPr id="6" name="Footer Placeholder 5"/>
          <p:cNvSpPr>
            <a:spLocks noGrp="1"/>
          </p:cNvSpPr>
          <p:nvPr>
            <p:ph type="ftr" sz="quarter" idx="11"/>
          </p:nvPr>
        </p:nvSpPr>
        <p:spPr>
          <a:xfrm>
            <a:off x="16870680" y="30510482"/>
            <a:ext cx="156362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5387280" y="30510482"/>
            <a:ext cx="11521440" cy="1752600"/>
          </a:xfrm>
          <a:prstGeom prst="rect">
            <a:avLst/>
          </a:prstGeom>
        </p:spPr>
        <p:txBody>
          <a:bodyPr/>
          <a:lstStyle/>
          <a:p>
            <a:fld id="{7B2C8D16-87CF-914B-A444-33C8DEE42C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8880" y="1318262"/>
            <a:ext cx="44439840" cy="54864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468881" y="7368542"/>
            <a:ext cx="21817015" cy="3070858"/>
          </a:xfrm>
          <a:prstGeom prst="rect">
            <a:avLst/>
          </a:prstGeom>
        </p:spPr>
        <p:txBody>
          <a:bodyPr anchor="b"/>
          <a:lstStyle>
            <a:lvl1pPr marL="0" indent="0">
              <a:buNone/>
              <a:defRPr sz="12300" b="1"/>
            </a:lvl1pPr>
            <a:lvl2pPr marL="2351288" indent="0">
              <a:buNone/>
              <a:defRPr sz="10300" b="1"/>
            </a:lvl2pPr>
            <a:lvl3pPr marL="4702576" indent="0">
              <a:buNone/>
              <a:defRPr sz="9300" b="1"/>
            </a:lvl3pPr>
            <a:lvl4pPr marL="7053864" indent="0">
              <a:buNone/>
              <a:defRPr sz="8200" b="1"/>
            </a:lvl4pPr>
            <a:lvl5pPr marL="9405153" indent="0">
              <a:buNone/>
              <a:defRPr sz="8200" b="1"/>
            </a:lvl5pPr>
            <a:lvl6pPr marL="11756441" indent="0">
              <a:buNone/>
              <a:defRPr sz="8200" b="1"/>
            </a:lvl6pPr>
            <a:lvl7pPr marL="14107729" indent="0">
              <a:buNone/>
              <a:defRPr sz="8200" b="1"/>
            </a:lvl7pPr>
            <a:lvl8pPr marL="16459017" indent="0">
              <a:buNone/>
              <a:defRPr sz="8200" b="1"/>
            </a:lvl8pPr>
            <a:lvl9pPr marL="18810305" indent="0">
              <a:buNone/>
              <a:defRPr sz="8200" b="1"/>
            </a:lvl9pPr>
          </a:lstStyle>
          <a:p>
            <a:pPr lvl="0"/>
            <a:r>
              <a:rPr lang="en-US"/>
              <a:t>Click to edit Master text styles</a:t>
            </a:r>
          </a:p>
        </p:txBody>
      </p:sp>
      <p:sp>
        <p:nvSpPr>
          <p:cNvPr id="4" name="Content Placeholder 3"/>
          <p:cNvSpPr>
            <a:spLocks noGrp="1"/>
          </p:cNvSpPr>
          <p:nvPr>
            <p:ph sz="half" idx="2"/>
          </p:nvPr>
        </p:nvSpPr>
        <p:spPr>
          <a:xfrm>
            <a:off x="2468881" y="10439400"/>
            <a:ext cx="21817015" cy="18966182"/>
          </a:xfrm>
          <a:prstGeom prst="rect">
            <a:avLst/>
          </a:prstGeo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083138" y="7368542"/>
            <a:ext cx="21825585" cy="3070858"/>
          </a:xfrm>
          <a:prstGeom prst="rect">
            <a:avLst/>
          </a:prstGeom>
        </p:spPr>
        <p:txBody>
          <a:bodyPr anchor="b"/>
          <a:lstStyle>
            <a:lvl1pPr marL="0" indent="0">
              <a:buNone/>
              <a:defRPr sz="12300" b="1"/>
            </a:lvl1pPr>
            <a:lvl2pPr marL="2351288" indent="0">
              <a:buNone/>
              <a:defRPr sz="10300" b="1"/>
            </a:lvl2pPr>
            <a:lvl3pPr marL="4702576" indent="0">
              <a:buNone/>
              <a:defRPr sz="9300" b="1"/>
            </a:lvl3pPr>
            <a:lvl4pPr marL="7053864" indent="0">
              <a:buNone/>
              <a:defRPr sz="8200" b="1"/>
            </a:lvl4pPr>
            <a:lvl5pPr marL="9405153" indent="0">
              <a:buNone/>
              <a:defRPr sz="8200" b="1"/>
            </a:lvl5pPr>
            <a:lvl6pPr marL="11756441" indent="0">
              <a:buNone/>
              <a:defRPr sz="8200" b="1"/>
            </a:lvl6pPr>
            <a:lvl7pPr marL="14107729" indent="0">
              <a:buNone/>
              <a:defRPr sz="8200" b="1"/>
            </a:lvl7pPr>
            <a:lvl8pPr marL="16459017" indent="0">
              <a:buNone/>
              <a:defRPr sz="8200" b="1"/>
            </a:lvl8pPr>
            <a:lvl9pPr marL="18810305" indent="0">
              <a:buNone/>
              <a:defRPr sz="8200" b="1"/>
            </a:lvl9pPr>
          </a:lstStyle>
          <a:p>
            <a:pPr lvl="0"/>
            <a:r>
              <a:rPr lang="en-US"/>
              <a:t>Click to edit Master text styles</a:t>
            </a:r>
          </a:p>
        </p:txBody>
      </p:sp>
      <p:sp>
        <p:nvSpPr>
          <p:cNvPr id="6" name="Content Placeholder 5"/>
          <p:cNvSpPr>
            <a:spLocks noGrp="1"/>
          </p:cNvSpPr>
          <p:nvPr>
            <p:ph sz="quarter" idx="4"/>
          </p:nvPr>
        </p:nvSpPr>
        <p:spPr>
          <a:xfrm>
            <a:off x="25083138" y="10439400"/>
            <a:ext cx="21825585" cy="18966182"/>
          </a:xfrm>
          <a:prstGeom prst="rect">
            <a:avLst/>
          </a:prstGeo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468880" y="30510482"/>
            <a:ext cx="11521440" cy="1752600"/>
          </a:xfrm>
          <a:prstGeom prst="rect">
            <a:avLst/>
          </a:prstGeom>
        </p:spPr>
        <p:txBody>
          <a:bodyPr/>
          <a:lstStyle/>
          <a:p>
            <a:fld id="{984656CC-2ED9-DE46-B10D-342A6F7A4A08}" type="datetimeFigureOut">
              <a:rPr lang="en-US" smtClean="0"/>
              <a:t>5/1/2023</a:t>
            </a:fld>
            <a:endParaRPr lang="en-US"/>
          </a:p>
        </p:txBody>
      </p:sp>
      <p:sp>
        <p:nvSpPr>
          <p:cNvPr id="8" name="Footer Placeholder 7"/>
          <p:cNvSpPr>
            <a:spLocks noGrp="1"/>
          </p:cNvSpPr>
          <p:nvPr>
            <p:ph type="ftr" sz="quarter" idx="11"/>
          </p:nvPr>
        </p:nvSpPr>
        <p:spPr>
          <a:xfrm>
            <a:off x="16870680" y="30510482"/>
            <a:ext cx="1563624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35387280" y="30510482"/>
            <a:ext cx="11521440" cy="1752600"/>
          </a:xfrm>
          <a:prstGeom prst="rect">
            <a:avLst/>
          </a:prstGeom>
        </p:spPr>
        <p:txBody>
          <a:bodyPr/>
          <a:lstStyle/>
          <a:p>
            <a:fld id="{7B2C8D16-87CF-914B-A444-33C8DEE42C0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68880" y="1318262"/>
            <a:ext cx="44439840" cy="54864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2468880" y="30510482"/>
            <a:ext cx="11521440" cy="1752600"/>
          </a:xfrm>
          <a:prstGeom prst="rect">
            <a:avLst/>
          </a:prstGeom>
        </p:spPr>
        <p:txBody>
          <a:bodyPr/>
          <a:lstStyle/>
          <a:p>
            <a:fld id="{984656CC-2ED9-DE46-B10D-342A6F7A4A08}" type="datetimeFigureOut">
              <a:rPr lang="en-US" smtClean="0"/>
              <a:t>5/1/2023</a:t>
            </a:fld>
            <a:endParaRPr lang="en-US"/>
          </a:p>
        </p:txBody>
      </p:sp>
      <p:sp>
        <p:nvSpPr>
          <p:cNvPr id="4" name="Footer Placeholder 3"/>
          <p:cNvSpPr>
            <a:spLocks noGrp="1"/>
          </p:cNvSpPr>
          <p:nvPr>
            <p:ph type="ftr" sz="quarter" idx="11"/>
          </p:nvPr>
        </p:nvSpPr>
        <p:spPr>
          <a:xfrm>
            <a:off x="16870680" y="30510482"/>
            <a:ext cx="1563624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35387280" y="30510482"/>
            <a:ext cx="11521440" cy="1752600"/>
          </a:xfrm>
          <a:prstGeom prst="rect">
            <a:avLst/>
          </a:prstGeom>
        </p:spPr>
        <p:txBody>
          <a:bodyPr/>
          <a:lstStyle/>
          <a:p>
            <a:fld id="{7B2C8D16-87CF-914B-A444-33C8DEE42C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468880" y="30510482"/>
            <a:ext cx="11521440" cy="1752600"/>
          </a:xfrm>
          <a:prstGeom prst="rect">
            <a:avLst/>
          </a:prstGeom>
        </p:spPr>
        <p:txBody>
          <a:bodyPr/>
          <a:lstStyle/>
          <a:p>
            <a:fld id="{984656CC-2ED9-DE46-B10D-342A6F7A4A08}" type="datetimeFigureOut">
              <a:rPr lang="en-US" smtClean="0"/>
              <a:t>5/1/2023</a:t>
            </a:fld>
            <a:endParaRPr lang="en-US"/>
          </a:p>
        </p:txBody>
      </p:sp>
      <p:sp>
        <p:nvSpPr>
          <p:cNvPr id="3" name="Footer Placeholder 2"/>
          <p:cNvSpPr>
            <a:spLocks noGrp="1"/>
          </p:cNvSpPr>
          <p:nvPr>
            <p:ph type="ftr" sz="quarter" idx="11"/>
          </p:nvPr>
        </p:nvSpPr>
        <p:spPr>
          <a:xfrm>
            <a:off x="16870680" y="30510482"/>
            <a:ext cx="1563624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35387280" y="30510482"/>
            <a:ext cx="11521440" cy="1752600"/>
          </a:xfrm>
          <a:prstGeom prst="rect">
            <a:avLst/>
          </a:prstGeom>
        </p:spPr>
        <p:txBody>
          <a:bodyPr/>
          <a:lstStyle/>
          <a:p>
            <a:fld id="{7B2C8D16-87CF-914B-A444-33C8DEE42C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883" y="1310640"/>
            <a:ext cx="16244890" cy="5577840"/>
          </a:xfrm>
          <a:prstGeom prst="rect">
            <a:avLst/>
          </a:prstGeom>
        </p:spPr>
        <p:txBody>
          <a:bodyPr anchor="b"/>
          <a:lstStyle>
            <a:lvl1pPr algn="l">
              <a:defRPr sz="10300" b="1"/>
            </a:lvl1pPr>
          </a:lstStyle>
          <a:p>
            <a:r>
              <a:rPr lang="en-US"/>
              <a:t>Click to edit Master title style</a:t>
            </a:r>
          </a:p>
        </p:txBody>
      </p:sp>
      <p:sp>
        <p:nvSpPr>
          <p:cNvPr id="3" name="Content Placeholder 2"/>
          <p:cNvSpPr>
            <a:spLocks noGrp="1"/>
          </p:cNvSpPr>
          <p:nvPr>
            <p:ph idx="1"/>
          </p:nvPr>
        </p:nvSpPr>
        <p:spPr>
          <a:xfrm>
            <a:off x="19305270" y="1310643"/>
            <a:ext cx="27603450" cy="28094942"/>
          </a:xfrm>
          <a:prstGeom prst="rect">
            <a:avLst/>
          </a:prstGeom>
        </p:spPr>
        <p:txBody>
          <a:bodyPr/>
          <a:lstStyle>
            <a:lvl1pPr>
              <a:defRPr sz="16500"/>
            </a:lvl1pPr>
            <a:lvl2pPr>
              <a:defRPr sz="14400"/>
            </a:lvl2pPr>
            <a:lvl3pPr>
              <a:defRPr sz="12300"/>
            </a:lvl3pPr>
            <a:lvl4pPr>
              <a:defRPr sz="10300"/>
            </a:lvl4pPr>
            <a:lvl5pPr>
              <a:defRPr sz="10300"/>
            </a:lvl5pPr>
            <a:lvl6pPr>
              <a:defRPr sz="10300"/>
            </a:lvl6pPr>
            <a:lvl7pPr>
              <a:defRPr sz="10300"/>
            </a:lvl7pPr>
            <a:lvl8pPr>
              <a:defRPr sz="10300"/>
            </a:lvl8pPr>
            <a:lvl9pPr>
              <a:defRPr sz="10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468883" y="6888483"/>
            <a:ext cx="16244890" cy="22517102"/>
          </a:xfrm>
          <a:prstGeom prst="rect">
            <a:avLst/>
          </a:prstGeom>
        </p:spPr>
        <p:txBody>
          <a:bodyPr/>
          <a:lstStyle>
            <a:lvl1pPr marL="0" indent="0">
              <a:buNone/>
              <a:defRPr sz="7200"/>
            </a:lvl1pPr>
            <a:lvl2pPr marL="2351288" indent="0">
              <a:buNone/>
              <a:defRPr sz="6200"/>
            </a:lvl2pPr>
            <a:lvl3pPr marL="4702576" indent="0">
              <a:buNone/>
              <a:defRPr sz="5100"/>
            </a:lvl3pPr>
            <a:lvl4pPr marL="7053864" indent="0">
              <a:buNone/>
              <a:defRPr sz="4600"/>
            </a:lvl4pPr>
            <a:lvl5pPr marL="9405153" indent="0">
              <a:buNone/>
              <a:defRPr sz="4600"/>
            </a:lvl5pPr>
            <a:lvl6pPr marL="11756441" indent="0">
              <a:buNone/>
              <a:defRPr sz="4600"/>
            </a:lvl6pPr>
            <a:lvl7pPr marL="14107729" indent="0">
              <a:buNone/>
              <a:defRPr sz="4600"/>
            </a:lvl7pPr>
            <a:lvl8pPr marL="16459017" indent="0">
              <a:buNone/>
              <a:defRPr sz="4600"/>
            </a:lvl8pPr>
            <a:lvl9pPr marL="18810305" indent="0">
              <a:buNone/>
              <a:defRPr sz="4600"/>
            </a:lvl9pPr>
          </a:lstStyle>
          <a:p>
            <a:pPr lvl="0"/>
            <a:r>
              <a:rPr lang="en-US"/>
              <a:t>Click to edit Master text styles</a:t>
            </a:r>
          </a:p>
        </p:txBody>
      </p:sp>
      <p:sp>
        <p:nvSpPr>
          <p:cNvPr id="5" name="Date Placeholder 4"/>
          <p:cNvSpPr>
            <a:spLocks noGrp="1"/>
          </p:cNvSpPr>
          <p:nvPr>
            <p:ph type="dt" sz="half" idx="10"/>
          </p:nvPr>
        </p:nvSpPr>
        <p:spPr>
          <a:xfrm>
            <a:off x="2468880" y="30510482"/>
            <a:ext cx="11521440" cy="1752600"/>
          </a:xfrm>
          <a:prstGeom prst="rect">
            <a:avLst/>
          </a:prstGeom>
        </p:spPr>
        <p:txBody>
          <a:bodyPr/>
          <a:lstStyle/>
          <a:p>
            <a:fld id="{984656CC-2ED9-DE46-B10D-342A6F7A4A08}" type="datetimeFigureOut">
              <a:rPr lang="en-US" smtClean="0"/>
              <a:t>5/1/2023</a:t>
            </a:fld>
            <a:endParaRPr lang="en-US"/>
          </a:p>
        </p:txBody>
      </p:sp>
      <p:sp>
        <p:nvSpPr>
          <p:cNvPr id="6" name="Footer Placeholder 5"/>
          <p:cNvSpPr>
            <a:spLocks noGrp="1"/>
          </p:cNvSpPr>
          <p:nvPr>
            <p:ph type="ftr" sz="quarter" idx="11"/>
          </p:nvPr>
        </p:nvSpPr>
        <p:spPr>
          <a:xfrm>
            <a:off x="16870680" y="30510482"/>
            <a:ext cx="156362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5387280" y="30510482"/>
            <a:ext cx="11521440" cy="1752600"/>
          </a:xfrm>
          <a:prstGeom prst="rect">
            <a:avLst/>
          </a:prstGeom>
        </p:spPr>
        <p:txBody>
          <a:bodyPr/>
          <a:lstStyle/>
          <a:p>
            <a:fld id="{7B2C8D16-87CF-914B-A444-33C8DEE42C0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78355" y="23042880"/>
            <a:ext cx="29626560" cy="2720342"/>
          </a:xfrm>
          <a:prstGeom prst="rect">
            <a:avLst/>
          </a:prstGeom>
        </p:spPr>
        <p:txBody>
          <a:bodyPr anchor="b"/>
          <a:lstStyle>
            <a:lvl1pPr algn="l">
              <a:defRPr sz="10300" b="1"/>
            </a:lvl1pPr>
          </a:lstStyle>
          <a:p>
            <a:r>
              <a:rPr lang="en-US"/>
              <a:t>Click to edit Master title style</a:t>
            </a:r>
          </a:p>
        </p:txBody>
      </p:sp>
      <p:sp>
        <p:nvSpPr>
          <p:cNvPr id="3" name="Picture Placeholder 2"/>
          <p:cNvSpPr>
            <a:spLocks noGrp="1"/>
          </p:cNvSpPr>
          <p:nvPr>
            <p:ph type="pic" idx="1"/>
          </p:nvPr>
        </p:nvSpPr>
        <p:spPr>
          <a:xfrm>
            <a:off x="9678355" y="2941320"/>
            <a:ext cx="29626560" cy="19751040"/>
          </a:xfrm>
          <a:prstGeom prst="rect">
            <a:avLst/>
          </a:prstGeom>
        </p:spPr>
        <p:txBody>
          <a:bodyPr/>
          <a:lstStyle>
            <a:lvl1pPr marL="0" indent="0">
              <a:buNone/>
              <a:defRPr sz="16500"/>
            </a:lvl1pPr>
            <a:lvl2pPr marL="2351288" indent="0">
              <a:buNone/>
              <a:defRPr sz="14400"/>
            </a:lvl2pPr>
            <a:lvl3pPr marL="4702576" indent="0">
              <a:buNone/>
              <a:defRPr sz="12300"/>
            </a:lvl3pPr>
            <a:lvl4pPr marL="7053864" indent="0">
              <a:buNone/>
              <a:defRPr sz="10300"/>
            </a:lvl4pPr>
            <a:lvl5pPr marL="9405153" indent="0">
              <a:buNone/>
              <a:defRPr sz="10300"/>
            </a:lvl5pPr>
            <a:lvl6pPr marL="11756441" indent="0">
              <a:buNone/>
              <a:defRPr sz="10300"/>
            </a:lvl6pPr>
            <a:lvl7pPr marL="14107729" indent="0">
              <a:buNone/>
              <a:defRPr sz="10300"/>
            </a:lvl7pPr>
            <a:lvl8pPr marL="16459017" indent="0">
              <a:buNone/>
              <a:defRPr sz="10300"/>
            </a:lvl8pPr>
            <a:lvl9pPr marL="18810305" indent="0">
              <a:buNone/>
              <a:defRPr sz="10300"/>
            </a:lvl9pPr>
          </a:lstStyle>
          <a:p>
            <a:endParaRPr lang="en-US"/>
          </a:p>
        </p:txBody>
      </p:sp>
      <p:sp>
        <p:nvSpPr>
          <p:cNvPr id="4" name="Text Placeholder 3"/>
          <p:cNvSpPr>
            <a:spLocks noGrp="1"/>
          </p:cNvSpPr>
          <p:nvPr>
            <p:ph type="body" sz="half" idx="2"/>
          </p:nvPr>
        </p:nvSpPr>
        <p:spPr>
          <a:xfrm>
            <a:off x="9678355" y="25763222"/>
            <a:ext cx="29626560" cy="3863338"/>
          </a:xfrm>
          <a:prstGeom prst="rect">
            <a:avLst/>
          </a:prstGeom>
        </p:spPr>
        <p:txBody>
          <a:bodyPr/>
          <a:lstStyle>
            <a:lvl1pPr marL="0" indent="0">
              <a:buNone/>
              <a:defRPr sz="7200"/>
            </a:lvl1pPr>
            <a:lvl2pPr marL="2351288" indent="0">
              <a:buNone/>
              <a:defRPr sz="6200"/>
            </a:lvl2pPr>
            <a:lvl3pPr marL="4702576" indent="0">
              <a:buNone/>
              <a:defRPr sz="5100"/>
            </a:lvl3pPr>
            <a:lvl4pPr marL="7053864" indent="0">
              <a:buNone/>
              <a:defRPr sz="4600"/>
            </a:lvl4pPr>
            <a:lvl5pPr marL="9405153" indent="0">
              <a:buNone/>
              <a:defRPr sz="4600"/>
            </a:lvl5pPr>
            <a:lvl6pPr marL="11756441" indent="0">
              <a:buNone/>
              <a:defRPr sz="4600"/>
            </a:lvl6pPr>
            <a:lvl7pPr marL="14107729" indent="0">
              <a:buNone/>
              <a:defRPr sz="4600"/>
            </a:lvl7pPr>
            <a:lvl8pPr marL="16459017" indent="0">
              <a:buNone/>
              <a:defRPr sz="4600"/>
            </a:lvl8pPr>
            <a:lvl9pPr marL="18810305" indent="0">
              <a:buNone/>
              <a:defRPr sz="4600"/>
            </a:lvl9pPr>
          </a:lstStyle>
          <a:p>
            <a:pPr lvl="0"/>
            <a:r>
              <a:rPr lang="en-US"/>
              <a:t>Click to edit Master text styles</a:t>
            </a:r>
          </a:p>
        </p:txBody>
      </p:sp>
      <p:sp>
        <p:nvSpPr>
          <p:cNvPr id="5" name="Date Placeholder 4"/>
          <p:cNvSpPr>
            <a:spLocks noGrp="1"/>
          </p:cNvSpPr>
          <p:nvPr>
            <p:ph type="dt" sz="half" idx="10"/>
          </p:nvPr>
        </p:nvSpPr>
        <p:spPr>
          <a:xfrm>
            <a:off x="2468880" y="30510482"/>
            <a:ext cx="11521440" cy="1752600"/>
          </a:xfrm>
          <a:prstGeom prst="rect">
            <a:avLst/>
          </a:prstGeom>
        </p:spPr>
        <p:txBody>
          <a:bodyPr/>
          <a:lstStyle/>
          <a:p>
            <a:fld id="{984656CC-2ED9-DE46-B10D-342A6F7A4A08}" type="datetimeFigureOut">
              <a:rPr lang="en-US" smtClean="0"/>
              <a:t>5/1/2023</a:t>
            </a:fld>
            <a:endParaRPr lang="en-US"/>
          </a:p>
        </p:txBody>
      </p:sp>
      <p:sp>
        <p:nvSpPr>
          <p:cNvPr id="6" name="Footer Placeholder 5"/>
          <p:cNvSpPr>
            <a:spLocks noGrp="1"/>
          </p:cNvSpPr>
          <p:nvPr>
            <p:ph type="ftr" sz="quarter" idx="11"/>
          </p:nvPr>
        </p:nvSpPr>
        <p:spPr>
          <a:xfrm>
            <a:off x="16870680" y="30510482"/>
            <a:ext cx="156362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5387280" y="30510482"/>
            <a:ext cx="11521440" cy="1752600"/>
          </a:xfrm>
          <a:prstGeom prst="rect">
            <a:avLst/>
          </a:prstGeom>
        </p:spPr>
        <p:txBody>
          <a:bodyPr/>
          <a:lstStyle/>
          <a:p>
            <a:fld id="{7B2C8D16-87CF-914B-A444-33C8DEE42C0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42910"/>
            <a:ext cx="49377600" cy="3733231"/>
          </a:xfrm>
          <a:prstGeom prst="rect">
            <a:avLst/>
          </a:prstGeom>
        </p:spPr>
      </p:pic>
      <p:sp>
        <p:nvSpPr>
          <p:cNvPr id="3" name="Rectangle 2"/>
          <p:cNvSpPr/>
          <p:nvPr userDrawn="1"/>
        </p:nvSpPr>
        <p:spPr>
          <a:xfrm>
            <a:off x="0" y="21945600"/>
            <a:ext cx="49377600" cy="10972800"/>
          </a:xfrm>
          <a:prstGeom prst="rect">
            <a:avLst/>
          </a:prstGeom>
          <a:gradFill>
            <a:gsLst>
              <a:gs pos="0">
                <a:srgbClr val="C9F1F7"/>
              </a:gs>
              <a:gs pos="10000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3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351288" rtl="0" eaLnBrk="1" latinLnBrk="0" hangingPunct="1">
        <a:spcBef>
          <a:spcPct val="0"/>
        </a:spcBef>
        <a:buNone/>
        <a:defRPr sz="22600" kern="1200">
          <a:solidFill>
            <a:schemeClr val="tx1"/>
          </a:solidFill>
          <a:latin typeface="+mj-lt"/>
          <a:ea typeface="+mj-ea"/>
          <a:cs typeface="+mj-cs"/>
        </a:defRPr>
      </a:lvl1pPr>
    </p:titleStyle>
    <p:bodyStyle>
      <a:lvl1pPr marL="1763466" indent="-1763466" algn="l" defTabSz="2351288" rtl="0" eaLnBrk="1" latinLnBrk="0" hangingPunct="1">
        <a:spcBef>
          <a:spcPct val="20000"/>
        </a:spcBef>
        <a:buFont typeface="Arial"/>
        <a:buChar char="•"/>
        <a:defRPr sz="16500" kern="1200">
          <a:solidFill>
            <a:schemeClr val="tx1"/>
          </a:solidFill>
          <a:latin typeface="+mn-lt"/>
          <a:ea typeface="+mn-ea"/>
          <a:cs typeface="+mn-cs"/>
        </a:defRPr>
      </a:lvl1pPr>
      <a:lvl2pPr marL="3820843" indent="-1469555" algn="l" defTabSz="2351288" rtl="0" eaLnBrk="1" latinLnBrk="0" hangingPunct="1">
        <a:spcBef>
          <a:spcPct val="20000"/>
        </a:spcBef>
        <a:buFont typeface="Arial"/>
        <a:buChar char="–"/>
        <a:defRPr sz="14400" kern="1200">
          <a:solidFill>
            <a:schemeClr val="tx1"/>
          </a:solidFill>
          <a:latin typeface="+mn-lt"/>
          <a:ea typeface="+mn-ea"/>
          <a:cs typeface="+mn-cs"/>
        </a:defRPr>
      </a:lvl2pPr>
      <a:lvl3pPr marL="5878220" indent="-1175644" algn="l" defTabSz="2351288" rtl="0" eaLnBrk="1" latinLnBrk="0" hangingPunct="1">
        <a:spcBef>
          <a:spcPct val="20000"/>
        </a:spcBef>
        <a:buFont typeface="Arial"/>
        <a:buChar char="•"/>
        <a:defRPr sz="12300" kern="1200">
          <a:solidFill>
            <a:schemeClr val="tx1"/>
          </a:solidFill>
          <a:latin typeface="+mn-lt"/>
          <a:ea typeface="+mn-ea"/>
          <a:cs typeface="+mn-cs"/>
        </a:defRPr>
      </a:lvl3pPr>
      <a:lvl4pPr marL="8229509" indent="-1175644" algn="l" defTabSz="2351288" rtl="0" eaLnBrk="1" latinLnBrk="0" hangingPunct="1">
        <a:spcBef>
          <a:spcPct val="20000"/>
        </a:spcBef>
        <a:buFont typeface="Arial"/>
        <a:buChar char="–"/>
        <a:defRPr sz="10300" kern="1200">
          <a:solidFill>
            <a:schemeClr val="tx1"/>
          </a:solidFill>
          <a:latin typeface="+mn-lt"/>
          <a:ea typeface="+mn-ea"/>
          <a:cs typeface="+mn-cs"/>
        </a:defRPr>
      </a:lvl4pPr>
      <a:lvl5pPr marL="10580797" indent="-1175644" algn="l" defTabSz="2351288" rtl="0" eaLnBrk="1" latinLnBrk="0" hangingPunct="1">
        <a:spcBef>
          <a:spcPct val="20000"/>
        </a:spcBef>
        <a:buFont typeface="Arial"/>
        <a:buChar char="»"/>
        <a:defRPr sz="10300" kern="1200">
          <a:solidFill>
            <a:schemeClr val="tx1"/>
          </a:solidFill>
          <a:latin typeface="+mn-lt"/>
          <a:ea typeface="+mn-ea"/>
          <a:cs typeface="+mn-cs"/>
        </a:defRPr>
      </a:lvl5pPr>
      <a:lvl6pPr marL="12932085" indent="-1175644" algn="l" defTabSz="2351288" rtl="0" eaLnBrk="1" latinLnBrk="0" hangingPunct="1">
        <a:spcBef>
          <a:spcPct val="20000"/>
        </a:spcBef>
        <a:buFont typeface="Arial"/>
        <a:buChar char="•"/>
        <a:defRPr sz="10300" kern="1200">
          <a:solidFill>
            <a:schemeClr val="tx1"/>
          </a:solidFill>
          <a:latin typeface="+mn-lt"/>
          <a:ea typeface="+mn-ea"/>
          <a:cs typeface="+mn-cs"/>
        </a:defRPr>
      </a:lvl6pPr>
      <a:lvl7pPr marL="15283373" indent="-1175644" algn="l" defTabSz="2351288" rtl="0" eaLnBrk="1" latinLnBrk="0" hangingPunct="1">
        <a:spcBef>
          <a:spcPct val="20000"/>
        </a:spcBef>
        <a:buFont typeface="Arial"/>
        <a:buChar char="•"/>
        <a:defRPr sz="10300" kern="1200">
          <a:solidFill>
            <a:schemeClr val="tx1"/>
          </a:solidFill>
          <a:latin typeface="+mn-lt"/>
          <a:ea typeface="+mn-ea"/>
          <a:cs typeface="+mn-cs"/>
        </a:defRPr>
      </a:lvl7pPr>
      <a:lvl8pPr marL="17634661" indent="-1175644" algn="l" defTabSz="2351288" rtl="0" eaLnBrk="1" latinLnBrk="0" hangingPunct="1">
        <a:spcBef>
          <a:spcPct val="20000"/>
        </a:spcBef>
        <a:buFont typeface="Arial"/>
        <a:buChar char="•"/>
        <a:defRPr sz="10300" kern="1200">
          <a:solidFill>
            <a:schemeClr val="tx1"/>
          </a:solidFill>
          <a:latin typeface="+mn-lt"/>
          <a:ea typeface="+mn-ea"/>
          <a:cs typeface="+mn-cs"/>
        </a:defRPr>
      </a:lvl8pPr>
      <a:lvl9pPr marL="19985949" indent="-1175644" algn="l" defTabSz="2351288" rtl="0" eaLnBrk="1" latinLnBrk="0" hangingPunct="1">
        <a:spcBef>
          <a:spcPct val="20000"/>
        </a:spcBef>
        <a:buFont typeface="Arial"/>
        <a:buChar char="•"/>
        <a:defRPr sz="10300" kern="1200">
          <a:solidFill>
            <a:schemeClr val="tx1"/>
          </a:solidFill>
          <a:latin typeface="+mn-lt"/>
          <a:ea typeface="+mn-ea"/>
          <a:cs typeface="+mn-cs"/>
        </a:defRPr>
      </a:lvl9pPr>
    </p:bodyStyle>
    <p:otherStyle>
      <a:defPPr>
        <a:defRPr lang="en-US"/>
      </a:defPPr>
      <a:lvl1pPr marL="0" algn="l" defTabSz="2351288" rtl="0" eaLnBrk="1" latinLnBrk="0" hangingPunct="1">
        <a:defRPr sz="9300" kern="1200">
          <a:solidFill>
            <a:schemeClr val="tx1"/>
          </a:solidFill>
          <a:latin typeface="+mn-lt"/>
          <a:ea typeface="+mn-ea"/>
          <a:cs typeface="+mn-cs"/>
        </a:defRPr>
      </a:lvl1pPr>
      <a:lvl2pPr marL="2351288" algn="l" defTabSz="2351288" rtl="0" eaLnBrk="1" latinLnBrk="0" hangingPunct="1">
        <a:defRPr sz="9300" kern="1200">
          <a:solidFill>
            <a:schemeClr val="tx1"/>
          </a:solidFill>
          <a:latin typeface="+mn-lt"/>
          <a:ea typeface="+mn-ea"/>
          <a:cs typeface="+mn-cs"/>
        </a:defRPr>
      </a:lvl2pPr>
      <a:lvl3pPr marL="4702576" algn="l" defTabSz="2351288" rtl="0" eaLnBrk="1" latinLnBrk="0" hangingPunct="1">
        <a:defRPr sz="9300" kern="1200">
          <a:solidFill>
            <a:schemeClr val="tx1"/>
          </a:solidFill>
          <a:latin typeface="+mn-lt"/>
          <a:ea typeface="+mn-ea"/>
          <a:cs typeface="+mn-cs"/>
        </a:defRPr>
      </a:lvl3pPr>
      <a:lvl4pPr marL="7053864" algn="l" defTabSz="2351288" rtl="0" eaLnBrk="1" latinLnBrk="0" hangingPunct="1">
        <a:defRPr sz="9300" kern="1200">
          <a:solidFill>
            <a:schemeClr val="tx1"/>
          </a:solidFill>
          <a:latin typeface="+mn-lt"/>
          <a:ea typeface="+mn-ea"/>
          <a:cs typeface="+mn-cs"/>
        </a:defRPr>
      </a:lvl4pPr>
      <a:lvl5pPr marL="9405153" algn="l" defTabSz="2351288" rtl="0" eaLnBrk="1" latinLnBrk="0" hangingPunct="1">
        <a:defRPr sz="9300" kern="1200">
          <a:solidFill>
            <a:schemeClr val="tx1"/>
          </a:solidFill>
          <a:latin typeface="+mn-lt"/>
          <a:ea typeface="+mn-ea"/>
          <a:cs typeface="+mn-cs"/>
        </a:defRPr>
      </a:lvl5pPr>
      <a:lvl6pPr marL="11756441" algn="l" defTabSz="2351288" rtl="0" eaLnBrk="1" latinLnBrk="0" hangingPunct="1">
        <a:defRPr sz="9300" kern="1200">
          <a:solidFill>
            <a:schemeClr val="tx1"/>
          </a:solidFill>
          <a:latin typeface="+mn-lt"/>
          <a:ea typeface="+mn-ea"/>
          <a:cs typeface="+mn-cs"/>
        </a:defRPr>
      </a:lvl6pPr>
      <a:lvl7pPr marL="14107729" algn="l" defTabSz="2351288" rtl="0" eaLnBrk="1" latinLnBrk="0" hangingPunct="1">
        <a:defRPr sz="9300" kern="1200">
          <a:solidFill>
            <a:schemeClr val="tx1"/>
          </a:solidFill>
          <a:latin typeface="+mn-lt"/>
          <a:ea typeface="+mn-ea"/>
          <a:cs typeface="+mn-cs"/>
        </a:defRPr>
      </a:lvl7pPr>
      <a:lvl8pPr marL="16459017" algn="l" defTabSz="2351288" rtl="0" eaLnBrk="1" latinLnBrk="0" hangingPunct="1">
        <a:defRPr sz="9300" kern="1200">
          <a:solidFill>
            <a:schemeClr val="tx1"/>
          </a:solidFill>
          <a:latin typeface="+mn-lt"/>
          <a:ea typeface="+mn-ea"/>
          <a:cs typeface="+mn-cs"/>
        </a:defRPr>
      </a:lvl8pPr>
      <a:lvl9pPr marL="18810305" algn="l" defTabSz="2351288" rtl="0" eaLnBrk="1" latinLnBrk="0" hangingPunct="1">
        <a:defRPr sz="9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2.png"/><Relationship Id="rId2" Type="http://schemas.openxmlformats.org/officeDocument/2006/relationships/diagramData" Target="../diagrams/data1.xml"/><Relationship Id="rId16" Type="http://schemas.openxmlformats.org/officeDocument/2006/relationships/image" Target="../media/image6.png"/><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image" Target="../media/image5.png"/><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11" Type="http://schemas.openxmlformats.org/officeDocument/2006/relationships/image" Target="../media/image6.png"/><Relationship Id="rId5" Type="http://schemas.openxmlformats.org/officeDocument/2006/relationships/diagramColors" Target="../diagrams/colors4.xml"/><Relationship Id="rId10" Type="http://schemas.openxmlformats.org/officeDocument/2006/relationships/image" Target="../media/image5.png"/><Relationship Id="rId4" Type="http://schemas.openxmlformats.org/officeDocument/2006/relationships/diagramQuickStyle" Target="../diagrams/quickStyle4.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image" Target="../media/image3.png"/><Relationship Id="rId3" Type="http://schemas.openxmlformats.org/officeDocument/2006/relationships/diagramLayout" Target="../diagrams/layout5.xml"/><Relationship Id="rId7" Type="http://schemas.openxmlformats.org/officeDocument/2006/relationships/diagramData" Target="../diagrams/data6.xml"/><Relationship Id="rId12" Type="http://schemas.openxmlformats.org/officeDocument/2006/relationships/image" Target="../media/image2.png"/><Relationship Id="rId2" Type="http://schemas.openxmlformats.org/officeDocument/2006/relationships/diagramData" Target="../diagrams/data5.xml"/><Relationship Id="rId16" Type="http://schemas.openxmlformats.org/officeDocument/2006/relationships/image" Target="../media/image6.png"/><Relationship Id="rId1" Type="http://schemas.openxmlformats.org/officeDocument/2006/relationships/slideLayout" Target="../slideLayouts/slideLayout1.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image" Target="../media/image5.png"/><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utoShape 770"/>
          <p:cNvSpPr>
            <a:spLocks noChangeArrowheads="1"/>
          </p:cNvSpPr>
          <p:nvPr/>
        </p:nvSpPr>
        <p:spPr bwMode="auto">
          <a:xfrm>
            <a:off x="2932113" y="12161436"/>
            <a:ext cx="12549187" cy="1085850"/>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6000" dirty="0">
                <a:solidFill>
                  <a:schemeClr val="bg1"/>
                </a:solidFill>
                <a:effectLst>
                  <a:outerShdw blurRad="38100" dist="38100" dir="2700000" algn="tl">
                    <a:srgbClr val="000000"/>
                  </a:outerShdw>
                </a:effectLst>
                <a:latin typeface="Franklin Gothic Medium" pitchFamily="-112" charset="0"/>
              </a:rPr>
              <a:t>Literature Review</a:t>
            </a:r>
          </a:p>
        </p:txBody>
      </p:sp>
      <p:sp>
        <p:nvSpPr>
          <p:cNvPr id="16" name="Text Box 771"/>
          <p:cNvSpPr txBox="1">
            <a:spLocks noChangeArrowheads="1"/>
          </p:cNvSpPr>
          <p:nvPr/>
        </p:nvSpPr>
        <p:spPr bwMode="auto">
          <a:xfrm>
            <a:off x="2932112" y="13568281"/>
            <a:ext cx="12549187" cy="8171468"/>
          </a:xfrm>
          <a:prstGeom prst="rect">
            <a:avLst/>
          </a:prstGeom>
          <a:noFill/>
          <a:ln w="9525">
            <a:noFill/>
            <a:miter lim="800000"/>
            <a:headEnd/>
            <a:tailEnd/>
          </a:ln>
          <a:effectLst/>
        </p:spPr>
        <p:txBody>
          <a:bodyPr wrap="square">
            <a:prstTxWarp prst="textNoShape">
              <a:avLst/>
            </a:prstTxWarp>
            <a:spAutoFit/>
          </a:bodyPr>
          <a:lstStyle/>
          <a:p>
            <a:pPr defTabSz="4703763">
              <a:spcBef>
                <a:spcPct val="50000"/>
              </a:spcBef>
            </a:pPr>
            <a:r>
              <a:rPr lang="en-US" sz="3000" dirty="0"/>
              <a:t>TBL is an active learning and small group instructional strategy using individual and team readiness activities receiving immediate feedback. TBL is easily assessed in face-to-face settings with “objective” course content (clear correct responses or best choices) (</a:t>
            </a:r>
            <a:r>
              <a:rPr lang="en-US" sz="3000" dirty="0" err="1"/>
              <a:t>Parmalee</a:t>
            </a:r>
            <a:r>
              <a:rPr lang="en-US" sz="3000" dirty="0"/>
              <a:t> et al., 2012). </a:t>
            </a:r>
          </a:p>
          <a:p>
            <a:pPr defTabSz="4703763">
              <a:spcBef>
                <a:spcPct val="50000"/>
              </a:spcBef>
            </a:pPr>
            <a:r>
              <a:rPr lang="en-US" sz="3000" dirty="0"/>
              <a:t>Less understood are the ways TBL could be conducted in asynchronous learning environments and how the model can be modified for “subjective” or gray-area course content such as current issues in medical and health professions education. </a:t>
            </a:r>
          </a:p>
          <a:p>
            <a:pPr defTabSz="4703763">
              <a:spcBef>
                <a:spcPct val="50000"/>
              </a:spcBef>
            </a:pPr>
            <a:r>
              <a:rPr lang="en-US" sz="3000" dirty="0"/>
              <a:t>To convert TBL online the course context, including collaboration methods and the space/time of the online course, must dominate design choices. Instructors consider what data are used to determine TBL model efficacy and how students will demonstrate engagement and learning (</a:t>
            </a:r>
            <a:r>
              <a:rPr lang="en-US" sz="3000" dirty="0" err="1"/>
              <a:t>Dorneich</a:t>
            </a:r>
            <a:r>
              <a:rPr lang="en-US" sz="3000" dirty="0"/>
              <a:t> et al., 2021). </a:t>
            </a:r>
          </a:p>
          <a:p>
            <a:pPr defTabSz="4703763">
              <a:spcBef>
                <a:spcPct val="50000"/>
              </a:spcBef>
            </a:pPr>
            <a:r>
              <a:rPr lang="en-US" sz="3000" dirty="0"/>
              <a:t>Little research is available to address TBL in subjective contexts, therefore this innovation project used a theoretically similar pedagogical approach, IQL, to promote activities of formulating questions, hypothesizing, investigating, and testing in issue-based discussion (</a:t>
            </a:r>
            <a:r>
              <a:rPr lang="en-US" sz="3000" dirty="0" err="1"/>
              <a:t>Pedaste</a:t>
            </a:r>
            <a:r>
              <a:rPr lang="en-US" sz="3000" dirty="0"/>
              <a:t> et al., 2015).</a:t>
            </a:r>
          </a:p>
        </p:txBody>
      </p:sp>
      <p:sp>
        <p:nvSpPr>
          <p:cNvPr id="18" name="AutoShape 775"/>
          <p:cNvSpPr>
            <a:spLocks noChangeArrowheads="1"/>
          </p:cNvSpPr>
          <p:nvPr/>
        </p:nvSpPr>
        <p:spPr bwMode="auto">
          <a:xfrm>
            <a:off x="2932113" y="22060744"/>
            <a:ext cx="12549187" cy="1085850"/>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6000" dirty="0">
                <a:solidFill>
                  <a:schemeClr val="bg1"/>
                </a:solidFill>
                <a:effectLst>
                  <a:outerShdw blurRad="38100" dist="38100" dir="2700000" algn="tl">
                    <a:srgbClr val="000000"/>
                  </a:outerShdw>
                </a:effectLst>
                <a:latin typeface="Franklin Gothic Medium" pitchFamily="-112" charset="0"/>
              </a:rPr>
              <a:t>Context</a:t>
            </a:r>
          </a:p>
        </p:txBody>
      </p:sp>
      <p:sp>
        <p:nvSpPr>
          <p:cNvPr id="19" name="Text Box 513"/>
          <p:cNvSpPr txBox="1">
            <a:spLocks noChangeArrowheads="1"/>
          </p:cNvSpPr>
          <p:nvPr/>
        </p:nvSpPr>
        <p:spPr bwMode="auto">
          <a:xfrm>
            <a:off x="2932113" y="29038230"/>
            <a:ext cx="12212637" cy="2458365"/>
          </a:xfrm>
          <a:prstGeom prst="rect">
            <a:avLst/>
          </a:prstGeom>
          <a:noFill/>
          <a:ln w="9525">
            <a:noFill/>
            <a:miter lim="800000"/>
            <a:headEnd/>
            <a:tailEnd/>
          </a:ln>
          <a:effectLst/>
        </p:spPr>
        <p:txBody>
          <a:bodyPr wrap="square" lIns="171450" tIns="85725" rIns="171450" bIns="85725">
            <a:prstTxWarp prst="textNoShape">
              <a:avLst/>
            </a:prstTxWarp>
            <a:spAutoFit/>
          </a:bodyPr>
          <a:lstStyle/>
          <a:p>
            <a:pPr indent="-457200" defTabSz="4703763">
              <a:spcBef>
                <a:spcPct val="50000"/>
              </a:spcBef>
            </a:pPr>
            <a:r>
              <a:rPr lang="en-US" sz="1800" dirty="0" err="1"/>
              <a:t>Dorneich</a:t>
            </a:r>
            <a:r>
              <a:rPr lang="en-US" sz="1800" dirty="0"/>
              <a:t>, M. C., </a:t>
            </a:r>
            <a:r>
              <a:rPr lang="en-US" sz="1800" dirty="0" err="1"/>
              <a:t>O'Dwyer</a:t>
            </a:r>
            <a:r>
              <a:rPr lang="en-US" sz="1800" dirty="0"/>
              <a:t>, B., Dolowitz, A. R., Styron, J. L., &amp; Grogan, J. (2021). Application exercise design for team‐based learning in online courses. </a:t>
            </a:r>
            <a:r>
              <a:rPr lang="en-US" sz="1800" i="1" dirty="0"/>
              <a:t>New Directions for Teaching and Learning</a:t>
            </a:r>
            <a:r>
              <a:rPr lang="en-US" sz="1800" dirty="0"/>
              <a:t>, </a:t>
            </a:r>
            <a:r>
              <a:rPr lang="en-US" sz="1800" i="1" dirty="0"/>
              <a:t>2021</a:t>
            </a:r>
            <a:r>
              <a:rPr lang="en-US" sz="1800" dirty="0"/>
              <a:t>(165), 41-52. </a:t>
            </a:r>
          </a:p>
          <a:p>
            <a:pPr indent="-457200" defTabSz="4703763">
              <a:spcBef>
                <a:spcPct val="50000"/>
              </a:spcBef>
            </a:pPr>
            <a:r>
              <a:rPr lang="en-US" sz="1800" dirty="0"/>
              <a:t>Parmelee, D., </a:t>
            </a:r>
            <a:r>
              <a:rPr lang="en-US" sz="1800" dirty="0" err="1"/>
              <a:t>Michaelsen</a:t>
            </a:r>
            <a:r>
              <a:rPr lang="en-US" sz="1800" dirty="0"/>
              <a:t>, L. K., Cook, S., &amp; </a:t>
            </a:r>
            <a:r>
              <a:rPr lang="en-US" sz="1800" dirty="0" err="1"/>
              <a:t>Hudes</a:t>
            </a:r>
            <a:r>
              <a:rPr lang="en-US" sz="1800" dirty="0"/>
              <a:t>, P. D. (2012). Team-based learning: A practical guide: AMEE guide no. 65. </a:t>
            </a:r>
            <a:r>
              <a:rPr lang="en-US" sz="1800" i="1" dirty="0"/>
              <a:t>Medical Teacher, 34</a:t>
            </a:r>
            <a:r>
              <a:rPr lang="en-US" sz="1800" dirty="0"/>
              <a:t>(5), e275-e287. </a:t>
            </a:r>
          </a:p>
          <a:p>
            <a:pPr indent="-457200" defTabSz="4703763">
              <a:spcBef>
                <a:spcPct val="50000"/>
              </a:spcBef>
            </a:pPr>
            <a:r>
              <a:rPr lang="en-US" sz="1800" dirty="0" err="1"/>
              <a:t>Pedaste</a:t>
            </a:r>
            <a:r>
              <a:rPr lang="en-US" sz="1800" dirty="0"/>
              <a:t>, M., </a:t>
            </a:r>
            <a:r>
              <a:rPr lang="en-US" sz="1800" dirty="0" err="1"/>
              <a:t>Mäeots</a:t>
            </a:r>
            <a:r>
              <a:rPr lang="en-US" sz="1800" dirty="0"/>
              <a:t>, M., </a:t>
            </a:r>
            <a:r>
              <a:rPr lang="en-US" sz="1800" dirty="0" err="1"/>
              <a:t>Siiman</a:t>
            </a:r>
            <a:r>
              <a:rPr lang="en-US" sz="1800" dirty="0"/>
              <a:t>, L. A., De Jong, T., Van </a:t>
            </a:r>
            <a:r>
              <a:rPr lang="en-US" sz="1800" dirty="0" err="1"/>
              <a:t>Riesen</a:t>
            </a:r>
            <a:r>
              <a:rPr lang="en-US" sz="1800" dirty="0"/>
              <a:t>, S. A., Kamp, E. T., </a:t>
            </a:r>
            <a:r>
              <a:rPr lang="en-US" sz="1800" dirty="0" err="1"/>
              <a:t>Manoli</a:t>
            </a:r>
            <a:r>
              <a:rPr lang="en-US" sz="1800" dirty="0"/>
              <a:t>, C. C., Zacharia, Z. C., &amp; </a:t>
            </a:r>
            <a:r>
              <a:rPr lang="en-US" sz="1800" dirty="0" err="1"/>
              <a:t>Tsourlidaki</a:t>
            </a:r>
            <a:r>
              <a:rPr lang="en-US" sz="1800" dirty="0"/>
              <a:t>, E. (2015). Phases of inquiry-based learning: Definitions and the inquiry cycle. </a:t>
            </a:r>
            <a:r>
              <a:rPr lang="en-US" sz="1800" i="1" dirty="0"/>
              <a:t>Educational research review, 14</a:t>
            </a:r>
            <a:r>
              <a:rPr lang="en-US" sz="1800" dirty="0"/>
              <a:t>, 47-61. </a:t>
            </a:r>
          </a:p>
          <a:p>
            <a:pPr indent="-457200" defTabSz="4703763">
              <a:spcBef>
                <a:spcPct val="50000"/>
              </a:spcBef>
            </a:pPr>
            <a:endParaRPr lang="en-US" sz="1500" dirty="0"/>
          </a:p>
        </p:txBody>
      </p:sp>
      <p:sp>
        <p:nvSpPr>
          <p:cNvPr id="276" name="AutoShape 778"/>
          <p:cNvSpPr>
            <a:spLocks noChangeArrowheads="1"/>
          </p:cNvSpPr>
          <p:nvPr/>
        </p:nvSpPr>
        <p:spPr bwMode="auto">
          <a:xfrm>
            <a:off x="2932111" y="27574236"/>
            <a:ext cx="12549188" cy="1143000"/>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6000" dirty="0">
                <a:solidFill>
                  <a:schemeClr val="bg1"/>
                </a:solidFill>
                <a:effectLst>
                  <a:outerShdw blurRad="38100" dist="38100" dir="2700000" algn="tl">
                    <a:srgbClr val="000000"/>
                  </a:outerShdw>
                </a:effectLst>
                <a:latin typeface="Franklin Gothic Medium" pitchFamily="-112" charset="0"/>
              </a:rPr>
              <a:t>References</a:t>
            </a:r>
          </a:p>
        </p:txBody>
      </p:sp>
      <p:sp>
        <p:nvSpPr>
          <p:cNvPr id="277" name="Text Box 779"/>
          <p:cNvSpPr txBox="1">
            <a:spLocks noChangeArrowheads="1"/>
          </p:cNvSpPr>
          <p:nvPr/>
        </p:nvSpPr>
        <p:spPr bwMode="auto">
          <a:xfrm>
            <a:off x="33896304" y="8516454"/>
            <a:ext cx="12212637" cy="22102204"/>
          </a:xfrm>
          <a:prstGeom prst="rect">
            <a:avLst/>
          </a:prstGeom>
          <a:noFill/>
          <a:ln w="9525">
            <a:noFill/>
            <a:miter lim="800000"/>
            <a:headEnd/>
            <a:tailEnd/>
          </a:ln>
          <a:effectLst/>
        </p:spPr>
        <p:txBody>
          <a:bodyPr lIns="171450" tIns="85725" rIns="171450" bIns="85725">
            <a:prstTxWarp prst="textNoShape">
              <a:avLst/>
            </a:prstTxWarp>
            <a:spAutoFit/>
          </a:bodyPr>
          <a:lstStyle/>
          <a:p>
            <a:pPr defTabSz="4703763">
              <a:spcBef>
                <a:spcPct val="50000"/>
              </a:spcBef>
            </a:pPr>
            <a:r>
              <a:rPr lang="en-US" sz="3000" dirty="0"/>
              <a:t>Data were organized into 4 categories reflective of the student and faculty experiences, related to TBL/IQL principles, and informative to future evolutions of this course design:</a:t>
            </a:r>
          </a:p>
          <a:p>
            <a:pPr defTabSz="4703763">
              <a:spcBef>
                <a:spcPct val="50000"/>
              </a:spcBef>
            </a:pPr>
            <a:r>
              <a:rPr lang="en-US" sz="3000" b="1" dirty="0">
                <a:solidFill>
                  <a:schemeClr val="bg2"/>
                </a:solidFill>
              </a:rPr>
              <a:t>Faculty Competency</a:t>
            </a:r>
          </a:p>
          <a:p>
            <a:pPr defTabSz="4703763">
              <a:spcBef>
                <a:spcPct val="50000"/>
              </a:spcBef>
            </a:pPr>
            <a:r>
              <a:rPr lang="en-US" sz="3000" dirty="0"/>
              <a:t>High pedagogical knowledge and technological comfort levels were necessary to design and facilitate the course. Faculty must have confidence in problem-solving issues related to student/team dynamics, content or process confusion, and technical malfunctions. </a:t>
            </a:r>
          </a:p>
          <a:p>
            <a:pPr defTabSz="4703763">
              <a:spcBef>
                <a:spcPct val="50000"/>
              </a:spcBef>
            </a:pPr>
            <a:r>
              <a:rPr lang="en-US" sz="3000" b="1" dirty="0">
                <a:solidFill>
                  <a:schemeClr val="bg2"/>
                </a:solidFill>
              </a:rPr>
              <a:t>Communication Clarity</a:t>
            </a:r>
          </a:p>
          <a:p>
            <a:pPr defTabSz="4703763">
              <a:spcBef>
                <a:spcPct val="50000"/>
              </a:spcBef>
            </a:pPr>
            <a:r>
              <a:rPr lang="en-US" sz="3000" dirty="0"/>
              <a:t>Course assets simply conveyed complex information with written, spoken, and visual modalities of explanation. Messaging was consistent. Frequent check-ins on students, teams, and the class reduced student performance anxiety.  Just-in-time instruction and reminders facilitated timely dialogue.</a:t>
            </a:r>
          </a:p>
          <a:p>
            <a:pPr defTabSz="4703763">
              <a:spcBef>
                <a:spcPct val="50000"/>
              </a:spcBef>
            </a:pPr>
            <a:r>
              <a:rPr lang="en-US" sz="3000" b="1" dirty="0">
                <a:solidFill>
                  <a:schemeClr val="bg2"/>
                </a:solidFill>
              </a:rPr>
              <a:t>Student Experience</a:t>
            </a:r>
          </a:p>
          <a:p>
            <a:pPr defTabSz="4703763">
              <a:spcBef>
                <a:spcPct val="50000"/>
              </a:spcBef>
            </a:pPr>
            <a:r>
              <a:rPr lang="en-US" sz="3000" dirty="0"/>
              <a:t>Students began with skepticism about the process and activities, however, as the course progressed students gained confidence in the process and their learning. Attitudes towards topics which students perceived as relevant were more positive. Frustration with team dynamics were expressed on occasion but none raised to the level of faculty intervention.  Students conveyed appreciation for an opportunity to get to know teammates more personally. Students reported openness to using the design in their teaching practices and taking a course using a similar design in the future.</a:t>
            </a:r>
          </a:p>
          <a:p>
            <a:pPr defTabSz="4703763">
              <a:spcBef>
                <a:spcPct val="50000"/>
              </a:spcBef>
            </a:pPr>
            <a:r>
              <a:rPr lang="en-US" sz="3000" b="1" dirty="0">
                <a:solidFill>
                  <a:schemeClr val="bg2"/>
                </a:solidFill>
              </a:rPr>
              <a:t>Student Performance</a:t>
            </a:r>
          </a:p>
          <a:p>
            <a:pPr marL="457200" indent="-457200" defTabSz="4703763">
              <a:spcBef>
                <a:spcPct val="50000"/>
              </a:spcBef>
              <a:buFont typeface="Arial" panose="020B0604020202020204" pitchFamily="34" charset="0"/>
              <a:buChar char="•"/>
            </a:pPr>
            <a:r>
              <a:rPr lang="en-US" sz="3000" dirty="0"/>
              <a:t>Greater awareness of breadth and depth of issues related to health professions education. </a:t>
            </a:r>
          </a:p>
          <a:p>
            <a:pPr marL="457200" indent="-457200" defTabSz="4703763">
              <a:spcBef>
                <a:spcPct val="50000"/>
              </a:spcBef>
              <a:buFont typeface="Arial" panose="020B0604020202020204" pitchFamily="34" charset="0"/>
              <a:buChar char="•"/>
            </a:pPr>
            <a:r>
              <a:rPr lang="en-US" sz="3000" dirty="0"/>
              <a:t>Increased confidence in position taking for gray-area topics</a:t>
            </a:r>
          </a:p>
          <a:p>
            <a:pPr marL="457200" indent="-457200" defTabSz="4703763">
              <a:spcBef>
                <a:spcPct val="50000"/>
              </a:spcBef>
              <a:buFont typeface="Arial" panose="020B0604020202020204" pitchFamily="34" charset="0"/>
              <a:buChar char="•"/>
            </a:pPr>
            <a:r>
              <a:rPr lang="en-US" sz="3000" dirty="0"/>
              <a:t>Earned practically perfect scores on participatory-based activities</a:t>
            </a:r>
          </a:p>
          <a:p>
            <a:pPr marL="457200" indent="-457200" defTabSz="4703763">
              <a:spcBef>
                <a:spcPct val="50000"/>
              </a:spcBef>
              <a:buFont typeface="Arial" panose="020B0604020202020204" pitchFamily="34" charset="0"/>
              <a:buChar char="•"/>
            </a:pPr>
            <a:r>
              <a:rPr lang="en-US" sz="3000" dirty="0"/>
              <a:t>Improved scores consistently in performance-based assessments as a result of better issue identification, demonstration of perspective taking, writing clarity, and use of literature to support positions.</a:t>
            </a:r>
          </a:p>
          <a:p>
            <a:pPr defTabSz="4703763">
              <a:spcBef>
                <a:spcPct val="50000"/>
              </a:spcBef>
            </a:pPr>
            <a:r>
              <a:rPr lang="en-US" sz="3000" b="1" dirty="0">
                <a:solidFill>
                  <a:schemeClr val="bg2"/>
                </a:solidFill>
              </a:rPr>
              <a:t>Future Course Iterations</a:t>
            </a:r>
          </a:p>
          <a:p>
            <a:pPr defTabSz="4703763">
              <a:spcBef>
                <a:spcPct val="50000"/>
              </a:spcBef>
            </a:pPr>
            <a:r>
              <a:rPr lang="en-US" sz="3000" dirty="0"/>
              <a:t>The overall design functioned well and used TBL/IQL principles appropriately. Future considerations about increasing iRAT/tRAT iterations may be useful. Students suggested allowing for team selection rather than assignment, contrary to literature informing TBL team formation practices. Autonomy allowed teams to establish most norms, which resulted in frustration of their own creation, but no students reported wishing to sacrifice autonomy to remove those frustrations. Two norms that will likely be changed are (1) to require use of LMS for team conversations rather than non-LMS platforms such as group text, and (2) to disallow synchronous meetings for routine team activities.</a:t>
            </a:r>
          </a:p>
        </p:txBody>
      </p:sp>
      <p:sp>
        <p:nvSpPr>
          <p:cNvPr id="278" name="AutoShape 882"/>
          <p:cNvSpPr>
            <a:spLocks noChangeArrowheads="1"/>
          </p:cNvSpPr>
          <p:nvPr/>
        </p:nvSpPr>
        <p:spPr bwMode="auto">
          <a:xfrm>
            <a:off x="33896304" y="7109609"/>
            <a:ext cx="12549187" cy="1088136"/>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6000" dirty="0">
                <a:solidFill>
                  <a:schemeClr val="bg1"/>
                </a:solidFill>
                <a:effectLst>
                  <a:outerShdw blurRad="38100" dist="38100" dir="2700000" algn="tl">
                    <a:srgbClr val="000000"/>
                  </a:outerShdw>
                </a:effectLst>
                <a:latin typeface="Franklin Gothic Medium" pitchFamily="-112" charset="0"/>
              </a:rPr>
              <a:t>Outcomes</a:t>
            </a:r>
          </a:p>
        </p:txBody>
      </p:sp>
      <p:sp>
        <p:nvSpPr>
          <p:cNvPr id="383" name="Rectangle 886"/>
          <p:cNvSpPr txBox="1">
            <a:spLocks noChangeArrowheads="1"/>
          </p:cNvSpPr>
          <p:nvPr/>
        </p:nvSpPr>
        <p:spPr bwMode="auto">
          <a:xfrm>
            <a:off x="0" y="1676400"/>
            <a:ext cx="49287113" cy="5257800"/>
          </a:xfrm>
          <a:prstGeom prst="rect">
            <a:avLst/>
          </a:prstGeom>
          <a:noFill/>
          <a:ln w="9525">
            <a:noFill/>
            <a:miter lim="800000"/>
            <a:headEnd/>
            <a:tailEnd/>
          </a:ln>
          <a:effectLst/>
        </p:spPr>
        <p:txBody>
          <a:bodyPr vert="horz" wrap="square" lIns="470258" tIns="235129" rIns="470258" bIns="235129" numCol="1" anchor="ctr" anchorCtr="0" compatLnSpc="1">
            <a:prstTxWarp prst="textNoShape">
              <a:avLst/>
            </a:prstTxWarp>
          </a:bodyPr>
          <a:lstStyle/>
          <a:p>
            <a:pPr algn="ctr" defTabSz="4075113" fontAlgn="base">
              <a:spcBef>
                <a:spcPct val="0"/>
              </a:spcBef>
              <a:spcAft>
                <a:spcPct val="0"/>
              </a:spcAft>
              <a:defRPr/>
            </a:pPr>
            <a:r>
              <a:rPr lang="en-US" sz="12500" b="1" kern="0" dirty="0">
                <a:latin typeface="Franklin Gothic Medium" pitchFamily="-112" charset="0"/>
                <a:ea typeface="+mj-ea"/>
                <a:cs typeface="+mj-cs"/>
              </a:rPr>
              <a:t>Benefits &amp; Challenges of Asynchronous Team-Based Learning Approaches to Gray-Area Course Content</a:t>
            </a:r>
            <a:br>
              <a:rPr lang="en-US" sz="17800" b="1" kern="0" dirty="0">
                <a:latin typeface="Franklin Gothic Medium" pitchFamily="-112" charset="0"/>
                <a:ea typeface="+mj-ea"/>
                <a:cs typeface="+mj-cs"/>
              </a:rPr>
            </a:br>
            <a:r>
              <a:rPr lang="en-US" sz="3800" b="1" kern="0" dirty="0">
                <a:latin typeface="Franklin Gothic Medium" pitchFamily="-112" charset="0"/>
                <a:ea typeface="+mj-ea"/>
                <a:cs typeface="+mj-cs"/>
              </a:rPr>
              <a:t>Amanda K. Burbage, PhD</a:t>
            </a:r>
            <a:br>
              <a:rPr lang="en-US" sz="3800" b="1" kern="0" dirty="0">
                <a:latin typeface="Franklin Gothic Medium" pitchFamily="-112" charset="0"/>
                <a:ea typeface="+mj-ea"/>
                <a:cs typeface="+mj-cs"/>
              </a:rPr>
            </a:br>
            <a:r>
              <a:rPr lang="en-US" sz="3400" b="1" kern="0" dirty="0">
                <a:latin typeface="Franklin Gothic Medium" pitchFamily="-112" charset="0"/>
                <a:ea typeface="+mj-ea"/>
                <a:cs typeface="+mj-cs"/>
              </a:rPr>
              <a:t>Medical &amp; Health Professions Education, Eastern Virginia Medical School</a:t>
            </a:r>
          </a:p>
        </p:txBody>
      </p:sp>
      <p:sp>
        <p:nvSpPr>
          <p:cNvPr id="25" name="Text Box 772">
            <a:extLst>
              <a:ext uri="{FF2B5EF4-FFF2-40B4-BE49-F238E27FC236}">
                <a16:creationId xmlns:a16="http://schemas.microsoft.com/office/drawing/2014/main" id="{D933F3E4-B4AB-47A0-B5FD-4D1C25D58235}"/>
              </a:ext>
            </a:extLst>
          </p:cNvPr>
          <p:cNvSpPr txBox="1">
            <a:spLocks noChangeArrowheads="1"/>
          </p:cNvSpPr>
          <p:nvPr/>
        </p:nvSpPr>
        <p:spPr bwMode="auto">
          <a:xfrm>
            <a:off x="2932111" y="8516456"/>
            <a:ext cx="12217400" cy="3323987"/>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3000" dirty="0"/>
              <a:t>The objective of this session is to describe the approach of one faculty member in combining aspects of Team Based Learning (TBL) and Inquiry Based Learning (IQL) to implement a bespoke approach to asynchronous course design for subjective course content. This innovation is relevant within the current climate of increased demand for online learning opportunities able to reach diverse audiences which may not be participating in traditional learning schedules or settings. </a:t>
            </a:r>
          </a:p>
        </p:txBody>
      </p:sp>
      <p:sp>
        <p:nvSpPr>
          <p:cNvPr id="26" name="AutoShape 775">
            <a:extLst>
              <a:ext uri="{FF2B5EF4-FFF2-40B4-BE49-F238E27FC236}">
                <a16:creationId xmlns:a16="http://schemas.microsoft.com/office/drawing/2014/main" id="{BB91136F-978D-4AF0-8A48-24E96EB9FF13}"/>
              </a:ext>
            </a:extLst>
          </p:cNvPr>
          <p:cNvSpPr>
            <a:spLocks noChangeArrowheads="1"/>
          </p:cNvSpPr>
          <p:nvPr/>
        </p:nvSpPr>
        <p:spPr bwMode="auto">
          <a:xfrm>
            <a:off x="2932113" y="7109609"/>
            <a:ext cx="12549187" cy="1085850"/>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6000" dirty="0">
                <a:solidFill>
                  <a:schemeClr val="bg1"/>
                </a:solidFill>
                <a:effectLst>
                  <a:outerShdw blurRad="38100" dist="38100" dir="2700000" algn="tl">
                    <a:srgbClr val="000000"/>
                  </a:outerShdw>
                </a:effectLst>
                <a:latin typeface="Franklin Gothic Medium" pitchFamily="-112" charset="0"/>
              </a:rPr>
              <a:t>Single Case Study Purpose</a:t>
            </a:r>
          </a:p>
        </p:txBody>
      </p:sp>
      <p:graphicFrame>
        <p:nvGraphicFramePr>
          <p:cNvPr id="2" name="Diagram 1">
            <a:extLst>
              <a:ext uri="{FF2B5EF4-FFF2-40B4-BE49-F238E27FC236}">
                <a16:creationId xmlns:a16="http://schemas.microsoft.com/office/drawing/2014/main" id="{F9256830-E32D-4C2E-BF9F-C7113D6A0DC8}"/>
              </a:ext>
            </a:extLst>
          </p:cNvPr>
          <p:cNvGraphicFramePr/>
          <p:nvPr>
            <p:extLst>
              <p:ext uri="{D42A27DB-BD31-4B8C-83A1-F6EECF244321}">
                <p14:modId xmlns:p14="http://schemas.microsoft.com/office/powerpoint/2010/main" val="1776486946"/>
              </p:ext>
            </p:extLst>
          </p:nvPr>
        </p:nvGraphicFramePr>
        <p:xfrm>
          <a:off x="17620459" y="20212124"/>
          <a:ext cx="5822954" cy="6079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2" name="Text Box 772">
            <a:extLst>
              <a:ext uri="{FF2B5EF4-FFF2-40B4-BE49-F238E27FC236}">
                <a16:creationId xmlns:a16="http://schemas.microsoft.com/office/drawing/2014/main" id="{0051EDF5-6DD4-4C85-9BAE-1E1A7587A908}"/>
              </a:ext>
            </a:extLst>
          </p:cNvPr>
          <p:cNvSpPr txBox="1">
            <a:spLocks noChangeArrowheads="1"/>
          </p:cNvSpPr>
          <p:nvPr/>
        </p:nvSpPr>
        <p:spPr bwMode="auto">
          <a:xfrm>
            <a:off x="2932112" y="23467589"/>
            <a:ext cx="12317721" cy="3785652"/>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3000" dirty="0"/>
              <a:t>Eastern Virginia Medical School is a mid-Atlantic community-based medical and health professions graduate school. The Medical and Health Professions Education program offers certificate, master’s, and doctoral credentials in a fully asynchronous format. MHPE 614/814: Current Issues in Higher Education is a required course for master's students, and doctoral students in the Higher Education concentration. Course objectives include questioning personal assumptions, considering multiple points of view, and connecting historical and current global issues to medical and health professions education. </a:t>
            </a:r>
          </a:p>
        </p:txBody>
      </p:sp>
      <p:sp>
        <p:nvSpPr>
          <p:cNvPr id="33" name="AutoShape 775">
            <a:extLst>
              <a:ext uri="{FF2B5EF4-FFF2-40B4-BE49-F238E27FC236}">
                <a16:creationId xmlns:a16="http://schemas.microsoft.com/office/drawing/2014/main" id="{7FD421C8-9AAC-4B90-8BF3-207D2A4CBB64}"/>
              </a:ext>
            </a:extLst>
          </p:cNvPr>
          <p:cNvSpPr>
            <a:spLocks noChangeArrowheads="1"/>
          </p:cNvSpPr>
          <p:nvPr/>
        </p:nvSpPr>
        <p:spPr bwMode="auto">
          <a:xfrm>
            <a:off x="17375032" y="7109609"/>
            <a:ext cx="15025688" cy="1085850"/>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6000" dirty="0">
                <a:solidFill>
                  <a:schemeClr val="bg1"/>
                </a:solidFill>
                <a:effectLst>
                  <a:outerShdw blurRad="38100" dist="38100" dir="2700000" algn="tl">
                    <a:srgbClr val="000000"/>
                  </a:outerShdw>
                </a:effectLst>
                <a:latin typeface="Franklin Gothic Medium" pitchFamily="-112" charset="0"/>
              </a:rPr>
              <a:t>Course Design</a:t>
            </a:r>
          </a:p>
        </p:txBody>
      </p:sp>
      <p:sp>
        <p:nvSpPr>
          <p:cNvPr id="34" name="Text Box 772">
            <a:extLst>
              <a:ext uri="{FF2B5EF4-FFF2-40B4-BE49-F238E27FC236}">
                <a16:creationId xmlns:a16="http://schemas.microsoft.com/office/drawing/2014/main" id="{3CEEC528-3101-429E-ACA7-4795F760B7C2}"/>
              </a:ext>
            </a:extLst>
          </p:cNvPr>
          <p:cNvSpPr txBox="1">
            <a:spLocks noChangeArrowheads="1"/>
          </p:cNvSpPr>
          <p:nvPr/>
        </p:nvSpPr>
        <p:spPr bwMode="auto">
          <a:xfrm>
            <a:off x="22920480" y="8516454"/>
            <a:ext cx="9464520" cy="1938992"/>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3000" dirty="0"/>
              <a:t>Course overview to establish course expectations and convey TBL/IQL principles. Team norming activities including introduction, technology practice, formative team tasks, and Team Charter which documents team norms. </a:t>
            </a:r>
          </a:p>
        </p:txBody>
      </p:sp>
      <p:sp>
        <p:nvSpPr>
          <p:cNvPr id="35" name="Text Box 772">
            <a:extLst>
              <a:ext uri="{FF2B5EF4-FFF2-40B4-BE49-F238E27FC236}">
                <a16:creationId xmlns:a16="http://schemas.microsoft.com/office/drawing/2014/main" id="{C4085760-89F5-4B74-B219-174CCCB58344}"/>
              </a:ext>
            </a:extLst>
          </p:cNvPr>
          <p:cNvSpPr txBox="1">
            <a:spLocks noChangeArrowheads="1"/>
          </p:cNvSpPr>
          <p:nvPr/>
        </p:nvSpPr>
        <p:spPr bwMode="auto">
          <a:xfrm>
            <a:off x="22936200" y="10606243"/>
            <a:ext cx="9464520" cy="4708981"/>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3000" dirty="0"/>
              <a:t>Entirely asynchronously, all members propose a current event. Teams selects one to explore. Each team member selects a discussion-based role (administrator, faculty, funder, student, community stakeholder, etc.). Discussions about the issue lead to one team member drafting a memo or letter to the editor to convey a stance. Draft document shared, peer reviewed, and continued issue discussion. Final paper submitted reviewable by all students. Iterative 2-week rounds repeated 5 times with self &amp; peer assessments at the midpoint and end.</a:t>
            </a:r>
          </a:p>
        </p:txBody>
      </p:sp>
      <p:sp>
        <p:nvSpPr>
          <p:cNvPr id="36" name="Text Box 772">
            <a:extLst>
              <a:ext uri="{FF2B5EF4-FFF2-40B4-BE49-F238E27FC236}">
                <a16:creationId xmlns:a16="http://schemas.microsoft.com/office/drawing/2014/main" id="{CE445432-B487-44DA-8BF2-B78AD5D16880}"/>
              </a:ext>
            </a:extLst>
          </p:cNvPr>
          <p:cNvSpPr txBox="1">
            <a:spLocks noChangeArrowheads="1"/>
          </p:cNvSpPr>
          <p:nvPr/>
        </p:nvSpPr>
        <p:spPr bwMode="auto">
          <a:xfrm>
            <a:off x="22951921" y="15466019"/>
            <a:ext cx="9433081" cy="2400657"/>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3000" dirty="0"/>
              <a:t>Focus issue (Internationalization of Higher Education) class-wide discussion with original or response contributions. Individual work within the focus issue related to research interests or professional experiences: academic poster, research proposal, focused literature review, etc.</a:t>
            </a:r>
          </a:p>
        </p:txBody>
      </p:sp>
      <p:graphicFrame>
        <p:nvGraphicFramePr>
          <p:cNvPr id="4" name="Diagram 3">
            <a:extLst>
              <a:ext uri="{FF2B5EF4-FFF2-40B4-BE49-F238E27FC236}">
                <a16:creationId xmlns:a16="http://schemas.microsoft.com/office/drawing/2014/main" id="{282C2056-8132-4F78-B00E-C0A7A8C1FAFA}"/>
              </a:ext>
            </a:extLst>
          </p:cNvPr>
          <p:cNvGraphicFramePr/>
          <p:nvPr>
            <p:extLst>
              <p:ext uri="{D42A27DB-BD31-4B8C-83A1-F6EECF244321}">
                <p14:modId xmlns:p14="http://schemas.microsoft.com/office/powerpoint/2010/main" val="93972104"/>
              </p:ext>
            </p:extLst>
          </p:nvPr>
        </p:nvGraphicFramePr>
        <p:xfrm>
          <a:off x="17375034" y="6257871"/>
          <a:ext cx="5576887" cy="121963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7" name="AutoShape 775">
            <a:extLst>
              <a:ext uri="{FF2B5EF4-FFF2-40B4-BE49-F238E27FC236}">
                <a16:creationId xmlns:a16="http://schemas.microsoft.com/office/drawing/2014/main" id="{D644045C-F52A-4F3D-B77E-3C754037EB63}"/>
              </a:ext>
            </a:extLst>
          </p:cNvPr>
          <p:cNvSpPr>
            <a:spLocks noChangeArrowheads="1"/>
          </p:cNvSpPr>
          <p:nvPr/>
        </p:nvSpPr>
        <p:spPr bwMode="auto">
          <a:xfrm>
            <a:off x="17438128" y="18347782"/>
            <a:ext cx="15025688" cy="1085850"/>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6000" dirty="0">
                <a:solidFill>
                  <a:schemeClr val="bg1"/>
                </a:solidFill>
                <a:effectLst>
                  <a:outerShdw blurRad="38100" dist="38100" dir="2700000" algn="tl">
                    <a:srgbClr val="000000"/>
                  </a:outerShdw>
                </a:effectLst>
                <a:latin typeface="Franklin Gothic Medium" pitchFamily="-112" charset="0"/>
              </a:rPr>
              <a:t>Data Collection &amp; Analysis</a:t>
            </a:r>
          </a:p>
        </p:txBody>
      </p:sp>
      <p:sp>
        <p:nvSpPr>
          <p:cNvPr id="38" name="Text Box 772">
            <a:extLst>
              <a:ext uri="{FF2B5EF4-FFF2-40B4-BE49-F238E27FC236}">
                <a16:creationId xmlns:a16="http://schemas.microsoft.com/office/drawing/2014/main" id="{F81C201A-7F88-47B1-A302-6180703C7A42}"/>
              </a:ext>
            </a:extLst>
          </p:cNvPr>
          <p:cNvSpPr txBox="1">
            <a:spLocks noChangeArrowheads="1"/>
          </p:cNvSpPr>
          <p:nvPr/>
        </p:nvSpPr>
        <p:spPr bwMode="auto">
          <a:xfrm>
            <a:off x="23848393" y="20541426"/>
            <a:ext cx="8638022" cy="1477328"/>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3000" dirty="0"/>
              <a:t>Coded notes from consultation meetings. Three design phases in Blackboard LMS, screen captured, annotated, and coded. </a:t>
            </a:r>
          </a:p>
        </p:txBody>
      </p:sp>
      <p:sp>
        <p:nvSpPr>
          <p:cNvPr id="39" name="Text Box 772">
            <a:extLst>
              <a:ext uri="{FF2B5EF4-FFF2-40B4-BE49-F238E27FC236}">
                <a16:creationId xmlns:a16="http://schemas.microsoft.com/office/drawing/2014/main" id="{8D40ED7C-67D0-4BC0-99D0-7915AA774D4E}"/>
              </a:ext>
            </a:extLst>
          </p:cNvPr>
          <p:cNvSpPr txBox="1">
            <a:spLocks noChangeArrowheads="1"/>
          </p:cNvSpPr>
          <p:nvPr/>
        </p:nvSpPr>
        <p:spPr bwMode="auto">
          <a:xfrm>
            <a:off x="23848393" y="23158378"/>
            <a:ext cx="8638022" cy="3323987"/>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3000" dirty="0"/>
              <a:t>Team communication in LMS, written and recorded. Drafts and final position statement documents. Self and peer assessment at the end of round 3 and 5 using confidential form and summarized report for teams and team members. Self-reflection journal. Individual and team grades. Course-specific survey on TBL/IQL experiences, and EVMS course evaluation.</a:t>
            </a:r>
          </a:p>
        </p:txBody>
      </p:sp>
      <p:sp>
        <p:nvSpPr>
          <p:cNvPr id="6" name="Right Brace 5">
            <a:extLst>
              <a:ext uri="{FF2B5EF4-FFF2-40B4-BE49-F238E27FC236}">
                <a16:creationId xmlns:a16="http://schemas.microsoft.com/office/drawing/2014/main" id="{46C3CA9B-870E-4CF9-9853-1A57213ABAC6}"/>
              </a:ext>
            </a:extLst>
          </p:cNvPr>
          <p:cNvSpPr/>
          <p:nvPr/>
        </p:nvSpPr>
        <p:spPr>
          <a:xfrm>
            <a:off x="23363771" y="20040602"/>
            <a:ext cx="484622" cy="2478979"/>
          </a:xfrm>
          <a:prstGeom prst="righ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41" name="Right Brace 40">
            <a:extLst>
              <a:ext uri="{FF2B5EF4-FFF2-40B4-BE49-F238E27FC236}">
                <a16:creationId xmlns:a16="http://schemas.microsoft.com/office/drawing/2014/main" id="{7B88BAB5-1B48-49A2-A04B-77FA6888A801}"/>
              </a:ext>
            </a:extLst>
          </p:cNvPr>
          <p:cNvSpPr/>
          <p:nvPr/>
        </p:nvSpPr>
        <p:spPr>
          <a:xfrm>
            <a:off x="23390684" y="22745598"/>
            <a:ext cx="484622" cy="3687883"/>
          </a:xfrm>
          <a:prstGeom prst="righ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pic>
        <p:nvPicPr>
          <p:cNvPr id="1026" name="Picture 2" descr="The Results are In: Blackboard Course Delivery Suggestion Squad | Learning  Technology Services Blog New">
            <a:extLst>
              <a:ext uri="{FF2B5EF4-FFF2-40B4-BE49-F238E27FC236}">
                <a16:creationId xmlns:a16="http://schemas.microsoft.com/office/drawing/2014/main" id="{B2988091-800D-4170-BCC5-5CFEF0A02F7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900870" y="29046257"/>
            <a:ext cx="1827389" cy="176212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Logo&#10;&#10;Description automatically generated">
            <a:extLst>
              <a:ext uri="{FF2B5EF4-FFF2-40B4-BE49-F238E27FC236}">
                <a16:creationId xmlns:a16="http://schemas.microsoft.com/office/drawing/2014/main" id="{2CDA0322-6852-42D1-89F6-B1030E5728F5}"/>
              </a:ext>
            </a:extLst>
          </p:cNvPr>
          <p:cNvPicPr>
            <a:picLocks noChangeAspect="1"/>
          </p:cNvPicPr>
          <p:nvPr/>
        </p:nvPicPr>
        <p:blipFill>
          <a:blip r:embed="rId13"/>
          <a:stretch>
            <a:fillRect/>
          </a:stretch>
        </p:blipFill>
        <p:spPr>
          <a:xfrm>
            <a:off x="20301429" y="29044921"/>
            <a:ext cx="2907004" cy="1764792"/>
          </a:xfrm>
          <a:prstGeom prst="rect">
            <a:avLst/>
          </a:prstGeom>
        </p:spPr>
      </p:pic>
      <p:pic>
        <p:nvPicPr>
          <p:cNvPr id="21" name="Picture 20" descr="A picture containing text, first-aid kit, sign, painted&#10;&#10;Description automatically generated">
            <a:extLst>
              <a:ext uri="{FF2B5EF4-FFF2-40B4-BE49-F238E27FC236}">
                <a16:creationId xmlns:a16="http://schemas.microsoft.com/office/drawing/2014/main" id="{7BAE1D5C-FA6E-4262-8C22-8CBA1E1FC413}"/>
              </a:ext>
            </a:extLst>
          </p:cNvPr>
          <p:cNvPicPr>
            <a:picLocks noChangeAspect="1"/>
          </p:cNvPicPr>
          <p:nvPr/>
        </p:nvPicPr>
        <p:blipFill>
          <a:blip r:embed="rId14"/>
          <a:stretch>
            <a:fillRect/>
          </a:stretch>
        </p:blipFill>
        <p:spPr>
          <a:xfrm>
            <a:off x="28164777" y="29046012"/>
            <a:ext cx="1827390" cy="1762610"/>
          </a:xfrm>
          <a:prstGeom prst="rect">
            <a:avLst/>
          </a:prstGeom>
        </p:spPr>
      </p:pic>
      <p:pic>
        <p:nvPicPr>
          <p:cNvPr id="23" name="Picture 22" descr="A blue rectangle with white text&#10;&#10;Description automatically generated with medium confidence">
            <a:extLst>
              <a:ext uri="{FF2B5EF4-FFF2-40B4-BE49-F238E27FC236}">
                <a16:creationId xmlns:a16="http://schemas.microsoft.com/office/drawing/2014/main" id="{854EF3F4-8AF4-436E-AE6B-0C3E21A3F361}"/>
              </a:ext>
            </a:extLst>
          </p:cNvPr>
          <p:cNvPicPr>
            <a:picLocks noChangeAspect="1"/>
          </p:cNvPicPr>
          <p:nvPr/>
        </p:nvPicPr>
        <p:blipFill>
          <a:blip r:embed="rId15"/>
          <a:stretch>
            <a:fillRect/>
          </a:stretch>
        </p:blipFill>
        <p:spPr>
          <a:xfrm>
            <a:off x="30565339" y="29044921"/>
            <a:ext cx="1797538" cy="1764792"/>
          </a:xfrm>
          <a:prstGeom prst="rect">
            <a:avLst/>
          </a:prstGeom>
        </p:spPr>
      </p:pic>
      <p:pic>
        <p:nvPicPr>
          <p:cNvPr id="1038" name="Picture 14" descr="Using Pronto: 2021 Fall - HIST 33 (2599) [1..17] - Reilly - (G)">
            <a:extLst>
              <a:ext uri="{FF2B5EF4-FFF2-40B4-BE49-F238E27FC236}">
                <a16:creationId xmlns:a16="http://schemas.microsoft.com/office/drawing/2014/main" id="{28DAF8C5-C813-4C81-8A2B-78125119A7C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3781605" y="29327242"/>
            <a:ext cx="3810000" cy="1200150"/>
          </a:xfrm>
          <a:prstGeom prst="rect">
            <a:avLst/>
          </a:prstGeom>
          <a:noFill/>
          <a:extLst>
            <a:ext uri="{909E8E84-426E-40DD-AFC4-6F175D3DCCD1}">
              <a14:hiddenFill xmlns:a14="http://schemas.microsoft.com/office/drawing/2010/main">
                <a:solidFill>
                  <a:srgbClr val="FFFFFF"/>
                </a:solidFill>
              </a14:hiddenFill>
            </a:ext>
          </a:extLst>
        </p:spPr>
      </p:pic>
      <p:sp>
        <p:nvSpPr>
          <p:cNvPr id="55" name="AutoShape 775">
            <a:extLst>
              <a:ext uri="{FF2B5EF4-FFF2-40B4-BE49-F238E27FC236}">
                <a16:creationId xmlns:a16="http://schemas.microsoft.com/office/drawing/2014/main" id="{B61388F3-2FDE-499A-BD5E-5DFD0A985D16}"/>
              </a:ext>
            </a:extLst>
          </p:cNvPr>
          <p:cNvSpPr>
            <a:spLocks noChangeArrowheads="1"/>
          </p:cNvSpPr>
          <p:nvPr/>
        </p:nvSpPr>
        <p:spPr bwMode="auto">
          <a:xfrm>
            <a:off x="17337189" y="27574236"/>
            <a:ext cx="15025688" cy="1085850"/>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6000" dirty="0">
                <a:solidFill>
                  <a:schemeClr val="bg1"/>
                </a:solidFill>
                <a:effectLst>
                  <a:outerShdw blurRad="38100" dist="38100" dir="2700000" algn="tl">
                    <a:srgbClr val="000000"/>
                  </a:outerShdw>
                </a:effectLst>
                <a:latin typeface="Franklin Gothic Medium" pitchFamily="-112" charset="0"/>
              </a:rPr>
              <a:t>Technology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utoShape 770"/>
          <p:cNvSpPr>
            <a:spLocks noChangeArrowheads="1"/>
          </p:cNvSpPr>
          <p:nvPr/>
        </p:nvSpPr>
        <p:spPr bwMode="auto">
          <a:xfrm>
            <a:off x="1828800" y="12722352"/>
            <a:ext cx="44650152" cy="2441448"/>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8000" dirty="0">
                <a:solidFill>
                  <a:schemeClr val="bg1"/>
                </a:solidFill>
                <a:effectLst>
                  <a:outerShdw blurRad="38100" dist="38100" dir="2700000" algn="tl">
                    <a:srgbClr val="000000"/>
                  </a:outerShdw>
                </a:effectLst>
                <a:latin typeface="Franklin Gothic Medium" pitchFamily="-112" charset="0"/>
              </a:rPr>
              <a:t>Literature Review</a:t>
            </a:r>
          </a:p>
        </p:txBody>
      </p:sp>
      <p:sp>
        <p:nvSpPr>
          <p:cNvPr id="16" name="Text Box 771"/>
          <p:cNvSpPr txBox="1">
            <a:spLocks noChangeArrowheads="1"/>
          </p:cNvSpPr>
          <p:nvPr/>
        </p:nvSpPr>
        <p:spPr bwMode="auto">
          <a:xfrm>
            <a:off x="1828800" y="15613687"/>
            <a:ext cx="45531090" cy="13942278"/>
          </a:xfrm>
          <a:prstGeom prst="rect">
            <a:avLst/>
          </a:prstGeom>
          <a:noFill/>
          <a:ln w="9525">
            <a:noFill/>
            <a:miter lim="800000"/>
            <a:headEnd/>
            <a:tailEnd/>
          </a:ln>
          <a:effectLst/>
        </p:spPr>
        <p:txBody>
          <a:bodyPr wrap="square">
            <a:prstTxWarp prst="textNoShape">
              <a:avLst/>
            </a:prstTxWarp>
            <a:spAutoFit/>
          </a:bodyPr>
          <a:lstStyle/>
          <a:p>
            <a:pPr defTabSz="4703763">
              <a:spcBef>
                <a:spcPct val="50000"/>
              </a:spcBef>
            </a:pPr>
            <a:r>
              <a:rPr lang="en-US" sz="7200" dirty="0"/>
              <a:t>TBL is an active learning and small group instructional strategy using individual and team readiness activities receiving immediate feedback. TBL is easily assessed in face-to-face settings with “objective” course content (clear correct responses or best choices) (</a:t>
            </a:r>
            <a:r>
              <a:rPr lang="en-US" sz="7200" dirty="0" err="1"/>
              <a:t>Parmalee</a:t>
            </a:r>
            <a:r>
              <a:rPr lang="en-US" sz="7200" dirty="0"/>
              <a:t> et al., 2012). </a:t>
            </a:r>
          </a:p>
          <a:p>
            <a:pPr defTabSz="4703763">
              <a:spcBef>
                <a:spcPct val="50000"/>
              </a:spcBef>
            </a:pPr>
            <a:r>
              <a:rPr lang="en-US" sz="7200" dirty="0"/>
              <a:t>Less understood are the ways TBL could be conducted in asynchronous learning environments and how the model can be modified for “subjective” or gray-area course content such as current issues in medical and health professions education. </a:t>
            </a:r>
          </a:p>
          <a:p>
            <a:pPr defTabSz="4703763">
              <a:spcBef>
                <a:spcPct val="50000"/>
              </a:spcBef>
            </a:pPr>
            <a:r>
              <a:rPr lang="en-US" sz="7200" dirty="0"/>
              <a:t>To convert TBL online the course context, including collaboration methods and the space/time of the online course, must dominate design choices. Instructors consider what data are used to determine TBL model efficacy and how students will demonstrate engagement and learning (</a:t>
            </a:r>
            <a:r>
              <a:rPr lang="en-US" sz="7200" dirty="0" err="1"/>
              <a:t>Dorneich</a:t>
            </a:r>
            <a:r>
              <a:rPr lang="en-US" sz="7200" dirty="0"/>
              <a:t> et al., 2021). </a:t>
            </a:r>
          </a:p>
          <a:p>
            <a:pPr defTabSz="4703763">
              <a:spcBef>
                <a:spcPct val="50000"/>
              </a:spcBef>
            </a:pPr>
            <a:r>
              <a:rPr lang="en-US" sz="7200" dirty="0"/>
              <a:t>Little research is available to address TBL in subjective contexts, therefore this innovation project used a theoretically similar pedagogical approach, IQL, to promote activities of formulating questions, hypothesizing, investigating, and testing in issue-based discussion (</a:t>
            </a:r>
            <a:r>
              <a:rPr lang="en-US" sz="7200" dirty="0" err="1"/>
              <a:t>Pedaste</a:t>
            </a:r>
            <a:r>
              <a:rPr lang="en-US" sz="7200" dirty="0"/>
              <a:t> et al., 2015).</a:t>
            </a:r>
          </a:p>
        </p:txBody>
      </p:sp>
      <p:sp>
        <p:nvSpPr>
          <p:cNvPr id="25" name="Text Box 772">
            <a:extLst>
              <a:ext uri="{FF2B5EF4-FFF2-40B4-BE49-F238E27FC236}">
                <a16:creationId xmlns:a16="http://schemas.microsoft.com/office/drawing/2014/main" id="{D933F3E4-B4AB-47A0-B5FD-4D1C25D58235}"/>
              </a:ext>
            </a:extLst>
          </p:cNvPr>
          <p:cNvSpPr txBox="1">
            <a:spLocks noChangeArrowheads="1"/>
          </p:cNvSpPr>
          <p:nvPr/>
        </p:nvSpPr>
        <p:spPr bwMode="auto">
          <a:xfrm>
            <a:off x="1828800" y="6640154"/>
            <a:ext cx="43549889" cy="5632311"/>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7200" dirty="0"/>
              <a:t>The objective of this session is to describe the approach of one faculty member in combining aspects of Team Based Learning (TBL) and Inquiry Based Learning (IQL) to implement a bespoke approach to asynchronous course design for subjective course content. This innovation is relevant within the current climate of increased demand for online learning opportunities able to reach diverse audiences which may not be participating in traditional learning schedules or settings. </a:t>
            </a:r>
          </a:p>
        </p:txBody>
      </p:sp>
      <p:sp>
        <p:nvSpPr>
          <p:cNvPr id="26" name="AutoShape 775">
            <a:extLst>
              <a:ext uri="{FF2B5EF4-FFF2-40B4-BE49-F238E27FC236}">
                <a16:creationId xmlns:a16="http://schemas.microsoft.com/office/drawing/2014/main" id="{BB91136F-978D-4AF0-8A48-24E96EB9FF13}"/>
              </a:ext>
            </a:extLst>
          </p:cNvPr>
          <p:cNvSpPr>
            <a:spLocks noChangeArrowheads="1"/>
          </p:cNvSpPr>
          <p:nvPr/>
        </p:nvSpPr>
        <p:spPr bwMode="auto">
          <a:xfrm>
            <a:off x="1828800" y="3685832"/>
            <a:ext cx="44653200" cy="2445218"/>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8000" dirty="0">
                <a:solidFill>
                  <a:schemeClr val="bg1"/>
                </a:solidFill>
                <a:effectLst>
                  <a:outerShdw blurRad="38100" dist="38100" dir="2700000" algn="tl">
                    <a:srgbClr val="000000"/>
                  </a:outerShdw>
                </a:effectLst>
                <a:latin typeface="Franklin Gothic Medium" pitchFamily="-112" charset="0"/>
              </a:rPr>
              <a:t>Single Case Study Purpose</a:t>
            </a:r>
          </a:p>
        </p:txBody>
      </p:sp>
    </p:spTree>
    <p:extLst>
      <p:ext uri="{BB962C8B-B14F-4D97-AF65-F5344CB8AC3E}">
        <p14:creationId xmlns:p14="http://schemas.microsoft.com/office/powerpoint/2010/main" val="437238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utoShape 770"/>
          <p:cNvSpPr>
            <a:spLocks noChangeArrowheads="1"/>
          </p:cNvSpPr>
          <p:nvPr/>
        </p:nvSpPr>
        <p:spPr bwMode="auto">
          <a:xfrm>
            <a:off x="1828800" y="13484352"/>
            <a:ext cx="44650152" cy="2441448"/>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8000" dirty="0">
                <a:solidFill>
                  <a:schemeClr val="bg1"/>
                </a:solidFill>
                <a:effectLst>
                  <a:outerShdw blurRad="38100" dist="38100" dir="2700000" algn="tl">
                    <a:srgbClr val="000000"/>
                  </a:outerShdw>
                </a:effectLst>
                <a:latin typeface="Franklin Gothic Medium" pitchFamily="-112" charset="0"/>
              </a:rPr>
              <a:t>Course Design</a:t>
            </a:r>
          </a:p>
        </p:txBody>
      </p:sp>
      <p:sp>
        <p:nvSpPr>
          <p:cNvPr id="25" name="Text Box 772">
            <a:extLst>
              <a:ext uri="{FF2B5EF4-FFF2-40B4-BE49-F238E27FC236}">
                <a16:creationId xmlns:a16="http://schemas.microsoft.com/office/drawing/2014/main" id="{D933F3E4-B4AB-47A0-B5FD-4D1C25D58235}"/>
              </a:ext>
            </a:extLst>
          </p:cNvPr>
          <p:cNvSpPr txBox="1">
            <a:spLocks noChangeArrowheads="1"/>
          </p:cNvSpPr>
          <p:nvPr/>
        </p:nvSpPr>
        <p:spPr bwMode="auto">
          <a:xfrm>
            <a:off x="1828800" y="6640154"/>
            <a:ext cx="43549889" cy="6740307"/>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7200" dirty="0"/>
              <a:t>Eastern Virginia Medical School is a mid-Atlantic community-based medical and health professions graduate school. The Medical and Health Professions Education program offers certificate, master’s, and doctoral credentials in a fully asynchronous format. MHPE 614/814: Current Issues in Higher Education is a required course for master's students, and doctoral students in the Higher Education concentration. Course objectives include questioning personal assumptions, considering multiple points of view, and connecting historical and current global issues to medical and health professions education. </a:t>
            </a:r>
          </a:p>
        </p:txBody>
      </p:sp>
      <p:sp>
        <p:nvSpPr>
          <p:cNvPr id="26" name="AutoShape 775">
            <a:extLst>
              <a:ext uri="{FF2B5EF4-FFF2-40B4-BE49-F238E27FC236}">
                <a16:creationId xmlns:a16="http://schemas.microsoft.com/office/drawing/2014/main" id="{BB91136F-978D-4AF0-8A48-24E96EB9FF13}"/>
              </a:ext>
            </a:extLst>
          </p:cNvPr>
          <p:cNvSpPr>
            <a:spLocks noChangeArrowheads="1"/>
          </p:cNvSpPr>
          <p:nvPr/>
        </p:nvSpPr>
        <p:spPr bwMode="auto">
          <a:xfrm>
            <a:off x="1828800" y="3685832"/>
            <a:ext cx="44653200" cy="2445218"/>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8000" dirty="0">
                <a:solidFill>
                  <a:schemeClr val="bg1"/>
                </a:solidFill>
                <a:effectLst>
                  <a:outerShdw blurRad="38100" dist="38100" dir="2700000" algn="tl">
                    <a:srgbClr val="000000"/>
                  </a:outerShdw>
                </a:effectLst>
                <a:latin typeface="Franklin Gothic Medium" pitchFamily="-112" charset="0"/>
              </a:rPr>
              <a:t>Context</a:t>
            </a:r>
          </a:p>
        </p:txBody>
      </p:sp>
      <p:graphicFrame>
        <p:nvGraphicFramePr>
          <p:cNvPr id="6" name="Diagram 5">
            <a:extLst>
              <a:ext uri="{FF2B5EF4-FFF2-40B4-BE49-F238E27FC236}">
                <a16:creationId xmlns:a16="http://schemas.microsoft.com/office/drawing/2014/main" id="{282C2056-8132-4F78-B00E-C0A7A8C1FAFA}"/>
              </a:ext>
            </a:extLst>
          </p:cNvPr>
          <p:cNvGraphicFramePr/>
          <p:nvPr>
            <p:extLst>
              <p:ext uri="{D42A27DB-BD31-4B8C-83A1-F6EECF244321}">
                <p14:modId xmlns:p14="http://schemas.microsoft.com/office/powerpoint/2010/main" val="4286644659"/>
              </p:ext>
            </p:extLst>
          </p:nvPr>
        </p:nvGraphicFramePr>
        <p:xfrm>
          <a:off x="2286000" y="15621000"/>
          <a:ext cx="8686800" cy="168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 Box 772">
            <a:extLst>
              <a:ext uri="{FF2B5EF4-FFF2-40B4-BE49-F238E27FC236}">
                <a16:creationId xmlns:a16="http://schemas.microsoft.com/office/drawing/2014/main" id="{3CEEC528-3101-429E-ACA7-4795F760B7C2}"/>
              </a:ext>
            </a:extLst>
          </p:cNvPr>
          <p:cNvSpPr txBox="1">
            <a:spLocks noChangeArrowheads="1"/>
          </p:cNvSpPr>
          <p:nvPr/>
        </p:nvSpPr>
        <p:spPr bwMode="auto">
          <a:xfrm>
            <a:off x="11088689" y="16633415"/>
            <a:ext cx="34290000" cy="3416320"/>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7200" dirty="0"/>
              <a:t>Course overview to establish course expectations and convey TBL/IQL principles. Team norming activities including introduction, technology practice, formative team tasks, and Team Charter which documents team norms. </a:t>
            </a:r>
          </a:p>
        </p:txBody>
      </p:sp>
      <p:sp>
        <p:nvSpPr>
          <p:cNvPr id="8" name="Text Box 772">
            <a:extLst>
              <a:ext uri="{FF2B5EF4-FFF2-40B4-BE49-F238E27FC236}">
                <a16:creationId xmlns:a16="http://schemas.microsoft.com/office/drawing/2014/main" id="{C4085760-89F5-4B74-B219-174CCCB58344}"/>
              </a:ext>
            </a:extLst>
          </p:cNvPr>
          <p:cNvSpPr txBox="1">
            <a:spLocks noChangeArrowheads="1"/>
          </p:cNvSpPr>
          <p:nvPr/>
        </p:nvSpPr>
        <p:spPr bwMode="auto">
          <a:xfrm>
            <a:off x="11099575" y="20757350"/>
            <a:ext cx="34290000" cy="7848302"/>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7200" dirty="0"/>
              <a:t>Entirely asynchronously, all members propose a current event. Teams selects one to explore. Each team member selects a discussion-based role (administrator, faculty, funder, student, community stakeholder, etc.). Discussions about the issue lead to one team member drafting a memo or letter to the editor to convey a stance. Draft document shared, peer reviewed, and continued issue discussion. Final paper submitted reviewable by all students. Iterative 2-week rounds repeated 5 times with self &amp; peer assessments at the midpoint and end.</a:t>
            </a:r>
          </a:p>
        </p:txBody>
      </p:sp>
      <p:sp>
        <p:nvSpPr>
          <p:cNvPr id="9" name="Text Box 772">
            <a:extLst>
              <a:ext uri="{FF2B5EF4-FFF2-40B4-BE49-F238E27FC236}">
                <a16:creationId xmlns:a16="http://schemas.microsoft.com/office/drawing/2014/main" id="{CE445432-B487-44DA-8BF2-B78AD5D16880}"/>
              </a:ext>
            </a:extLst>
          </p:cNvPr>
          <p:cNvSpPr txBox="1">
            <a:spLocks noChangeArrowheads="1"/>
          </p:cNvSpPr>
          <p:nvPr/>
        </p:nvSpPr>
        <p:spPr bwMode="auto">
          <a:xfrm>
            <a:off x="11014808" y="29044880"/>
            <a:ext cx="35378594" cy="3416320"/>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7200" dirty="0"/>
              <a:t>Focus issue (Internationalization of Higher Education) class-wide discussion with original or response contributions. Individual work within the focus issue related to research interests or professional experiences: academic poster, research proposal, focused literature review, etc.</a:t>
            </a:r>
          </a:p>
        </p:txBody>
      </p:sp>
    </p:spTree>
    <p:extLst>
      <p:ext uri="{BB962C8B-B14F-4D97-AF65-F5344CB8AC3E}">
        <p14:creationId xmlns:p14="http://schemas.microsoft.com/office/powerpoint/2010/main" val="338196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F9256830-E32D-4C2E-BF9F-C7113D6A0DC8}"/>
              </a:ext>
            </a:extLst>
          </p:cNvPr>
          <p:cNvGraphicFramePr/>
          <p:nvPr>
            <p:extLst>
              <p:ext uri="{D42A27DB-BD31-4B8C-83A1-F6EECF244321}">
                <p14:modId xmlns:p14="http://schemas.microsoft.com/office/powerpoint/2010/main" val="2793142650"/>
              </p:ext>
            </p:extLst>
          </p:nvPr>
        </p:nvGraphicFramePr>
        <p:xfrm>
          <a:off x="2895600" y="7764142"/>
          <a:ext cx="10591800" cy="127772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utoShape 775">
            <a:extLst>
              <a:ext uri="{FF2B5EF4-FFF2-40B4-BE49-F238E27FC236}">
                <a16:creationId xmlns:a16="http://schemas.microsoft.com/office/drawing/2014/main" id="{D644045C-F52A-4F3D-B77E-3C754037EB63}"/>
              </a:ext>
            </a:extLst>
          </p:cNvPr>
          <p:cNvSpPr>
            <a:spLocks noChangeArrowheads="1"/>
          </p:cNvSpPr>
          <p:nvPr/>
        </p:nvSpPr>
        <p:spPr bwMode="auto">
          <a:xfrm>
            <a:off x="2057400" y="4114800"/>
            <a:ext cx="44650152" cy="2441448"/>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8000" dirty="0">
                <a:solidFill>
                  <a:schemeClr val="bg1"/>
                </a:solidFill>
                <a:effectLst>
                  <a:outerShdw blurRad="38100" dist="38100" dir="2700000" algn="tl">
                    <a:srgbClr val="000000"/>
                  </a:outerShdw>
                </a:effectLst>
                <a:latin typeface="Franklin Gothic Medium" pitchFamily="-112" charset="0"/>
              </a:rPr>
              <a:t>Data Collection &amp; Analysis</a:t>
            </a:r>
          </a:p>
        </p:txBody>
      </p:sp>
      <p:sp>
        <p:nvSpPr>
          <p:cNvPr id="4" name="Text Box 772">
            <a:extLst>
              <a:ext uri="{FF2B5EF4-FFF2-40B4-BE49-F238E27FC236}">
                <a16:creationId xmlns:a16="http://schemas.microsoft.com/office/drawing/2014/main" id="{F81C201A-7F88-47B1-A302-6180703C7A42}"/>
              </a:ext>
            </a:extLst>
          </p:cNvPr>
          <p:cNvSpPr txBox="1">
            <a:spLocks noChangeArrowheads="1"/>
          </p:cNvSpPr>
          <p:nvPr/>
        </p:nvSpPr>
        <p:spPr bwMode="auto">
          <a:xfrm>
            <a:off x="16179354" y="8395574"/>
            <a:ext cx="29845446" cy="2308324"/>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7200" dirty="0"/>
              <a:t>Coded notes from consultation meetings. Three design phases in Blackboard LMS, screen captured, annotated, and coded. </a:t>
            </a:r>
          </a:p>
        </p:txBody>
      </p:sp>
      <p:sp>
        <p:nvSpPr>
          <p:cNvPr id="5" name="Text Box 772">
            <a:extLst>
              <a:ext uri="{FF2B5EF4-FFF2-40B4-BE49-F238E27FC236}">
                <a16:creationId xmlns:a16="http://schemas.microsoft.com/office/drawing/2014/main" id="{8D40ED7C-67D0-4BC0-99D0-7915AA774D4E}"/>
              </a:ext>
            </a:extLst>
          </p:cNvPr>
          <p:cNvSpPr txBox="1">
            <a:spLocks noChangeArrowheads="1"/>
          </p:cNvSpPr>
          <p:nvPr/>
        </p:nvSpPr>
        <p:spPr bwMode="auto">
          <a:xfrm>
            <a:off x="15961730" y="14146362"/>
            <a:ext cx="29845446" cy="5632311"/>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7200" dirty="0"/>
              <a:t>Team communication in LMS, written and recorded. Drafts and final position statement documents. Self and peer assessment at the end of round 3 and 5 using confidential form and summarized report for teams and team members. Self-reflection journal. Individual and team grades. Course-specific survey on TBL/IQL experiences, and EVMS course evaluation.</a:t>
            </a:r>
          </a:p>
        </p:txBody>
      </p:sp>
      <p:sp>
        <p:nvSpPr>
          <p:cNvPr id="6" name="Right Brace 5">
            <a:extLst>
              <a:ext uri="{FF2B5EF4-FFF2-40B4-BE49-F238E27FC236}">
                <a16:creationId xmlns:a16="http://schemas.microsoft.com/office/drawing/2014/main" id="{46C3CA9B-870E-4CF9-9853-1A57213ABAC6}"/>
              </a:ext>
            </a:extLst>
          </p:cNvPr>
          <p:cNvSpPr/>
          <p:nvPr/>
        </p:nvSpPr>
        <p:spPr>
          <a:xfrm>
            <a:off x="14135158" y="7796799"/>
            <a:ext cx="881515" cy="5210437"/>
          </a:xfrm>
          <a:prstGeom prst="righ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7" name="Right Brace 6">
            <a:extLst>
              <a:ext uri="{FF2B5EF4-FFF2-40B4-BE49-F238E27FC236}">
                <a16:creationId xmlns:a16="http://schemas.microsoft.com/office/drawing/2014/main" id="{7B88BAB5-1B48-49A2-A04B-77FA6888A801}"/>
              </a:ext>
            </a:extLst>
          </p:cNvPr>
          <p:cNvSpPr/>
          <p:nvPr/>
        </p:nvSpPr>
        <p:spPr>
          <a:xfrm>
            <a:off x="14135158" y="13189557"/>
            <a:ext cx="881515" cy="7751369"/>
          </a:xfrm>
          <a:prstGeom prst="righ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pic>
        <p:nvPicPr>
          <p:cNvPr id="8" name="Picture 2" descr="The Results are In: Blackboard Course Delivery Suggestion Squad | Learning  Technology Services Blog New">
            <a:extLst>
              <a:ext uri="{FF2B5EF4-FFF2-40B4-BE49-F238E27FC236}">
                <a16:creationId xmlns:a16="http://schemas.microsoft.com/office/drawing/2014/main" id="{B2988091-800D-4170-BCC5-5CFEF0A02F7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71522" y="25088228"/>
            <a:ext cx="5400247" cy="52073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Logo&#10;&#10;Description automatically generated">
            <a:extLst>
              <a:ext uri="{FF2B5EF4-FFF2-40B4-BE49-F238E27FC236}">
                <a16:creationId xmlns:a16="http://schemas.microsoft.com/office/drawing/2014/main" id="{2CDA0322-6852-42D1-89F6-B1030E5728F5}"/>
              </a:ext>
            </a:extLst>
          </p:cNvPr>
          <p:cNvPicPr>
            <a:picLocks noChangeAspect="1"/>
          </p:cNvPicPr>
          <p:nvPr/>
        </p:nvPicPr>
        <p:blipFill>
          <a:blip r:embed="rId8"/>
          <a:stretch>
            <a:fillRect/>
          </a:stretch>
        </p:blipFill>
        <p:spPr>
          <a:xfrm>
            <a:off x="10015171" y="25084287"/>
            <a:ext cx="8590694" cy="5215262"/>
          </a:xfrm>
          <a:prstGeom prst="rect">
            <a:avLst/>
          </a:prstGeom>
        </p:spPr>
      </p:pic>
      <p:pic>
        <p:nvPicPr>
          <p:cNvPr id="10" name="Picture 9" descr="A picture containing text, first-aid kit, sign, painted&#10;&#10;Description automatically generated">
            <a:extLst>
              <a:ext uri="{FF2B5EF4-FFF2-40B4-BE49-F238E27FC236}">
                <a16:creationId xmlns:a16="http://schemas.microsoft.com/office/drawing/2014/main" id="{7BAE1D5C-FA6E-4262-8C22-8CBA1E1FC413}"/>
              </a:ext>
            </a:extLst>
          </p:cNvPr>
          <p:cNvPicPr>
            <a:picLocks noChangeAspect="1"/>
          </p:cNvPicPr>
          <p:nvPr/>
        </p:nvPicPr>
        <p:blipFill>
          <a:blip r:embed="rId9"/>
          <a:stretch>
            <a:fillRect/>
          </a:stretch>
        </p:blipFill>
        <p:spPr>
          <a:xfrm>
            <a:off x="33951870" y="25087511"/>
            <a:ext cx="5400250" cy="5208814"/>
          </a:xfrm>
          <a:prstGeom prst="rect">
            <a:avLst/>
          </a:prstGeom>
        </p:spPr>
      </p:pic>
      <p:pic>
        <p:nvPicPr>
          <p:cNvPr id="11" name="Picture 10" descr="A blue rectangle with white text&#10;&#10;Description automatically generated with medium confidence">
            <a:extLst>
              <a:ext uri="{FF2B5EF4-FFF2-40B4-BE49-F238E27FC236}">
                <a16:creationId xmlns:a16="http://schemas.microsoft.com/office/drawing/2014/main" id="{854EF3F4-8AF4-436E-AE6B-0C3E21A3F361}"/>
              </a:ext>
            </a:extLst>
          </p:cNvPr>
          <p:cNvPicPr>
            <a:picLocks noChangeAspect="1"/>
          </p:cNvPicPr>
          <p:nvPr/>
        </p:nvPicPr>
        <p:blipFill>
          <a:blip r:embed="rId10"/>
          <a:stretch>
            <a:fillRect/>
          </a:stretch>
        </p:blipFill>
        <p:spPr>
          <a:xfrm>
            <a:off x="41395520" y="25084287"/>
            <a:ext cx="5312032" cy="5215262"/>
          </a:xfrm>
          <a:prstGeom prst="rect">
            <a:avLst/>
          </a:prstGeom>
        </p:spPr>
      </p:pic>
      <p:pic>
        <p:nvPicPr>
          <p:cNvPr id="12" name="Picture 14" descr="Using Pronto: 2021 Fall - HIST 33 (2599) [1..17] - Reilly - (G)">
            <a:extLst>
              <a:ext uri="{FF2B5EF4-FFF2-40B4-BE49-F238E27FC236}">
                <a16:creationId xmlns:a16="http://schemas.microsoft.com/office/drawing/2014/main" id="{28DAF8C5-C813-4C81-8A2B-78125119A7C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649267" y="25918594"/>
            <a:ext cx="11259201" cy="3546648"/>
          </a:xfrm>
          <a:prstGeom prst="rect">
            <a:avLst/>
          </a:prstGeom>
          <a:noFill/>
          <a:extLst>
            <a:ext uri="{909E8E84-426E-40DD-AFC4-6F175D3DCCD1}">
              <a14:hiddenFill xmlns:a14="http://schemas.microsoft.com/office/drawing/2010/main">
                <a:solidFill>
                  <a:srgbClr val="FFFFFF"/>
                </a:solidFill>
              </a14:hiddenFill>
            </a:ext>
          </a:extLst>
        </p:spPr>
      </p:pic>
      <p:sp>
        <p:nvSpPr>
          <p:cNvPr id="13" name="AutoShape 775">
            <a:extLst>
              <a:ext uri="{FF2B5EF4-FFF2-40B4-BE49-F238E27FC236}">
                <a16:creationId xmlns:a16="http://schemas.microsoft.com/office/drawing/2014/main" id="{B61388F3-2FDE-499A-BD5E-5DFD0A985D16}"/>
              </a:ext>
            </a:extLst>
          </p:cNvPr>
          <p:cNvSpPr>
            <a:spLocks noChangeArrowheads="1"/>
          </p:cNvSpPr>
          <p:nvPr/>
        </p:nvSpPr>
        <p:spPr bwMode="auto">
          <a:xfrm>
            <a:off x="2057400" y="21653538"/>
            <a:ext cx="44650152" cy="2441448"/>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8000" dirty="0">
                <a:solidFill>
                  <a:schemeClr val="bg1"/>
                </a:solidFill>
                <a:effectLst>
                  <a:outerShdw blurRad="38100" dist="38100" dir="2700000" algn="tl">
                    <a:srgbClr val="000000"/>
                  </a:outerShdw>
                </a:effectLst>
                <a:latin typeface="Franklin Gothic Medium" pitchFamily="-112" charset="0"/>
              </a:rPr>
              <a:t>Technology</a:t>
            </a:r>
          </a:p>
        </p:txBody>
      </p:sp>
    </p:spTree>
    <p:extLst>
      <p:ext uri="{BB962C8B-B14F-4D97-AF65-F5344CB8AC3E}">
        <p14:creationId xmlns:p14="http://schemas.microsoft.com/office/powerpoint/2010/main" val="4225953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772">
            <a:extLst>
              <a:ext uri="{FF2B5EF4-FFF2-40B4-BE49-F238E27FC236}">
                <a16:creationId xmlns:a16="http://schemas.microsoft.com/office/drawing/2014/main" id="{D933F3E4-B4AB-47A0-B5FD-4D1C25D58235}"/>
              </a:ext>
            </a:extLst>
          </p:cNvPr>
          <p:cNvSpPr txBox="1">
            <a:spLocks noChangeArrowheads="1"/>
          </p:cNvSpPr>
          <p:nvPr/>
        </p:nvSpPr>
        <p:spPr bwMode="auto">
          <a:xfrm>
            <a:off x="1828800" y="6640154"/>
            <a:ext cx="43549889" cy="26130230"/>
          </a:xfrm>
          <a:prstGeom prst="rect">
            <a:avLst/>
          </a:prstGeom>
          <a:noFill/>
          <a:ln w="9525">
            <a:noFill/>
            <a:miter lim="800000"/>
            <a:headEnd/>
            <a:tailEnd/>
          </a:ln>
          <a:effectLst/>
        </p:spPr>
        <p:txBody>
          <a:bodyPr wrap="square">
            <a:prstTxWarp prst="textNoShape">
              <a:avLst/>
            </a:prstTxWarp>
            <a:spAutoFit/>
          </a:bodyPr>
          <a:lstStyle/>
          <a:p>
            <a:pPr defTabSz="4703763">
              <a:spcBef>
                <a:spcPct val="50000"/>
              </a:spcBef>
            </a:pPr>
            <a:r>
              <a:rPr lang="en-US" sz="7200" b="1" dirty="0">
                <a:solidFill>
                  <a:schemeClr val="bg2"/>
                </a:solidFill>
              </a:rPr>
              <a:t>Faculty Competency</a:t>
            </a:r>
          </a:p>
          <a:p>
            <a:pPr defTabSz="4703763">
              <a:spcBef>
                <a:spcPct val="50000"/>
              </a:spcBef>
            </a:pPr>
            <a:r>
              <a:rPr lang="en-US" sz="5400" dirty="0"/>
              <a:t>High pedagogical knowledge and technological comfort levels were necessary to design and facilitate the course. Faculty must have confidence in problem-solving issues related to student/team dynamics, content or process confusion, and technical malfunctions. </a:t>
            </a:r>
          </a:p>
          <a:p>
            <a:pPr defTabSz="4703763">
              <a:spcBef>
                <a:spcPct val="50000"/>
              </a:spcBef>
            </a:pPr>
            <a:r>
              <a:rPr lang="en-US" sz="7200" b="1" dirty="0">
                <a:solidFill>
                  <a:schemeClr val="bg2"/>
                </a:solidFill>
              </a:rPr>
              <a:t>Communication Clarity</a:t>
            </a:r>
          </a:p>
          <a:p>
            <a:pPr defTabSz="4703763">
              <a:spcBef>
                <a:spcPct val="50000"/>
              </a:spcBef>
            </a:pPr>
            <a:r>
              <a:rPr lang="en-US" sz="5400" dirty="0"/>
              <a:t>Course assets simply conveyed complex information with written, spoken, and visual modalities of explanation. Messaging was consistent. Frequent check-ins on students, teams, and the class reduced student performance anxiety.  Just-in-time instruction and reminders facilitated timely dialogue.</a:t>
            </a:r>
          </a:p>
          <a:p>
            <a:pPr defTabSz="4703763">
              <a:spcBef>
                <a:spcPct val="50000"/>
              </a:spcBef>
            </a:pPr>
            <a:r>
              <a:rPr lang="en-US" sz="7200" b="1" dirty="0">
                <a:solidFill>
                  <a:schemeClr val="bg2"/>
                </a:solidFill>
              </a:rPr>
              <a:t>Student Experience</a:t>
            </a:r>
          </a:p>
          <a:p>
            <a:pPr defTabSz="4703763">
              <a:spcBef>
                <a:spcPct val="50000"/>
              </a:spcBef>
            </a:pPr>
            <a:r>
              <a:rPr lang="en-US" sz="5400" dirty="0"/>
              <a:t>Students began with skepticism about the process and activities, however, as the course progressed students gained confidence in the process and their learning. Attitudes towards topics which students perceived as relevant were more positive. Frustration with team dynamics were expressed on occasion but none raised to the level of faculty intervention.  Students conveyed appreciation for an opportunity to get to know teammates more personally. Students reported openness to using the design in their teaching practices and taking a course using a similar design in the future.</a:t>
            </a:r>
          </a:p>
          <a:p>
            <a:pPr defTabSz="4703763">
              <a:spcBef>
                <a:spcPct val="50000"/>
              </a:spcBef>
            </a:pPr>
            <a:r>
              <a:rPr lang="en-US" sz="7200" b="1" dirty="0">
                <a:solidFill>
                  <a:schemeClr val="bg2"/>
                </a:solidFill>
              </a:rPr>
              <a:t>Student Performance</a:t>
            </a:r>
          </a:p>
          <a:p>
            <a:pPr marL="457200" indent="-457200" defTabSz="4703763">
              <a:spcBef>
                <a:spcPct val="50000"/>
              </a:spcBef>
              <a:buFont typeface="Arial" panose="020B0604020202020204" pitchFamily="34" charset="0"/>
              <a:buChar char="•"/>
            </a:pPr>
            <a:r>
              <a:rPr lang="en-US" sz="5400" dirty="0"/>
              <a:t>Greater awareness of breadth and depth of issues related to health professions education. </a:t>
            </a:r>
          </a:p>
          <a:p>
            <a:pPr marL="457200" indent="-457200" defTabSz="4703763">
              <a:spcBef>
                <a:spcPct val="50000"/>
              </a:spcBef>
              <a:buFont typeface="Arial" panose="020B0604020202020204" pitchFamily="34" charset="0"/>
              <a:buChar char="•"/>
            </a:pPr>
            <a:r>
              <a:rPr lang="en-US" sz="5400" dirty="0"/>
              <a:t>Increased confidence in position taking for gray-area topics</a:t>
            </a:r>
          </a:p>
          <a:p>
            <a:pPr marL="457200" indent="-457200" defTabSz="4703763">
              <a:spcBef>
                <a:spcPct val="50000"/>
              </a:spcBef>
              <a:buFont typeface="Arial" panose="020B0604020202020204" pitchFamily="34" charset="0"/>
              <a:buChar char="•"/>
            </a:pPr>
            <a:r>
              <a:rPr lang="en-US" sz="5400" dirty="0"/>
              <a:t>Earned practically perfect scores on participatory-based activities</a:t>
            </a:r>
          </a:p>
          <a:p>
            <a:pPr marL="457200" indent="-457200" defTabSz="4703763">
              <a:spcBef>
                <a:spcPct val="50000"/>
              </a:spcBef>
              <a:buFont typeface="Arial" panose="020B0604020202020204" pitchFamily="34" charset="0"/>
              <a:buChar char="•"/>
            </a:pPr>
            <a:r>
              <a:rPr lang="en-US" sz="5400" dirty="0"/>
              <a:t>Improved scores consistently in performance-based assessments as a result of better issue identification, demonstration of perspective taking, writing clarity, and use of literature to support positions.</a:t>
            </a:r>
          </a:p>
          <a:p>
            <a:pPr defTabSz="4703763">
              <a:spcBef>
                <a:spcPct val="50000"/>
              </a:spcBef>
            </a:pPr>
            <a:r>
              <a:rPr lang="en-US" sz="7200" b="1" dirty="0">
                <a:solidFill>
                  <a:schemeClr val="bg2"/>
                </a:solidFill>
              </a:rPr>
              <a:t>Future Course Iterations</a:t>
            </a:r>
          </a:p>
          <a:p>
            <a:pPr defTabSz="4703763">
              <a:spcBef>
                <a:spcPct val="50000"/>
              </a:spcBef>
            </a:pPr>
            <a:r>
              <a:rPr lang="en-US" sz="5400" dirty="0"/>
              <a:t>The overall design functioned well and used TBL/IQL principles appropriately. Future considerations about increasing iRAT/</a:t>
            </a:r>
            <a:r>
              <a:rPr lang="en-US" sz="5400" dirty="0" err="1"/>
              <a:t>tRAT</a:t>
            </a:r>
            <a:r>
              <a:rPr lang="en-US" sz="5400" dirty="0"/>
              <a:t> iterations may be useful. Students suggested allowing for team selection rather than assignment, contrary to literature informing TBL team formation practices. Autonomy allowed teams to establish most norms, which resulted in frustration of their own creation, but no students reported wishing to sacrifice autonomy to remove those frustrations. Two norms that will likely be changed are (1) to require use of LMS for team conversations rather than non-LMS platforms such as group text, and (2) to disallow synchronous meetings for routine team activities.</a:t>
            </a:r>
          </a:p>
        </p:txBody>
      </p:sp>
      <p:sp>
        <p:nvSpPr>
          <p:cNvPr id="26" name="AutoShape 775">
            <a:extLst>
              <a:ext uri="{FF2B5EF4-FFF2-40B4-BE49-F238E27FC236}">
                <a16:creationId xmlns:a16="http://schemas.microsoft.com/office/drawing/2014/main" id="{BB91136F-978D-4AF0-8A48-24E96EB9FF13}"/>
              </a:ext>
            </a:extLst>
          </p:cNvPr>
          <p:cNvSpPr>
            <a:spLocks noChangeArrowheads="1"/>
          </p:cNvSpPr>
          <p:nvPr/>
        </p:nvSpPr>
        <p:spPr bwMode="auto">
          <a:xfrm>
            <a:off x="1828800" y="3685832"/>
            <a:ext cx="44653200" cy="2445218"/>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8000" dirty="0">
                <a:solidFill>
                  <a:schemeClr val="bg1"/>
                </a:solidFill>
                <a:effectLst>
                  <a:outerShdw blurRad="38100" dist="38100" dir="2700000" algn="tl">
                    <a:srgbClr val="000000"/>
                  </a:outerShdw>
                </a:effectLst>
                <a:latin typeface="Franklin Gothic Medium" pitchFamily="-112" charset="0"/>
              </a:rPr>
              <a:t>Outcomes &amp; Next Steps</a:t>
            </a:r>
          </a:p>
        </p:txBody>
      </p:sp>
    </p:spTree>
    <p:extLst>
      <p:ext uri="{BB962C8B-B14F-4D97-AF65-F5344CB8AC3E}">
        <p14:creationId xmlns:p14="http://schemas.microsoft.com/office/powerpoint/2010/main" val="4045543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utoShape 770"/>
          <p:cNvSpPr>
            <a:spLocks noChangeArrowheads="1"/>
          </p:cNvSpPr>
          <p:nvPr/>
        </p:nvSpPr>
        <p:spPr bwMode="auto">
          <a:xfrm>
            <a:off x="2932113" y="12161436"/>
            <a:ext cx="12549187" cy="1085850"/>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6000" dirty="0">
                <a:solidFill>
                  <a:schemeClr val="bg1"/>
                </a:solidFill>
                <a:effectLst>
                  <a:outerShdw blurRad="38100" dist="38100" dir="2700000" algn="tl">
                    <a:srgbClr val="000000"/>
                  </a:outerShdw>
                </a:effectLst>
                <a:latin typeface="Franklin Gothic Medium" pitchFamily="-112" charset="0"/>
              </a:rPr>
              <a:t>Literature Review</a:t>
            </a:r>
          </a:p>
        </p:txBody>
      </p:sp>
      <p:sp>
        <p:nvSpPr>
          <p:cNvPr id="16" name="Text Box 771"/>
          <p:cNvSpPr txBox="1">
            <a:spLocks noChangeArrowheads="1"/>
          </p:cNvSpPr>
          <p:nvPr/>
        </p:nvSpPr>
        <p:spPr bwMode="auto">
          <a:xfrm>
            <a:off x="2932112" y="13568281"/>
            <a:ext cx="12549187" cy="8171468"/>
          </a:xfrm>
          <a:prstGeom prst="rect">
            <a:avLst/>
          </a:prstGeom>
          <a:noFill/>
          <a:ln w="9525">
            <a:noFill/>
            <a:miter lim="800000"/>
            <a:headEnd/>
            <a:tailEnd/>
          </a:ln>
          <a:effectLst/>
        </p:spPr>
        <p:txBody>
          <a:bodyPr wrap="square">
            <a:prstTxWarp prst="textNoShape">
              <a:avLst/>
            </a:prstTxWarp>
            <a:spAutoFit/>
          </a:bodyPr>
          <a:lstStyle/>
          <a:p>
            <a:pPr defTabSz="4703763">
              <a:spcBef>
                <a:spcPct val="50000"/>
              </a:spcBef>
            </a:pPr>
            <a:r>
              <a:rPr lang="en-US" sz="3000" dirty="0"/>
              <a:t>TBL is an active learning and small group instructional strategy using individual and team readiness activities receiving immediate feedback. TBL is easily assessed in face-to-face settings with “objective” course content (clear correct responses or best choices) (</a:t>
            </a:r>
            <a:r>
              <a:rPr lang="en-US" sz="3000" dirty="0" err="1"/>
              <a:t>Parmalee</a:t>
            </a:r>
            <a:r>
              <a:rPr lang="en-US" sz="3000" dirty="0"/>
              <a:t> et al., 2012). </a:t>
            </a:r>
          </a:p>
          <a:p>
            <a:pPr defTabSz="4703763">
              <a:spcBef>
                <a:spcPct val="50000"/>
              </a:spcBef>
            </a:pPr>
            <a:r>
              <a:rPr lang="en-US" sz="3000" dirty="0"/>
              <a:t>Less understood are the ways TBL could be conducted in asynchronous learning environments and how the model can be modified for “subjective” or gray-area course content such as current issues in medical and health professions education. </a:t>
            </a:r>
          </a:p>
          <a:p>
            <a:pPr defTabSz="4703763">
              <a:spcBef>
                <a:spcPct val="50000"/>
              </a:spcBef>
            </a:pPr>
            <a:r>
              <a:rPr lang="en-US" sz="3000" dirty="0"/>
              <a:t>To convert TBL online the course context, including collaboration methods and the space/time of the online course, must dominate design choices. Instructors consider what data are used to determine TBL model efficacy and how students will demonstrate engagement and learning (</a:t>
            </a:r>
            <a:r>
              <a:rPr lang="en-US" sz="3000" dirty="0" err="1"/>
              <a:t>Dorneich</a:t>
            </a:r>
            <a:r>
              <a:rPr lang="en-US" sz="3000" dirty="0"/>
              <a:t> et al., 2021). </a:t>
            </a:r>
          </a:p>
          <a:p>
            <a:pPr defTabSz="4703763">
              <a:spcBef>
                <a:spcPct val="50000"/>
              </a:spcBef>
            </a:pPr>
            <a:r>
              <a:rPr lang="en-US" sz="3000" dirty="0"/>
              <a:t>Little research is available to address TBL in subjective contexts, therefore this innovation project used a theoretically similar pedagogical approach, IQL, to promote activities of formulating questions, hypothesizing, investigating, and testing in issue-based discussion (</a:t>
            </a:r>
            <a:r>
              <a:rPr lang="en-US" sz="3000" dirty="0" err="1"/>
              <a:t>Pedaste</a:t>
            </a:r>
            <a:r>
              <a:rPr lang="en-US" sz="3000" dirty="0"/>
              <a:t> et al., 2015).</a:t>
            </a:r>
          </a:p>
        </p:txBody>
      </p:sp>
      <p:sp>
        <p:nvSpPr>
          <p:cNvPr id="18" name="AutoShape 775"/>
          <p:cNvSpPr>
            <a:spLocks noChangeArrowheads="1"/>
          </p:cNvSpPr>
          <p:nvPr/>
        </p:nvSpPr>
        <p:spPr bwMode="auto">
          <a:xfrm>
            <a:off x="2932113" y="22060744"/>
            <a:ext cx="12549187" cy="1085850"/>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6000" dirty="0">
                <a:solidFill>
                  <a:schemeClr val="bg1"/>
                </a:solidFill>
                <a:effectLst>
                  <a:outerShdw blurRad="38100" dist="38100" dir="2700000" algn="tl">
                    <a:srgbClr val="000000"/>
                  </a:outerShdw>
                </a:effectLst>
                <a:latin typeface="Franklin Gothic Medium" pitchFamily="-112" charset="0"/>
              </a:rPr>
              <a:t>Context</a:t>
            </a:r>
          </a:p>
        </p:txBody>
      </p:sp>
      <p:sp>
        <p:nvSpPr>
          <p:cNvPr id="19" name="Text Box 513"/>
          <p:cNvSpPr txBox="1">
            <a:spLocks noChangeArrowheads="1"/>
          </p:cNvSpPr>
          <p:nvPr/>
        </p:nvSpPr>
        <p:spPr bwMode="auto">
          <a:xfrm>
            <a:off x="2932113" y="29038230"/>
            <a:ext cx="12212637" cy="2458365"/>
          </a:xfrm>
          <a:prstGeom prst="rect">
            <a:avLst/>
          </a:prstGeom>
          <a:noFill/>
          <a:ln w="9525">
            <a:noFill/>
            <a:miter lim="800000"/>
            <a:headEnd/>
            <a:tailEnd/>
          </a:ln>
          <a:effectLst/>
        </p:spPr>
        <p:txBody>
          <a:bodyPr wrap="square" lIns="171450" tIns="85725" rIns="171450" bIns="85725">
            <a:prstTxWarp prst="textNoShape">
              <a:avLst/>
            </a:prstTxWarp>
            <a:spAutoFit/>
          </a:bodyPr>
          <a:lstStyle/>
          <a:p>
            <a:pPr indent="-457200" defTabSz="4703763">
              <a:spcBef>
                <a:spcPct val="50000"/>
              </a:spcBef>
            </a:pPr>
            <a:r>
              <a:rPr lang="en-US" sz="1800" dirty="0" err="1"/>
              <a:t>Dorneich</a:t>
            </a:r>
            <a:r>
              <a:rPr lang="en-US" sz="1800" dirty="0"/>
              <a:t>, M. C., </a:t>
            </a:r>
            <a:r>
              <a:rPr lang="en-US" sz="1800" dirty="0" err="1"/>
              <a:t>O'Dwyer</a:t>
            </a:r>
            <a:r>
              <a:rPr lang="en-US" sz="1800" dirty="0"/>
              <a:t>, B., Dolowitz, A. R., Styron, J. L., &amp; Grogan, J. (2021). Application exercise design for team‐based learning in online courses. </a:t>
            </a:r>
            <a:r>
              <a:rPr lang="en-US" sz="1800" i="1" dirty="0"/>
              <a:t>New Directions for Teaching and Learning</a:t>
            </a:r>
            <a:r>
              <a:rPr lang="en-US" sz="1800" dirty="0"/>
              <a:t>, </a:t>
            </a:r>
            <a:r>
              <a:rPr lang="en-US" sz="1800" i="1" dirty="0"/>
              <a:t>2021</a:t>
            </a:r>
            <a:r>
              <a:rPr lang="en-US" sz="1800" dirty="0"/>
              <a:t>(165), 41-52. </a:t>
            </a:r>
          </a:p>
          <a:p>
            <a:pPr indent="-457200" defTabSz="4703763">
              <a:spcBef>
                <a:spcPct val="50000"/>
              </a:spcBef>
            </a:pPr>
            <a:r>
              <a:rPr lang="en-US" sz="1800" dirty="0"/>
              <a:t>Parmelee, D., </a:t>
            </a:r>
            <a:r>
              <a:rPr lang="en-US" sz="1800" dirty="0" err="1"/>
              <a:t>Michaelsen</a:t>
            </a:r>
            <a:r>
              <a:rPr lang="en-US" sz="1800" dirty="0"/>
              <a:t>, L. K., Cook, S., &amp; </a:t>
            </a:r>
            <a:r>
              <a:rPr lang="en-US" sz="1800" dirty="0" err="1"/>
              <a:t>Hudes</a:t>
            </a:r>
            <a:r>
              <a:rPr lang="en-US" sz="1800" dirty="0"/>
              <a:t>, P. D. (2012). Team-based learning: A practical guide: AMEE guide no. 65. </a:t>
            </a:r>
            <a:r>
              <a:rPr lang="en-US" sz="1800" i="1" dirty="0"/>
              <a:t>Medical Teacher, 34</a:t>
            </a:r>
            <a:r>
              <a:rPr lang="en-US" sz="1800" dirty="0"/>
              <a:t>(5), e275-e287. </a:t>
            </a:r>
          </a:p>
          <a:p>
            <a:pPr indent="-457200" defTabSz="4703763">
              <a:spcBef>
                <a:spcPct val="50000"/>
              </a:spcBef>
            </a:pPr>
            <a:r>
              <a:rPr lang="en-US" sz="1800" dirty="0" err="1"/>
              <a:t>Pedaste</a:t>
            </a:r>
            <a:r>
              <a:rPr lang="en-US" sz="1800" dirty="0"/>
              <a:t>, M., </a:t>
            </a:r>
            <a:r>
              <a:rPr lang="en-US" sz="1800" dirty="0" err="1"/>
              <a:t>Mäeots</a:t>
            </a:r>
            <a:r>
              <a:rPr lang="en-US" sz="1800" dirty="0"/>
              <a:t>, M., </a:t>
            </a:r>
            <a:r>
              <a:rPr lang="en-US" sz="1800" dirty="0" err="1"/>
              <a:t>Siiman</a:t>
            </a:r>
            <a:r>
              <a:rPr lang="en-US" sz="1800" dirty="0"/>
              <a:t>, L. A., De Jong, T., Van </a:t>
            </a:r>
            <a:r>
              <a:rPr lang="en-US" sz="1800" dirty="0" err="1"/>
              <a:t>Riesen</a:t>
            </a:r>
            <a:r>
              <a:rPr lang="en-US" sz="1800" dirty="0"/>
              <a:t>, S. A., Kamp, E. T., </a:t>
            </a:r>
            <a:r>
              <a:rPr lang="en-US" sz="1800" dirty="0" err="1"/>
              <a:t>Manoli</a:t>
            </a:r>
            <a:r>
              <a:rPr lang="en-US" sz="1800" dirty="0"/>
              <a:t>, C. C., Zacharia, Z. C., &amp; </a:t>
            </a:r>
            <a:r>
              <a:rPr lang="en-US" sz="1800" dirty="0" err="1"/>
              <a:t>Tsourlidaki</a:t>
            </a:r>
            <a:r>
              <a:rPr lang="en-US" sz="1800" dirty="0"/>
              <a:t>, E. (2015). Phases of inquiry-based learning: Definitions and the inquiry cycle. </a:t>
            </a:r>
            <a:r>
              <a:rPr lang="en-US" sz="1800" i="1" dirty="0"/>
              <a:t>Educational research review, 14</a:t>
            </a:r>
            <a:r>
              <a:rPr lang="en-US" sz="1800" dirty="0"/>
              <a:t>, 47-61. </a:t>
            </a:r>
          </a:p>
          <a:p>
            <a:pPr indent="-457200" defTabSz="4703763">
              <a:spcBef>
                <a:spcPct val="50000"/>
              </a:spcBef>
            </a:pPr>
            <a:endParaRPr lang="en-US" sz="1500" dirty="0"/>
          </a:p>
        </p:txBody>
      </p:sp>
      <p:sp>
        <p:nvSpPr>
          <p:cNvPr id="276" name="AutoShape 778"/>
          <p:cNvSpPr>
            <a:spLocks noChangeArrowheads="1"/>
          </p:cNvSpPr>
          <p:nvPr/>
        </p:nvSpPr>
        <p:spPr bwMode="auto">
          <a:xfrm>
            <a:off x="2932111" y="27574236"/>
            <a:ext cx="12549188" cy="1143000"/>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6000" dirty="0">
                <a:solidFill>
                  <a:schemeClr val="bg1"/>
                </a:solidFill>
                <a:effectLst>
                  <a:outerShdw blurRad="38100" dist="38100" dir="2700000" algn="tl">
                    <a:srgbClr val="000000"/>
                  </a:outerShdw>
                </a:effectLst>
                <a:latin typeface="Franklin Gothic Medium" pitchFamily="-112" charset="0"/>
              </a:rPr>
              <a:t>References</a:t>
            </a:r>
          </a:p>
        </p:txBody>
      </p:sp>
      <p:sp>
        <p:nvSpPr>
          <p:cNvPr id="277" name="Text Box 779"/>
          <p:cNvSpPr txBox="1">
            <a:spLocks noChangeArrowheads="1"/>
          </p:cNvSpPr>
          <p:nvPr/>
        </p:nvSpPr>
        <p:spPr bwMode="auto">
          <a:xfrm>
            <a:off x="33896304" y="8516454"/>
            <a:ext cx="12212637" cy="22102204"/>
          </a:xfrm>
          <a:prstGeom prst="rect">
            <a:avLst/>
          </a:prstGeom>
          <a:noFill/>
          <a:ln w="9525">
            <a:noFill/>
            <a:miter lim="800000"/>
            <a:headEnd/>
            <a:tailEnd/>
          </a:ln>
          <a:effectLst/>
        </p:spPr>
        <p:txBody>
          <a:bodyPr lIns="171450" tIns="85725" rIns="171450" bIns="85725">
            <a:prstTxWarp prst="textNoShape">
              <a:avLst/>
            </a:prstTxWarp>
            <a:spAutoFit/>
          </a:bodyPr>
          <a:lstStyle/>
          <a:p>
            <a:pPr defTabSz="4703763">
              <a:spcBef>
                <a:spcPct val="50000"/>
              </a:spcBef>
            </a:pPr>
            <a:r>
              <a:rPr lang="en-US" sz="3000" dirty="0"/>
              <a:t>Data were organized into 4 categories reflective of the student and faculty experiences, related to TBL/IQL principles, and informative to future evolutions of this course design:</a:t>
            </a:r>
          </a:p>
          <a:p>
            <a:pPr defTabSz="4703763">
              <a:spcBef>
                <a:spcPct val="50000"/>
              </a:spcBef>
            </a:pPr>
            <a:r>
              <a:rPr lang="en-US" sz="3000" b="1" dirty="0">
                <a:solidFill>
                  <a:schemeClr val="bg2"/>
                </a:solidFill>
              </a:rPr>
              <a:t>Faculty Competency</a:t>
            </a:r>
          </a:p>
          <a:p>
            <a:pPr defTabSz="4703763">
              <a:spcBef>
                <a:spcPct val="50000"/>
              </a:spcBef>
            </a:pPr>
            <a:r>
              <a:rPr lang="en-US" sz="3000" dirty="0"/>
              <a:t>High pedagogical knowledge and technological comfort levels were necessary to design and facilitate the course. Faculty must have confidence in problem-solving issues related to student/team dynamics, content or process confusion, and technical malfunctions. </a:t>
            </a:r>
          </a:p>
          <a:p>
            <a:pPr defTabSz="4703763">
              <a:spcBef>
                <a:spcPct val="50000"/>
              </a:spcBef>
            </a:pPr>
            <a:r>
              <a:rPr lang="en-US" sz="3000" b="1" dirty="0">
                <a:solidFill>
                  <a:schemeClr val="bg2"/>
                </a:solidFill>
              </a:rPr>
              <a:t>Communication Clarity</a:t>
            </a:r>
          </a:p>
          <a:p>
            <a:pPr defTabSz="4703763">
              <a:spcBef>
                <a:spcPct val="50000"/>
              </a:spcBef>
            </a:pPr>
            <a:r>
              <a:rPr lang="en-US" sz="3000" dirty="0"/>
              <a:t>Course assets simply conveyed complex information with written, spoken, and visual modalities of explanation. Messaging was consistent. Frequent check-ins on students, teams, and the class reduced student performance anxiety.  Just-in-time instruction and reminders facilitated timely dialogue.</a:t>
            </a:r>
          </a:p>
          <a:p>
            <a:pPr defTabSz="4703763">
              <a:spcBef>
                <a:spcPct val="50000"/>
              </a:spcBef>
            </a:pPr>
            <a:r>
              <a:rPr lang="en-US" sz="3000" b="1" dirty="0">
                <a:solidFill>
                  <a:schemeClr val="bg2"/>
                </a:solidFill>
              </a:rPr>
              <a:t>Student Experience</a:t>
            </a:r>
          </a:p>
          <a:p>
            <a:pPr defTabSz="4703763">
              <a:spcBef>
                <a:spcPct val="50000"/>
              </a:spcBef>
            </a:pPr>
            <a:r>
              <a:rPr lang="en-US" sz="3000" dirty="0"/>
              <a:t>Students began with skepticism about the process and activities, however, as the course progressed students gained confidence in the process and their learning. Attitudes towards topics which students perceived as relevant were more positive. Frustration with team dynamics were expressed on occasion but none raised to the level of faculty intervention.  Students conveyed appreciation for an opportunity to get to know teammates more personally. Students reported openness to using the design in their teaching practices and taking a course using a similar design in the future.</a:t>
            </a:r>
          </a:p>
          <a:p>
            <a:pPr defTabSz="4703763">
              <a:spcBef>
                <a:spcPct val="50000"/>
              </a:spcBef>
            </a:pPr>
            <a:r>
              <a:rPr lang="en-US" sz="3000" b="1" dirty="0">
                <a:solidFill>
                  <a:schemeClr val="bg2"/>
                </a:solidFill>
              </a:rPr>
              <a:t>Student Performance</a:t>
            </a:r>
          </a:p>
          <a:p>
            <a:pPr marL="457200" indent="-457200" defTabSz="4703763">
              <a:spcBef>
                <a:spcPct val="50000"/>
              </a:spcBef>
              <a:buFont typeface="Arial" panose="020B0604020202020204" pitchFamily="34" charset="0"/>
              <a:buChar char="•"/>
            </a:pPr>
            <a:r>
              <a:rPr lang="en-US" sz="3000" dirty="0"/>
              <a:t>Greater awareness of breadth and depth of issues related to health professions education. </a:t>
            </a:r>
          </a:p>
          <a:p>
            <a:pPr marL="457200" indent="-457200" defTabSz="4703763">
              <a:spcBef>
                <a:spcPct val="50000"/>
              </a:spcBef>
              <a:buFont typeface="Arial" panose="020B0604020202020204" pitchFamily="34" charset="0"/>
              <a:buChar char="•"/>
            </a:pPr>
            <a:r>
              <a:rPr lang="en-US" sz="3000" dirty="0"/>
              <a:t>Increased confidence in position taking for gray-area topics</a:t>
            </a:r>
          </a:p>
          <a:p>
            <a:pPr marL="457200" indent="-457200" defTabSz="4703763">
              <a:spcBef>
                <a:spcPct val="50000"/>
              </a:spcBef>
              <a:buFont typeface="Arial" panose="020B0604020202020204" pitchFamily="34" charset="0"/>
              <a:buChar char="•"/>
            </a:pPr>
            <a:r>
              <a:rPr lang="en-US" sz="3000" dirty="0"/>
              <a:t>Earned practically perfect scores on participatory-based activities</a:t>
            </a:r>
          </a:p>
          <a:p>
            <a:pPr marL="457200" indent="-457200" defTabSz="4703763">
              <a:spcBef>
                <a:spcPct val="50000"/>
              </a:spcBef>
              <a:buFont typeface="Arial" panose="020B0604020202020204" pitchFamily="34" charset="0"/>
              <a:buChar char="•"/>
            </a:pPr>
            <a:r>
              <a:rPr lang="en-US" sz="3000" dirty="0"/>
              <a:t>Improved scores consistently in performance-based assessments as a result of better issue identification, demonstration of perspective taking, writing clarity, and use of literature to support positions.</a:t>
            </a:r>
          </a:p>
          <a:p>
            <a:pPr defTabSz="4703763">
              <a:spcBef>
                <a:spcPct val="50000"/>
              </a:spcBef>
            </a:pPr>
            <a:r>
              <a:rPr lang="en-US" sz="3000" b="1" dirty="0">
                <a:solidFill>
                  <a:schemeClr val="bg2"/>
                </a:solidFill>
              </a:rPr>
              <a:t>Future Course Iterations</a:t>
            </a:r>
          </a:p>
          <a:p>
            <a:pPr defTabSz="4703763">
              <a:spcBef>
                <a:spcPct val="50000"/>
              </a:spcBef>
            </a:pPr>
            <a:r>
              <a:rPr lang="en-US" sz="3000" dirty="0"/>
              <a:t>The overall design functioned well and used TBL/IQL principles appropriately. Future considerations about increasing iRAT/tRAT iterations may be useful. Students suggested allowing for team selection rather than assignment, contrary to literature informing TBL team formation practices. Autonomy allowed teams to establish most norms, which resulted in frustration of their own creation, but no students reported wishing to sacrifice autonomy to remove those frustrations. Two norms that will likely be changed are (1) to require use of LMS for team conversations rather than non-LMS platforms such as group text, and (2) to disallow synchronous meetings for routine team activities.</a:t>
            </a:r>
          </a:p>
        </p:txBody>
      </p:sp>
      <p:sp>
        <p:nvSpPr>
          <p:cNvPr id="278" name="AutoShape 882"/>
          <p:cNvSpPr>
            <a:spLocks noChangeArrowheads="1"/>
          </p:cNvSpPr>
          <p:nvPr/>
        </p:nvSpPr>
        <p:spPr bwMode="auto">
          <a:xfrm>
            <a:off x="33896304" y="7109609"/>
            <a:ext cx="12549187" cy="1088136"/>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6000" dirty="0">
                <a:solidFill>
                  <a:schemeClr val="bg1"/>
                </a:solidFill>
                <a:effectLst>
                  <a:outerShdw blurRad="38100" dist="38100" dir="2700000" algn="tl">
                    <a:srgbClr val="000000"/>
                  </a:outerShdw>
                </a:effectLst>
                <a:latin typeface="Franklin Gothic Medium" pitchFamily="-112" charset="0"/>
              </a:rPr>
              <a:t>Outcomes</a:t>
            </a:r>
          </a:p>
        </p:txBody>
      </p:sp>
      <p:sp>
        <p:nvSpPr>
          <p:cNvPr id="383" name="Rectangle 886"/>
          <p:cNvSpPr txBox="1">
            <a:spLocks noChangeArrowheads="1"/>
          </p:cNvSpPr>
          <p:nvPr/>
        </p:nvSpPr>
        <p:spPr bwMode="auto">
          <a:xfrm>
            <a:off x="0" y="1676400"/>
            <a:ext cx="49287113" cy="5257800"/>
          </a:xfrm>
          <a:prstGeom prst="rect">
            <a:avLst/>
          </a:prstGeom>
          <a:noFill/>
          <a:ln w="9525">
            <a:noFill/>
            <a:miter lim="800000"/>
            <a:headEnd/>
            <a:tailEnd/>
          </a:ln>
          <a:effectLst/>
        </p:spPr>
        <p:txBody>
          <a:bodyPr vert="horz" wrap="square" lIns="470258" tIns="235129" rIns="470258" bIns="235129" numCol="1" anchor="ctr" anchorCtr="0" compatLnSpc="1">
            <a:prstTxWarp prst="textNoShape">
              <a:avLst/>
            </a:prstTxWarp>
          </a:bodyPr>
          <a:lstStyle/>
          <a:p>
            <a:pPr algn="ctr" defTabSz="4075113" fontAlgn="base">
              <a:spcBef>
                <a:spcPct val="0"/>
              </a:spcBef>
              <a:spcAft>
                <a:spcPct val="0"/>
              </a:spcAft>
              <a:defRPr/>
            </a:pPr>
            <a:r>
              <a:rPr lang="en-US" sz="12500" b="1" kern="0" dirty="0">
                <a:latin typeface="Franklin Gothic Medium" pitchFamily="-112" charset="0"/>
                <a:ea typeface="+mj-ea"/>
                <a:cs typeface="+mj-cs"/>
              </a:rPr>
              <a:t>Benefits &amp; Challenges of Asynchronous Team-Based Learning Approaches to Gray-Area Course Content</a:t>
            </a:r>
            <a:br>
              <a:rPr lang="en-US" sz="17800" b="1" kern="0" dirty="0">
                <a:latin typeface="Franklin Gothic Medium" pitchFamily="-112" charset="0"/>
                <a:ea typeface="+mj-ea"/>
                <a:cs typeface="+mj-cs"/>
              </a:rPr>
            </a:br>
            <a:r>
              <a:rPr lang="en-US" sz="3800" b="1" kern="0" dirty="0">
                <a:latin typeface="Franklin Gothic Medium" pitchFamily="-112" charset="0"/>
                <a:ea typeface="+mj-ea"/>
                <a:cs typeface="+mj-cs"/>
              </a:rPr>
              <a:t>Amanda K. Burbage, PhD</a:t>
            </a:r>
            <a:br>
              <a:rPr lang="en-US" sz="3800" b="1" kern="0" dirty="0">
                <a:latin typeface="Franklin Gothic Medium" pitchFamily="-112" charset="0"/>
                <a:ea typeface="+mj-ea"/>
                <a:cs typeface="+mj-cs"/>
              </a:rPr>
            </a:br>
            <a:r>
              <a:rPr lang="en-US" sz="3400" b="1" kern="0" dirty="0">
                <a:latin typeface="Franklin Gothic Medium" pitchFamily="-112" charset="0"/>
                <a:ea typeface="+mj-ea"/>
                <a:cs typeface="+mj-cs"/>
              </a:rPr>
              <a:t>Medical &amp; Health Professions Education, Eastern Virginia Medical School</a:t>
            </a:r>
          </a:p>
        </p:txBody>
      </p:sp>
      <p:sp>
        <p:nvSpPr>
          <p:cNvPr id="25" name="Text Box 772">
            <a:extLst>
              <a:ext uri="{FF2B5EF4-FFF2-40B4-BE49-F238E27FC236}">
                <a16:creationId xmlns:a16="http://schemas.microsoft.com/office/drawing/2014/main" id="{D933F3E4-B4AB-47A0-B5FD-4D1C25D58235}"/>
              </a:ext>
            </a:extLst>
          </p:cNvPr>
          <p:cNvSpPr txBox="1">
            <a:spLocks noChangeArrowheads="1"/>
          </p:cNvSpPr>
          <p:nvPr/>
        </p:nvSpPr>
        <p:spPr bwMode="auto">
          <a:xfrm>
            <a:off x="2932111" y="8516456"/>
            <a:ext cx="12217400" cy="3323987"/>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3000" dirty="0"/>
              <a:t>The objective of this session is to describe the approach of one faculty member in combining aspects of Team Based Learning (TBL) and Inquiry Based Learning (IQL) to implement a bespoke approach to asynchronous course design for subjective course content. This innovation is relevant within the current climate of increased demand for online learning opportunities able to reach diverse audiences which may not be participating in traditional learning schedules or settings. </a:t>
            </a:r>
          </a:p>
        </p:txBody>
      </p:sp>
      <p:sp>
        <p:nvSpPr>
          <p:cNvPr id="26" name="AutoShape 775">
            <a:extLst>
              <a:ext uri="{FF2B5EF4-FFF2-40B4-BE49-F238E27FC236}">
                <a16:creationId xmlns:a16="http://schemas.microsoft.com/office/drawing/2014/main" id="{BB91136F-978D-4AF0-8A48-24E96EB9FF13}"/>
              </a:ext>
            </a:extLst>
          </p:cNvPr>
          <p:cNvSpPr>
            <a:spLocks noChangeArrowheads="1"/>
          </p:cNvSpPr>
          <p:nvPr/>
        </p:nvSpPr>
        <p:spPr bwMode="auto">
          <a:xfrm>
            <a:off x="2932113" y="7109609"/>
            <a:ext cx="12549187" cy="1085850"/>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6000" dirty="0">
                <a:solidFill>
                  <a:schemeClr val="bg1"/>
                </a:solidFill>
                <a:effectLst>
                  <a:outerShdw blurRad="38100" dist="38100" dir="2700000" algn="tl">
                    <a:srgbClr val="000000"/>
                  </a:outerShdw>
                </a:effectLst>
                <a:latin typeface="Franklin Gothic Medium" pitchFamily="-112" charset="0"/>
              </a:rPr>
              <a:t>Single Case Study Purpose</a:t>
            </a:r>
          </a:p>
        </p:txBody>
      </p:sp>
      <p:graphicFrame>
        <p:nvGraphicFramePr>
          <p:cNvPr id="2" name="Diagram 1">
            <a:extLst>
              <a:ext uri="{FF2B5EF4-FFF2-40B4-BE49-F238E27FC236}">
                <a16:creationId xmlns:a16="http://schemas.microsoft.com/office/drawing/2014/main" id="{F9256830-E32D-4C2E-BF9F-C7113D6A0DC8}"/>
              </a:ext>
            </a:extLst>
          </p:cNvPr>
          <p:cNvGraphicFramePr/>
          <p:nvPr>
            <p:extLst/>
          </p:nvPr>
        </p:nvGraphicFramePr>
        <p:xfrm>
          <a:off x="17620459" y="20212124"/>
          <a:ext cx="5822954" cy="6079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2" name="Text Box 772">
            <a:extLst>
              <a:ext uri="{FF2B5EF4-FFF2-40B4-BE49-F238E27FC236}">
                <a16:creationId xmlns:a16="http://schemas.microsoft.com/office/drawing/2014/main" id="{0051EDF5-6DD4-4C85-9BAE-1E1A7587A908}"/>
              </a:ext>
            </a:extLst>
          </p:cNvPr>
          <p:cNvSpPr txBox="1">
            <a:spLocks noChangeArrowheads="1"/>
          </p:cNvSpPr>
          <p:nvPr/>
        </p:nvSpPr>
        <p:spPr bwMode="auto">
          <a:xfrm>
            <a:off x="2932112" y="23467589"/>
            <a:ext cx="12317721" cy="3785652"/>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3000" dirty="0"/>
              <a:t>Eastern Virginia Medical School is a mid-Atlantic community-based medical and health professions graduate school. The Medical and Health Professions Education program offers certificate, master’s, and doctoral credentials in a fully asynchronous format. MHPE 614/814: Current Issues in Higher Education is a required course for master's students, and doctoral students in the Higher Education concentration. Course objectives include questioning personal assumptions, considering multiple points of view, and connecting historical and current global issues to medical and health professions education. </a:t>
            </a:r>
          </a:p>
        </p:txBody>
      </p:sp>
      <p:sp>
        <p:nvSpPr>
          <p:cNvPr id="33" name="AutoShape 775">
            <a:extLst>
              <a:ext uri="{FF2B5EF4-FFF2-40B4-BE49-F238E27FC236}">
                <a16:creationId xmlns:a16="http://schemas.microsoft.com/office/drawing/2014/main" id="{7FD421C8-9AAC-4B90-8BF3-207D2A4CBB64}"/>
              </a:ext>
            </a:extLst>
          </p:cNvPr>
          <p:cNvSpPr>
            <a:spLocks noChangeArrowheads="1"/>
          </p:cNvSpPr>
          <p:nvPr/>
        </p:nvSpPr>
        <p:spPr bwMode="auto">
          <a:xfrm>
            <a:off x="17375032" y="7109609"/>
            <a:ext cx="15025688" cy="1085850"/>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6000" dirty="0">
                <a:solidFill>
                  <a:schemeClr val="bg1"/>
                </a:solidFill>
                <a:effectLst>
                  <a:outerShdw blurRad="38100" dist="38100" dir="2700000" algn="tl">
                    <a:srgbClr val="000000"/>
                  </a:outerShdw>
                </a:effectLst>
                <a:latin typeface="Franklin Gothic Medium" pitchFamily="-112" charset="0"/>
              </a:rPr>
              <a:t>Course Design</a:t>
            </a:r>
          </a:p>
        </p:txBody>
      </p:sp>
      <p:sp>
        <p:nvSpPr>
          <p:cNvPr id="34" name="Text Box 772">
            <a:extLst>
              <a:ext uri="{FF2B5EF4-FFF2-40B4-BE49-F238E27FC236}">
                <a16:creationId xmlns:a16="http://schemas.microsoft.com/office/drawing/2014/main" id="{3CEEC528-3101-429E-ACA7-4795F760B7C2}"/>
              </a:ext>
            </a:extLst>
          </p:cNvPr>
          <p:cNvSpPr txBox="1">
            <a:spLocks noChangeArrowheads="1"/>
          </p:cNvSpPr>
          <p:nvPr/>
        </p:nvSpPr>
        <p:spPr bwMode="auto">
          <a:xfrm>
            <a:off x="22920480" y="8516454"/>
            <a:ext cx="9464520" cy="1938992"/>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3000" dirty="0"/>
              <a:t>Course overview to establish course expectations and convey TBL/IQL principles. Team norming activities including introduction, technology practice, formative team tasks, and Team Charter which documents team norms. </a:t>
            </a:r>
          </a:p>
        </p:txBody>
      </p:sp>
      <p:sp>
        <p:nvSpPr>
          <p:cNvPr id="35" name="Text Box 772">
            <a:extLst>
              <a:ext uri="{FF2B5EF4-FFF2-40B4-BE49-F238E27FC236}">
                <a16:creationId xmlns:a16="http://schemas.microsoft.com/office/drawing/2014/main" id="{C4085760-89F5-4B74-B219-174CCCB58344}"/>
              </a:ext>
            </a:extLst>
          </p:cNvPr>
          <p:cNvSpPr txBox="1">
            <a:spLocks noChangeArrowheads="1"/>
          </p:cNvSpPr>
          <p:nvPr/>
        </p:nvSpPr>
        <p:spPr bwMode="auto">
          <a:xfrm>
            <a:off x="22936200" y="10606243"/>
            <a:ext cx="9464520" cy="4708981"/>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3000" dirty="0"/>
              <a:t>Entirely asynchronously, all members propose a current event. Teams selects one to explore. Each team member selects a discussion-based role (administrator, faculty, funder, student, community stakeholder, etc.). Discussions about the issue lead to one team member drafting a memo or letter to the editor to convey a stance. Draft document shared, peer reviewed, and continued issue discussion. Final paper submitted reviewable by all students. Iterative 2-week rounds repeated 5 times with self &amp; peer assessments at the midpoint and end.</a:t>
            </a:r>
          </a:p>
        </p:txBody>
      </p:sp>
      <p:sp>
        <p:nvSpPr>
          <p:cNvPr id="36" name="Text Box 772">
            <a:extLst>
              <a:ext uri="{FF2B5EF4-FFF2-40B4-BE49-F238E27FC236}">
                <a16:creationId xmlns:a16="http://schemas.microsoft.com/office/drawing/2014/main" id="{CE445432-B487-44DA-8BF2-B78AD5D16880}"/>
              </a:ext>
            </a:extLst>
          </p:cNvPr>
          <p:cNvSpPr txBox="1">
            <a:spLocks noChangeArrowheads="1"/>
          </p:cNvSpPr>
          <p:nvPr/>
        </p:nvSpPr>
        <p:spPr bwMode="auto">
          <a:xfrm>
            <a:off x="22951921" y="15466019"/>
            <a:ext cx="9433081" cy="2400657"/>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3000" dirty="0"/>
              <a:t>Focus issue (Internationalization of Higher Education) class-wide discussion with original or response contributions. Individual work within the focus issue related to research interests or professional experiences: academic poster, research proposal, focused literature review, etc.</a:t>
            </a:r>
          </a:p>
        </p:txBody>
      </p:sp>
      <p:graphicFrame>
        <p:nvGraphicFramePr>
          <p:cNvPr id="4" name="Diagram 3">
            <a:extLst>
              <a:ext uri="{FF2B5EF4-FFF2-40B4-BE49-F238E27FC236}">
                <a16:creationId xmlns:a16="http://schemas.microsoft.com/office/drawing/2014/main" id="{282C2056-8132-4F78-B00E-C0A7A8C1FAFA}"/>
              </a:ext>
            </a:extLst>
          </p:cNvPr>
          <p:cNvGraphicFramePr/>
          <p:nvPr>
            <p:extLst/>
          </p:nvPr>
        </p:nvGraphicFramePr>
        <p:xfrm>
          <a:off x="17375034" y="6257871"/>
          <a:ext cx="5576887" cy="121963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7" name="AutoShape 775">
            <a:extLst>
              <a:ext uri="{FF2B5EF4-FFF2-40B4-BE49-F238E27FC236}">
                <a16:creationId xmlns:a16="http://schemas.microsoft.com/office/drawing/2014/main" id="{D644045C-F52A-4F3D-B77E-3C754037EB63}"/>
              </a:ext>
            </a:extLst>
          </p:cNvPr>
          <p:cNvSpPr>
            <a:spLocks noChangeArrowheads="1"/>
          </p:cNvSpPr>
          <p:nvPr/>
        </p:nvSpPr>
        <p:spPr bwMode="auto">
          <a:xfrm>
            <a:off x="17438128" y="18347782"/>
            <a:ext cx="15025688" cy="1085850"/>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6000" dirty="0">
                <a:solidFill>
                  <a:schemeClr val="bg1"/>
                </a:solidFill>
                <a:effectLst>
                  <a:outerShdw blurRad="38100" dist="38100" dir="2700000" algn="tl">
                    <a:srgbClr val="000000"/>
                  </a:outerShdw>
                </a:effectLst>
                <a:latin typeface="Franklin Gothic Medium" pitchFamily="-112" charset="0"/>
              </a:rPr>
              <a:t>Data Collection &amp; Analysis</a:t>
            </a:r>
          </a:p>
        </p:txBody>
      </p:sp>
      <p:sp>
        <p:nvSpPr>
          <p:cNvPr id="38" name="Text Box 772">
            <a:extLst>
              <a:ext uri="{FF2B5EF4-FFF2-40B4-BE49-F238E27FC236}">
                <a16:creationId xmlns:a16="http://schemas.microsoft.com/office/drawing/2014/main" id="{F81C201A-7F88-47B1-A302-6180703C7A42}"/>
              </a:ext>
            </a:extLst>
          </p:cNvPr>
          <p:cNvSpPr txBox="1">
            <a:spLocks noChangeArrowheads="1"/>
          </p:cNvSpPr>
          <p:nvPr/>
        </p:nvSpPr>
        <p:spPr bwMode="auto">
          <a:xfrm>
            <a:off x="23848393" y="20541426"/>
            <a:ext cx="8638022" cy="1477328"/>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3000" dirty="0"/>
              <a:t>Coded notes from consultation meetings. Three design phases in Blackboard LMS, screen captured, annotated, and coded. </a:t>
            </a:r>
          </a:p>
        </p:txBody>
      </p:sp>
      <p:sp>
        <p:nvSpPr>
          <p:cNvPr id="39" name="Text Box 772">
            <a:extLst>
              <a:ext uri="{FF2B5EF4-FFF2-40B4-BE49-F238E27FC236}">
                <a16:creationId xmlns:a16="http://schemas.microsoft.com/office/drawing/2014/main" id="{8D40ED7C-67D0-4BC0-99D0-7915AA774D4E}"/>
              </a:ext>
            </a:extLst>
          </p:cNvPr>
          <p:cNvSpPr txBox="1">
            <a:spLocks noChangeArrowheads="1"/>
          </p:cNvSpPr>
          <p:nvPr/>
        </p:nvSpPr>
        <p:spPr bwMode="auto">
          <a:xfrm>
            <a:off x="23848393" y="23158378"/>
            <a:ext cx="8638022" cy="3323987"/>
          </a:xfrm>
          <a:prstGeom prst="rect">
            <a:avLst/>
          </a:prstGeom>
          <a:noFill/>
          <a:ln w="9525">
            <a:noFill/>
            <a:miter lim="800000"/>
            <a:headEnd/>
            <a:tailEnd/>
          </a:ln>
          <a:effectLst/>
        </p:spPr>
        <p:txBody>
          <a:bodyPr wrap="square">
            <a:prstTxWarp prst="textNoShape">
              <a:avLst/>
            </a:prstTxWarp>
            <a:spAutoFit/>
          </a:bodyPr>
          <a:lstStyle/>
          <a:p>
            <a:pPr>
              <a:spcBef>
                <a:spcPts val="1800"/>
              </a:spcBef>
            </a:pPr>
            <a:r>
              <a:rPr lang="en-US" sz="3000" dirty="0"/>
              <a:t>Team communication in LMS, written and recorded. Drafts and final position statement documents. Self and peer assessment at the end of round 3 and 5 using confidential form and summarized report for teams and team members. Self-reflection journal. Individual and team grades. Course-specific survey on TBL/IQL experiences, and EVMS course evaluation.</a:t>
            </a:r>
          </a:p>
        </p:txBody>
      </p:sp>
      <p:sp>
        <p:nvSpPr>
          <p:cNvPr id="6" name="Right Brace 5">
            <a:extLst>
              <a:ext uri="{FF2B5EF4-FFF2-40B4-BE49-F238E27FC236}">
                <a16:creationId xmlns:a16="http://schemas.microsoft.com/office/drawing/2014/main" id="{46C3CA9B-870E-4CF9-9853-1A57213ABAC6}"/>
              </a:ext>
            </a:extLst>
          </p:cNvPr>
          <p:cNvSpPr/>
          <p:nvPr/>
        </p:nvSpPr>
        <p:spPr>
          <a:xfrm>
            <a:off x="23363771" y="20040602"/>
            <a:ext cx="484622" cy="2478979"/>
          </a:xfrm>
          <a:prstGeom prst="righ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41" name="Right Brace 40">
            <a:extLst>
              <a:ext uri="{FF2B5EF4-FFF2-40B4-BE49-F238E27FC236}">
                <a16:creationId xmlns:a16="http://schemas.microsoft.com/office/drawing/2014/main" id="{7B88BAB5-1B48-49A2-A04B-77FA6888A801}"/>
              </a:ext>
            </a:extLst>
          </p:cNvPr>
          <p:cNvSpPr/>
          <p:nvPr/>
        </p:nvSpPr>
        <p:spPr>
          <a:xfrm>
            <a:off x="23390684" y="22745598"/>
            <a:ext cx="484622" cy="3687883"/>
          </a:xfrm>
          <a:prstGeom prst="righ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pic>
        <p:nvPicPr>
          <p:cNvPr id="1026" name="Picture 2" descr="The Results are In: Blackboard Course Delivery Suggestion Squad | Learning  Technology Services Blog New">
            <a:extLst>
              <a:ext uri="{FF2B5EF4-FFF2-40B4-BE49-F238E27FC236}">
                <a16:creationId xmlns:a16="http://schemas.microsoft.com/office/drawing/2014/main" id="{B2988091-800D-4170-BCC5-5CFEF0A02F7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900870" y="29046257"/>
            <a:ext cx="1827389" cy="176212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Logo&#10;&#10;Description automatically generated">
            <a:extLst>
              <a:ext uri="{FF2B5EF4-FFF2-40B4-BE49-F238E27FC236}">
                <a16:creationId xmlns:a16="http://schemas.microsoft.com/office/drawing/2014/main" id="{2CDA0322-6852-42D1-89F6-B1030E5728F5}"/>
              </a:ext>
            </a:extLst>
          </p:cNvPr>
          <p:cNvPicPr>
            <a:picLocks noChangeAspect="1"/>
          </p:cNvPicPr>
          <p:nvPr/>
        </p:nvPicPr>
        <p:blipFill>
          <a:blip r:embed="rId13"/>
          <a:stretch>
            <a:fillRect/>
          </a:stretch>
        </p:blipFill>
        <p:spPr>
          <a:xfrm>
            <a:off x="20301429" y="29044921"/>
            <a:ext cx="2907004" cy="1764792"/>
          </a:xfrm>
          <a:prstGeom prst="rect">
            <a:avLst/>
          </a:prstGeom>
        </p:spPr>
      </p:pic>
      <p:pic>
        <p:nvPicPr>
          <p:cNvPr id="21" name="Picture 20" descr="A picture containing text, first-aid kit, sign, painted&#10;&#10;Description automatically generated">
            <a:extLst>
              <a:ext uri="{FF2B5EF4-FFF2-40B4-BE49-F238E27FC236}">
                <a16:creationId xmlns:a16="http://schemas.microsoft.com/office/drawing/2014/main" id="{7BAE1D5C-FA6E-4262-8C22-8CBA1E1FC413}"/>
              </a:ext>
            </a:extLst>
          </p:cNvPr>
          <p:cNvPicPr>
            <a:picLocks noChangeAspect="1"/>
          </p:cNvPicPr>
          <p:nvPr/>
        </p:nvPicPr>
        <p:blipFill>
          <a:blip r:embed="rId14"/>
          <a:stretch>
            <a:fillRect/>
          </a:stretch>
        </p:blipFill>
        <p:spPr>
          <a:xfrm>
            <a:off x="28164777" y="29046012"/>
            <a:ext cx="1827390" cy="1762610"/>
          </a:xfrm>
          <a:prstGeom prst="rect">
            <a:avLst/>
          </a:prstGeom>
        </p:spPr>
      </p:pic>
      <p:pic>
        <p:nvPicPr>
          <p:cNvPr id="23" name="Picture 22" descr="A blue rectangle with white text&#10;&#10;Description automatically generated with medium confidence">
            <a:extLst>
              <a:ext uri="{FF2B5EF4-FFF2-40B4-BE49-F238E27FC236}">
                <a16:creationId xmlns:a16="http://schemas.microsoft.com/office/drawing/2014/main" id="{854EF3F4-8AF4-436E-AE6B-0C3E21A3F361}"/>
              </a:ext>
            </a:extLst>
          </p:cNvPr>
          <p:cNvPicPr>
            <a:picLocks noChangeAspect="1"/>
          </p:cNvPicPr>
          <p:nvPr/>
        </p:nvPicPr>
        <p:blipFill>
          <a:blip r:embed="rId15"/>
          <a:stretch>
            <a:fillRect/>
          </a:stretch>
        </p:blipFill>
        <p:spPr>
          <a:xfrm>
            <a:off x="30565339" y="29044921"/>
            <a:ext cx="1797538" cy="1764792"/>
          </a:xfrm>
          <a:prstGeom prst="rect">
            <a:avLst/>
          </a:prstGeom>
        </p:spPr>
      </p:pic>
      <p:pic>
        <p:nvPicPr>
          <p:cNvPr id="1038" name="Picture 14" descr="Using Pronto: 2021 Fall - HIST 33 (2599) [1..17] - Reilly - (G)">
            <a:extLst>
              <a:ext uri="{FF2B5EF4-FFF2-40B4-BE49-F238E27FC236}">
                <a16:creationId xmlns:a16="http://schemas.microsoft.com/office/drawing/2014/main" id="{28DAF8C5-C813-4C81-8A2B-78125119A7C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3781605" y="29327242"/>
            <a:ext cx="3810000" cy="1200150"/>
          </a:xfrm>
          <a:prstGeom prst="rect">
            <a:avLst/>
          </a:prstGeom>
          <a:noFill/>
          <a:extLst>
            <a:ext uri="{909E8E84-426E-40DD-AFC4-6F175D3DCCD1}">
              <a14:hiddenFill xmlns:a14="http://schemas.microsoft.com/office/drawing/2010/main">
                <a:solidFill>
                  <a:srgbClr val="FFFFFF"/>
                </a:solidFill>
              </a14:hiddenFill>
            </a:ext>
          </a:extLst>
        </p:spPr>
      </p:pic>
      <p:sp>
        <p:nvSpPr>
          <p:cNvPr id="55" name="AutoShape 775">
            <a:extLst>
              <a:ext uri="{FF2B5EF4-FFF2-40B4-BE49-F238E27FC236}">
                <a16:creationId xmlns:a16="http://schemas.microsoft.com/office/drawing/2014/main" id="{B61388F3-2FDE-499A-BD5E-5DFD0A985D16}"/>
              </a:ext>
            </a:extLst>
          </p:cNvPr>
          <p:cNvSpPr>
            <a:spLocks noChangeArrowheads="1"/>
          </p:cNvSpPr>
          <p:nvPr/>
        </p:nvSpPr>
        <p:spPr bwMode="auto">
          <a:xfrm>
            <a:off x="17337189" y="27574236"/>
            <a:ext cx="15025688" cy="1085850"/>
          </a:xfrm>
          <a:prstGeom prst="roundRect">
            <a:avLst>
              <a:gd name="adj" fmla="val 18056"/>
            </a:avLst>
          </a:prstGeom>
          <a:solidFill>
            <a:schemeClr val="accent2"/>
          </a:solidFill>
          <a:ln w="12700">
            <a:noFill/>
            <a:round/>
            <a:headEnd/>
            <a:tailEnd/>
          </a:ln>
          <a:effectLst/>
        </p:spPr>
        <p:txBody>
          <a:bodyPr wrap="none" anchor="ctr">
            <a:prstTxWarp prst="textNoShape">
              <a:avLst/>
            </a:prstTxWarp>
          </a:bodyPr>
          <a:lstStyle/>
          <a:p>
            <a:pPr algn="ctr" defTabSz="4702175" eaLnBrk="0" hangingPunct="0"/>
            <a:r>
              <a:rPr lang="en-US" sz="6000" dirty="0">
                <a:solidFill>
                  <a:schemeClr val="bg1"/>
                </a:solidFill>
                <a:effectLst>
                  <a:outerShdw blurRad="38100" dist="38100" dir="2700000" algn="tl">
                    <a:srgbClr val="000000"/>
                  </a:outerShdw>
                </a:effectLst>
                <a:latin typeface="Franklin Gothic Medium" pitchFamily="-112" charset="0"/>
              </a:rPr>
              <a:t>Technology</a:t>
            </a:r>
          </a:p>
        </p:txBody>
      </p:sp>
    </p:spTree>
    <p:extLst>
      <p:ext uri="{BB962C8B-B14F-4D97-AF65-F5344CB8AC3E}">
        <p14:creationId xmlns:p14="http://schemas.microsoft.com/office/powerpoint/2010/main" val="4024474758"/>
      </p:ext>
    </p:extLst>
  </p:cSld>
  <p:clrMapOvr>
    <a:masterClrMapping/>
  </p:clrMapOvr>
</p:sld>
</file>

<file path=ppt/theme/theme1.xml><?xml version="1.0" encoding="utf-8"?>
<a:theme xmlns:a="http://schemas.openxmlformats.org/drawingml/2006/main" name="Office Theme">
  <a:themeElements>
    <a:clrScheme name="evms colors">
      <a:dk1>
        <a:srgbClr val="00333B"/>
      </a:dk1>
      <a:lt1>
        <a:sysClr val="window" lastClr="FFFFFF"/>
      </a:lt1>
      <a:dk2>
        <a:srgbClr val="005B82"/>
      </a:dk2>
      <a:lt2>
        <a:srgbClr val="005B83"/>
      </a:lt2>
      <a:accent1>
        <a:srgbClr val="0CC4DF"/>
      </a:accent1>
      <a:accent2>
        <a:srgbClr val="BD4F19"/>
      </a:accent2>
      <a:accent3>
        <a:srgbClr val="C7BE71"/>
      </a:accent3>
      <a:accent4>
        <a:srgbClr val="766A62"/>
      </a:accent4>
      <a:accent5>
        <a:srgbClr val="00323C"/>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AC8135331B184DA4B00B7E57D74572" ma:contentTypeVersion="15" ma:contentTypeDescription="Create a new document." ma:contentTypeScope="" ma:versionID="11ab7edd997a214a9f42a7c127e03b80">
  <xsd:schema xmlns:xsd="http://www.w3.org/2001/XMLSchema" xmlns:xs="http://www.w3.org/2001/XMLSchema" xmlns:p="http://schemas.microsoft.com/office/2006/metadata/properties" xmlns:ns3="5e77559b-9a3f-4b74-9c45-e4a3e5e03323" xmlns:ns4="47664caf-1885-4cd9-8f90-394b4d2afec6" targetNamespace="http://schemas.microsoft.com/office/2006/metadata/properties" ma:root="true" ma:fieldsID="b47d66b4704798589916b1c4d183aac2" ns3:_="" ns4:_="">
    <xsd:import namespace="5e77559b-9a3f-4b74-9c45-e4a3e5e03323"/>
    <xsd:import namespace="47664caf-1885-4cd9-8f90-394b4d2afec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77559b-9a3f-4b74-9c45-e4a3e5e033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664caf-1885-4cd9-8f90-394b4d2afec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e77559b-9a3f-4b74-9c45-e4a3e5e03323" xsi:nil="true"/>
  </documentManagement>
</p:properties>
</file>

<file path=customXml/itemProps1.xml><?xml version="1.0" encoding="utf-8"?>
<ds:datastoreItem xmlns:ds="http://schemas.openxmlformats.org/officeDocument/2006/customXml" ds:itemID="{407C1FAE-3426-413D-BE8F-B3E3039FE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77559b-9a3f-4b74-9c45-e4a3e5e03323"/>
    <ds:schemaRef ds:uri="47664caf-1885-4cd9-8f90-394b4d2af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B78F41-74F7-45FB-95D7-6F16CA02DC10}">
  <ds:schemaRefs>
    <ds:schemaRef ds:uri="http://schemas.microsoft.com/sharepoint/v3/contenttype/forms"/>
  </ds:schemaRefs>
</ds:datastoreItem>
</file>

<file path=customXml/itemProps3.xml><?xml version="1.0" encoding="utf-8"?>
<ds:datastoreItem xmlns:ds="http://schemas.openxmlformats.org/officeDocument/2006/customXml" ds:itemID="{FAB2CBC5-784C-49C5-939B-47BE26194307}">
  <ds:schemaRefs>
    <ds:schemaRef ds:uri="http://purl.org/dc/terms/"/>
    <ds:schemaRef ds:uri="http://schemas.microsoft.com/office/2006/metadata/properties"/>
    <ds:schemaRef ds:uri="http://schemas.microsoft.com/office/infopath/2007/PartnerControls"/>
    <ds:schemaRef ds:uri="http://purl.org/dc/elements/1.1/"/>
    <ds:schemaRef ds:uri="http://purl.org/dc/dcmitype/"/>
    <ds:schemaRef ds:uri="http://schemas.openxmlformats.org/package/2006/metadata/core-properties"/>
    <ds:schemaRef ds:uri="http://schemas.microsoft.com/office/2006/documentManagement/types"/>
    <ds:schemaRef ds:uri="47664caf-1885-4cd9-8f90-394b4d2afec6"/>
    <ds:schemaRef ds:uri="5e77559b-9a3f-4b74-9c45-e4a3e5e0332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1766</TotalTime>
  <Words>3529</Words>
  <Application>Microsoft Office PowerPoint</Application>
  <PresentationFormat>Custom</PresentationFormat>
  <Paragraphs>138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Comerford</dc:creator>
  <cp:lastModifiedBy>Brocus, Rebecca D</cp:lastModifiedBy>
  <cp:revision>9</cp:revision>
  <dcterms:created xsi:type="dcterms:W3CDTF">2010-05-14T17:26:27Z</dcterms:created>
  <dcterms:modified xsi:type="dcterms:W3CDTF">2023-05-01T19:33:32Z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0x01010062AC8135331B184DA4B00B7E57D74572</vt:lpwstr>
  </property>
</Properties>
</file>