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4"/>
  </p:notesMasterIdLst>
  <p:handoutMasterIdLst>
    <p:handoutMasterId r:id="rId35"/>
  </p:handoutMasterIdLst>
  <p:sldIdLst>
    <p:sldId id="259" r:id="rId2"/>
    <p:sldId id="257" r:id="rId3"/>
    <p:sldId id="316" r:id="rId4"/>
    <p:sldId id="322" r:id="rId5"/>
    <p:sldId id="318" r:id="rId6"/>
    <p:sldId id="319" r:id="rId7"/>
    <p:sldId id="312" r:id="rId8"/>
    <p:sldId id="280" r:id="rId9"/>
    <p:sldId id="309" r:id="rId10"/>
    <p:sldId id="283" r:id="rId11"/>
    <p:sldId id="287" r:id="rId12"/>
    <p:sldId id="286" r:id="rId13"/>
    <p:sldId id="285" r:id="rId14"/>
    <p:sldId id="289" r:id="rId15"/>
    <p:sldId id="295" r:id="rId16"/>
    <p:sldId id="293" r:id="rId17"/>
    <p:sldId id="291" r:id="rId18"/>
    <p:sldId id="279" r:id="rId19"/>
    <p:sldId id="296" r:id="rId20"/>
    <p:sldId id="297" r:id="rId21"/>
    <p:sldId id="298" r:id="rId22"/>
    <p:sldId id="300" r:id="rId23"/>
    <p:sldId id="299" r:id="rId24"/>
    <p:sldId id="301" r:id="rId25"/>
    <p:sldId id="302" r:id="rId26"/>
    <p:sldId id="303" r:id="rId27"/>
    <p:sldId id="304" r:id="rId28"/>
    <p:sldId id="326" r:id="rId29"/>
    <p:sldId id="320" r:id="rId30"/>
    <p:sldId id="324" r:id="rId31"/>
    <p:sldId id="307" r:id="rId32"/>
    <p:sldId id="317" r:id="rId33"/>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mn-ea"/>
        <a:cs typeface="+mn-cs"/>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3936" userDrawn="1">
          <p15:clr>
            <a:srgbClr val="A4A3A4"/>
          </p15:clr>
        </p15:guide>
        <p15:guide id="4" pos="150">
          <p15:clr>
            <a:srgbClr val="A4A3A4"/>
          </p15:clr>
        </p15:guide>
        <p15:guide id="5" orient="horz" pos="19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01B57"/>
    <a:srgbClr val="6C3A77"/>
    <a:srgbClr val="F7CE3C"/>
    <a:srgbClr val="FF3300"/>
    <a:srgbClr val="000066"/>
    <a:srgbClr val="6118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84693" autoAdjust="0"/>
  </p:normalViewPr>
  <p:slideViewPr>
    <p:cSldViewPr snapToGrid="0" snapToObjects="1" showGuides="1">
      <p:cViewPr varScale="1">
        <p:scale>
          <a:sx n="53" d="100"/>
          <a:sy n="53" d="100"/>
        </p:scale>
        <p:origin x="1588" y="52"/>
      </p:cViewPr>
      <p:guideLst>
        <p:guide orient="horz" pos="2160"/>
        <p:guide pos="2880"/>
        <p:guide orient="horz" pos="3936"/>
        <p:guide pos="150"/>
        <p:guide orient="horz" pos="1912"/>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nihfiler\williamsf3.$\My%20Documents\ETSU%20PC%20August%2021%202018\WUSTL\TAB\August%202016\North%20STL%20Study\Treatment%20Delay\CLD\Factos%20Resul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Sheet2!$B$1</c:f>
              <c:strCache>
                <c:ptCount val="1"/>
                <c:pt idx="0">
                  <c:v>Responses</c:v>
                </c:pt>
              </c:strCache>
            </c:strRef>
          </c:tx>
          <c:spPr>
            <a:solidFill>
              <a:srgbClr val="501B57"/>
            </a:solidFill>
            <a:ln>
              <a:noFill/>
            </a:ln>
            <a:effectLst/>
          </c:spPr>
          <c:invertIfNegative val="0"/>
          <c:cat>
            <c:strRef>
              <c:f>Sheet2!$A$2:$A$22</c:f>
              <c:strCache>
                <c:ptCount val="21"/>
                <c:pt idx="0">
                  <c:v>Stress</c:v>
                </c:pt>
                <c:pt idx="1">
                  <c:v>Trust in Health Providers</c:v>
                </c:pt>
                <c:pt idx="2">
                  <c:v>Quality of Life and Survival</c:v>
                </c:pt>
                <c:pt idx="3">
                  <c:v>Insurance</c:v>
                </c:pt>
                <c:pt idx="4">
                  <c:v>Needed Support for Children</c:v>
                </c:pt>
                <c:pt idx="5">
                  <c:v>Desire to Finish Treatment</c:v>
                </c:pt>
                <c:pt idx="6">
                  <c:v>Family Trust</c:v>
                </c:pt>
                <c:pt idx="7">
                  <c:v>Myths/Misunderstanding</c:v>
                </c:pt>
                <c:pt idx="8">
                  <c:v>Denial about having Cancer</c:v>
                </c:pt>
                <c:pt idx="9">
                  <c:v>Side Effect of Treatment</c:v>
                </c:pt>
                <c:pt idx="10">
                  <c:v>Religion/Spirituality</c:v>
                </c:pt>
                <c:pt idx="11">
                  <c:v>Access to Medical Care</c:v>
                </c:pt>
                <c:pt idx="12">
                  <c:v>Breast Cancer Support Group</c:v>
                </c:pt>
                <c:pt idx="13">
                  <c:v>Mental Health (includes Depression)</c:v>
                </c:pt>
                <c:pt idx="14">
                  <c:v>Other Health Issues</c:v>
                </c:pt>
                <c:pt idx="15">
                  <c:v>Loss of Sexual Desire and Relationship</c:v>
                </c:pt>
                <c:pt idx="16">
                  <c:v>Knowledge on Breast Health</c:v>
                </c:pt>
                <c:pt idx="17">
                  <c:v>Family Support</c:v>
                </c:pt>
                <c:pt idx="18">
                  <c:v>Personal Mindset on Health/Life</c:v>
                </c:pt>
                <c:pt idx="19">
                  <c:v>Income</c:v>
                </c:pt>
                <c:pt idx="20">
                  <c:v>Fear</c:v>
                </c:pt>
              </c:strCache>
            </c:strRef>
          </c:cat>
          <c:val>
            <c:numRef>
              <c:f>Sheet2!$B$2:$B$22</c:f>
              <c:numCache>
                <c:formatCode>General</c:formatCode>
                <c:ptCount val="21"/>
                <c:pt idx="0">
                  <c:v>1</c:v>
                </c:pt>
                <c:pt idx="1">
                  <c:v>1</c:v>
                </c:pt>
                <c:pt idx="2">
                  <c:v>1</c:v>
                </c:pt>
                <c:pt idx="3">
                  <c:v>1</c:v>
                </c:pt>
                <c:pt idx="4">
                  <c:v>1</c:v>
                </c:pt>
                <c:pt idx="5">
                  <c:v>1</c:v>
                </c:pt>
                <c:pt idx="6">
                  <c:v>1</c:v>
                </c:pt>
                <c:pt idx="7">
                  <c:v>1</c:v>
                </c:pt>
                <c:pt idx="8">
                  <c:v>2</c:v>
                </c:pt>
                <c:pt idx="9">
                  <c:v>2</c:v>
                </c:pt>
                <c:pt idx="10">
                  <c:v>3</c:v>
                </c:pt>
                <c:pt idx="11">
                  <c:v>3</c:v>
                </c:pt>
                <c:pt idx="12">
                  <c:v>3</c:v>
                </c:pt>
                <c:pt idx="13">
                  <c:v>4</c:v>
                </c:pt>
                <c:pt idx="14">
                  <c:v>4</c:v>
                </c:pt>
                <c:pt idx="15">
                  <c:v>4</c:v>
                </c:pt>
                <c:pt idx="16">
                  <c:v>7</c:v>
                </c:pt>
                <c:pt idx="17">
                  <c:v>8</c:v>
                </c:pt>
                <c:pt idx="18">
                  <c:v>8</c:v>
                </c:pt>
                <c:pt idx="19">
                  <c:v>9</c:v>
                </c:pt>
                <c:pt idx="20">
                  <c:v>10</c:v>
                </c:pt>
              </c:numCache>
            </c:numRef>
          </c:val>
          <c:extLst>
            <c:ext xmlns:c16="http://schemas.microsoft.com/office/drawing/2014/chart" uri="{C3380CC4-5D6E-409C-BE32-E72D297353CC}">
              <c16:uniqueId val="{00000000-522D-4C18-9989-E7A2051905F4}"/>
            </c:ext>
          </c:extLst>
        </c:ser>
        <c:dLbls>
          <c:showLegendKey val="0"/>
          <c:showVal val="0"/>
          <c:showCatName val="0"/>
          <c:showSerName val="0"/>
          <c:showPercent val="0"/>
          <c:showBubbleSize val="0"/>
        </c:dLbls>
        <c:gapWidth val="150"/>
        <c:overlap val="100"/>
        <c:axId val="181251824"/>
        <c:axId val="181252216"/>
      </c:barChart>
      <c:catAx>
        <c:axId val="18125182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Factors</a:t>
                </a:r>
              </a:p>
            </c:rich>
          </c:tx>
          <c:layout>
            <c:manualLayout>
              <c:xMode val="edge"/>
              <c:yMode val="edge"/>
              <c:x val="1.9529516200621395E-2"/>
              <c:y val="0.451959344008173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81252216"/>
        <c:crosses val="autoZero"/>
        <c:auto val="1"/>
        <c:lblAlgn val="ctr"/>
        <c:lblOffset val="100"/>
        <c:noMultiLvlLbl val="0"/>
      </c:catAx>
      <c:valAx>
        <c:axId val="181252216"/>
        <c:scaling>
          <c:orientation val="minMax"/>
          <c:max val="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Responses</a:t>
                </a:r>
              </a:p>
            </c:rich>
          </c:tx>
          <c:layout>
            <c:manualLayout>
              <c:xMode val="edge"/>
              <c:yMode val="edge"/>
              <c:x val="0.59717416148547342"/>
              <c:y val="0.9249888143176733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251824"/>
        <c:crosses val="autoZero"/>
        <c:crossBetween val="between"/>
        <c:majorUnit val="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A266E7-A3B5-4BA2-BC81-5E3BC3E1194D}" type="doc">
      <dgm:prSet loTypeId="urn:microsoft.com/office/officeart/2005/8/layout/cycle1" loCatId="cycle" qsTypeId="urn:microsoft.com/office/officeart/2005/8/quickstyle/simple4" qsCatId="simple" csTypeId="urn:microsoft.com/office/officeart/2005/8/colors/accent1_1" csCatId="accent1" phldr="1"/>
      <dgm:spPr/>
      <dgm:t>
        <a:bodyPr/>
        <a:lstStyle/>
        <a:p>
          <a:endParaRPr lang="en-US"/>
        </a:p>
      </dgm:t>
    </dgm:pt>
    <dgm:pt modelId="{FA23AAFA-ADCA-4710-A10B-3E17C9CCF2D7}">
      <dgm:prSet phldrT="[Text]" custT="1"/>
      <dgm:spPr>
        <a:xfrm>
          <a:off x="3910729" y="1013217"/>
          <a:ext cx="2816532" cy="1261097"/>
        </a:xfrm>
        <a:prstGeom prst="rect">
          <a:avLst/>
        </a:prstGeom>
        <a:noFill/>
        <a:ln>
          <a:noFill/>
        </a:ln>
        <a:effectLst/>
      </dgm:spPr>
      <dgm:t>
        <a:bodyPr/>
        <a:lstStyle/>
        <a:p>
          <a:pPr>
            <a:buNone/>
          </a:pPr>
          <a:r>
            <a:rPr lang="en-US" sz="2800" dirty="0">
              <a:solidFill>
                <a:sysClr val="windowText" lastClr="000000">
                  <a:hueOff val="0"/>
                  <a:satOff val="0"/>
                  <a:lumOff val="0"/>
                  <a:alphaOff val="0"/>
                </a:sysClr>
              </a:solidFill>
              <a:latin typeface="Arial" pitchFamily="34" charset="0"/>
              <a:ea typeface="+mn-ea"/>
              <a:cs typeface="Arial" pitchFamily="34" charset="0"/>
            </a:rPr>
            <a:t>GMB</a:t>
          </a:r>
          <a:br>
            <a:rPr lang="en-US" sz="2800" dirty="0">
              <a:solidFill>
                <a:sysClr val="windowText" lastClr="000000">
                  <a:hueOff val="0"/>
                  <a:satOff val="0"/>
                  <a:lumOff val="0"/>
                  <a:alphaOff val="0"/>
                </a:sysClr>
              </a:solidFill>
              <a:latin typeface="Arial" pitchFamily="34" charset="0"/>
              <a:ea typeface="+mn-ea"/>
              <a:cs typeface="Arial" pitchFamily="34" charset="0"/>
            </a:rPr>
          </a:br>
          <a:r>
            <a:rPr lang="en-US" sz="2800" dirty="0">
              <a:solidFill>
                <a:sysClr val="windowText" lastClr="000000">
                  <a:hueOff val="0"/>
                  <a:satOff val="0"/>
                  <a:lumOff val="0"/>
                  <a:alphaOff val="0"/>
                </a:sysClr>
              </a:solidFill>
              <a:latin typeface="Arial" pitchFamily="34" charset="0"/>
              <a:ea typeface="+mn-ea"/>
              <a:cs typeface="Arial" pitchFamily="34" charset="0"/>
            </a:rPr>
            <a:t>session</a:t>
          </a:r>
          <a:br>
            <a:rPr lang="en-US" sz="2800" dirty="0">
              <a:solidFill>
                <a:sysClr val="windowText" lastClr="000000">
                  <a:hueOff val="0"/>
                  <a:satOff val="0"/>
                  <a:lumOff val="0"/>
                  <a:alphaOff val="0"/>
                </a:sysClr>
              </a:solidFill>
              <a:latin typeface="Arial" pitchFamily="34" charset="0"/>
              <a:ea typeface="+mn-ea"/>
              <a:cs typeface="Arial" pitchFamily="34" charset="0"/>
            </a:rPr>
          </a:br>
          <a:r>
            <a:rPr lang="en-US" sz="1800" dirty="0">
              <a:solidFill>
                <a:sysClr val="windowText" lastClr="000000">
                  <a:hueOff val="0"/>
                  <a:satOff val="0"/>
                  <a:lumOff val="0"/>
                  <a:alphaOff val="0"/>
                </a:sysClr>
              </a:solidFill>
              <a:latin typeface="Arial" pitchFamily="34" charset="0"/>
              <a:ea typeface="+mn-ea"/>
              <a:cs typeface="Arial" pitchFamily="34" charset="0"/>
            </a:rPr>
            <a:t>(stakeholder group)</a:t>
          </a:r>
        </a:p>
      </dgm:t>
    </dgm:pt>
    <dgm:pt modelId="{C17E8B3A-B4E6-4DD2-A322-BB096D540201}" type="parTrans" cxnId="{940A4ADB-D6F6-4907-A589-5A42A4BA2090}">
      <dgm:prSet/>
      <dgm:spPr/>
      <dgm:t>
        <a:bodyPr/>
        <a:lstStyle/>
        <a:p>
          <a:endParaRPr lang="en-US" sz="2000">
            <a:latin typeface="Arial" pitchFamily="34" charset="0"/>
            <a:cs typeface="Arial" pitchFamily="34" charset="0"/>
          </a:endParaRPr>
        </a:p>
      </dgm:t>
    </dgm:pt>
    <dgm:pt modelId="{1CBD9F15-FF05-4156-A8D0-505269D11690}" type="sibTrans" cxnId="{940A4ADB-D6F6-4907-A589-5A42A4BA2090}">
      <dgm:prSet/>
      <dgm:spPr>
        <a:xfrm>
          <a:off x="1269956" y="249499"/>
          <a:ext cx="4731962" cy="4731962"/>
        </a:xfrm>
        <a:prstGeom prst="circularArrow">
          <a:avLst>
            <a:gd name="adj1" fmla="val 8243"/>
            <a:gd name="adj2" fmla="val 575639"/>
            <a:gd name="adj3" fmla="val 2966041"/>
            <a:gd name="adj4" fmla="val 20993366"/>
            <a:gd name="adj5" fmla="val 9617"/>
          </a:avLst>
        </a:prstGeom>
        <a:solidFill>
          <a:srgbClr val="660066"/>
        </a:solidFill>
        <a:ln>
          <a:noFill/>
        </a:ln>
        <a:effectLst>
          <a:outerShdw blurRad="40000" dist="23000" dir="5400000" rotWithShape="0">
            <a:srgbClr val="000000">
              <a:alpha val="35000"/>
            </a:srgbClr>
          </a:outerShdw>
        </a:effectLst>
      </dgm:spPr>
      <dgm:t>
        <a:bodyPr/>
        <a:lstStyle/>
        <a:p>
          <a:endParaRPr lang="en-US" sz="2000">
            <a:latin typeface="Arial" pitchFamily="34" charset="0"/>
            <a:cs typeface="Arial" pitchFamily="34" charset="0"/>
          </a:endParaRPr>
        </a:p>
      </dgm:t>
    </dgm:pt>
    <dgm:pt modelId="{5D45967E-1067-4EC9-889C-8B6398195BCF}">
      <dgm:prSet phldrT="[Text]" custT="1"/>
      <dgm:spPr>
        <a:xfrm>
          <a:off x="2635812" y="4061216"/>
          <a:ext cx="2000249" cy="995384"/>
        </a:xfrm>
        <a:prstGeom prst="rect">
          <a:avLst/>
        </a:prstGeom>
        <a:noFill/>
        <a:ln>
          <a:noFill/>
        </a:ln>
        <a:effectLst/>
      </dgm:spPr>
      <dgm:t>
        <a:bodyPr/>
        <a:lstStyle/>
        <a:p>
          <a:pPr>
            <a:spcAft>
              <a:spcPts val="600"/>
            </a:spcAft>
            <a:buNone/>
          </a:pPr>
          <a:r>
            <a:rPr lang="en-US" sz="2800" dirty="0">
              <a:solidFill>
                <a:sysClr val="windowText" lastClr="000000">
                  <a:hueOff val="0"/>
                  <a:satOff val="0"/>
                  <a:lumOff val="0"/>
                  <a:alphaOff val="0"/>
                </a:sysClr>
              </a:solidFill>
              <a:latin typeface="Arial" pitchFamily="34" charset="0"/>
              <a:ea typeface="+mn-ea"/>
              <a:cs typeface="Arial" pitchFamily="34" charset="0"/>
            </a:rPr>
            <a:t>Modeling</a:t>
          </a:r>
        </a:p>
        <a:p>
          <a:pPr>
            <a:spcAft>
              <a:spcPts val="600"/>
            </a:spcAft>
            <a:buNone/>
          </a:pPr>
          <a:r>
            <a:rPr lang="en-US" sz="1800" dirty="0">
              <a:solidFill>
                <a:sysClr val="windowText" lastClr="000000">
                  <a:hueOff val="0"/>
                  <a:satOff val="0"/>
                  <a:lumOff val="0"/>
                  <a:alphaOff val="0"/>
                </a:sysClr>
              </a:solidFill>
              <a:latin typeface="Arial" pitchFamily="34" charset="0"/>
              <a:ea typeface="+mn-ea"/>
              <a:cs typeface="Arial" pitchFamily="34" charset="0"/>
            </a:rPr>
            <a:t>(GMB session</a:t>
          </a:r>
          <a:br>
            <a:rPr lang="en-US" sz="1800" dirty="0">
              <a:solidFill>
                <a:sysClr val="windowText" lastClr="000000">
                  <a:hueOff val="0"/>
                  <a:satOff val="0"/>
                  <a:lumOff val="0"/>
                  <a:alphaOff val="0"/>
                </a:sysClr>
              </a:solidFill>
              <a:latin typeface="Arial" pitchFamily="34" charset="0"/>
              <a:ea typeface="+mn-ea"/>
              <a:cs typeface="Arial" pitchFamily="34" charset="0"/>
            </a:rPr>
          </a:br>
          <a:r>
            <a:rPr lang="en-US" sz="1800" dirty="0">
              <a:solidFill>
                <a:sysClr val="windowText" lastClr="000000">
                  <a:hueOff val="0"/>
                  <a:satOff val="0"/>
                  <a:lumOff val="0"/>
                  <a:alphaOff val="0"/>
                </a:sysClr>
              </a:solidFill>
              <a:latin typeface="Arial" pitchFamily="34" charset="0"/>
              <a:ea typeface="+mn-ea"/>
              <a:cs typeface="Arial" pitchFamily="34" charset="0"/>
            </a:rPr>
            <a:t>modeler)</a:t>
          </a:r>
        </a:p>
      </dgm:t>
    </dgm:pt>
    <dgm:pt modelId="{B13D2E62-18DC-45D7-B823-DF2185AF9340}" type="parTrans" cxnId="{9E03EAA8-E07A-414B-85AC-75329AB2CD57}">
      <dgm:prSet/>
      <dgm:spPr/>
      <dgm:t>
        <a:bodyPr/>
        <a:lstStyle/>
        <a:p>
          <a:endParaRPr lang="en-US" sz="2000">
            <a:latin typeface="Arial" pitchFamily="34" charset="0"/>
            <a:cs typeface="Arial" pitchFamily="34" charset="0"/>
          </a:endParaRPr>
        </a:p>
      </dgm:t>
    </dgm:pt>
    <dgm:pt modelId="{8958262E-7D98-425E-AE92-54343C2D1333}" type="sibTrans" cxnId="{9E03EAA8-E07A-414B-85AC-75329AB2CD57}">
      <dgm:prSet/>
      <dgm:spPr>
        <a:xfrm>
          <a:off x="1111930" y="164322"/>
          <a:ext cx="4731962" cy="4731962"/>
        </a:xfrm>
        <a:prstGeom prst="circularArrow">
          <a:avLst>
            <a:gd name="adj1" fmla="val 8243"/>
            <a:gd name="adj2" fmla="val 575639"/>
            <a:gd name="adj3" fmla="val 10232789"/>
            <a:gd name="adj4" fmla="val 6940652"/>
            <a:gd name="adj5" fmla="val 9617"/>
          </a:avLst>
        </a:prstGeom>
        <a:solidFill>
          <a:srgbClr val="660066"/>
        </a:solidFill>
        <a:ln>
          <a:noFill/>
        </a:ln>
        <a:effectLst>
          <a:outerShdw blurRad="40000" dist="23000" dir="5400000" rotWithShape="0">
            <a:srgbClr val="000000">
              <a:alpha val="35000"/>
            </a:srgbClr>
          </a:outerShdw>
        </a:effectLst>
      </dgm:spPr>
      <dgm:t>
        <a:bodyPr/>
        <a:lstStyle/>
        <a:p>
          <a:endParaRPr lang="en-US" sz="2000">
            <a:latin typeface="Arial" pitchFamily="34" charset="0"/>
            <a:cs typeface="Arial" pitchFamily="34" charset="0"/>
          </a:endParaRPr>
        </a:p>
      </dgm:t>
    </dgm:pt>
    <dgm:pt modelId="{286F1FD0-3F08-4712-A6E0-5DEAA44A1BC1}">
      <dgm:prSet phldrT="[Text]" custT="1"/>
      <dgm:spPr>
        <a:xfrm>
          <a:off x="405533" y="761998"/>
          <a:ext cx="2729881" cy="1763540"/>
        </a:xfrm>
        <a:prstGeom prst="rect">
          <a:avLst/>
        </a:prstGeom>
        <a:noFill/>
        <a:ln>
          <a:noFill/>
        </a:ln>
        <a:effectLst/>
      </dgm:spPr>
      <dgm:t>
        <a:bodyPr/>
        <a:lstStyle/>
        <a:p>
          <a:pPr>
            <a:buNone/>
          </a:pPr>
          <a:r>
            <a:rPr lang="en-US" sz="2800" dirty="0">
              <a:solidFill>
                <a:sysClr val="windowText" lastClr="000000">
                  <a:hueOff val="0"/>
                  <a:satOff val="0"/>
                  <a:lumOff val="0"/>
                  <a:alphaOff val="0"/>
                </a:sysClr>
              </a:solidFill>
              <a:latin typeface="Arial" pitchFamily="34" charset="0"/>
              <a:ea typeface="+mn-ea"/>
              <a:cs typeface="Arial" pitchFamily="34" charset="0"/>
            </a:rPr>
            <a:t>Reflection and planning</a:t>
          </a:r>
          <a:br>
            <a:rPr lang="en-US" sz="2800" dirty="0">
              <a:solidFill>
                <a:sysClr val="windowText" lastClr="000000">
                  <a:hueOff val="0"/>
                  <a:satOff val="0"/>
                  <a:lumOff val="0"/>
                  <a:alphaOff val="0"/>
                </a:sysClr>
              </a:solidFill>
              <a:latin typeface="Arial" pitchFamily="34" charset="0"/>
              <a:ea typeface="+mn-ea"/>
              <a:cs typeface="Arial" pitchFamily="34" charset="0"/>
            </a:rPr>
          </a:br>
          <a:r>
            <a:rPr lang="en-US" sz="1800" dirty="0">
              <a:solidFill>
                <a:sysClr val="windowText" lastClr="000000">
                  <a:hueOff val="0"/>
                  <a:satOff val="0"/>
                  <a:lumOff val="0"/>
                  <a:alphaOff val="0"/>
                </a:sysClr>
              </a:solidFill>
              <a:latin typeface="Arial" pitchFamily="34" charset="0"/>
              <a:ea typeface="+mn-ea"/>
              <a:cs typeface="Arial" pitchFamily="34" charset="0"/>
            </a:rPr>
            <a:t>(Special Community Workgroup)</a:t>
          </a:r>
        </a:p>
      </dgm:t>
    </dgm:pt>
    <dgm:pt modelId="{8C19BED9-6479-402E-8C9B-1A33BAF61FD6}" type="parTrans" cxnId="{C18388FC-1C13-4A27-B921-3E947285ADFC}">
      <dgm:prSet/>
      <dgm:spPr/>
      <dgm:t>
        <a:bodyPr/>
        <a:lstStyle/>
        <a:p>
          <a:endParaRPr lang="en-US" sz="2000">
            <a:latin typeface="Arial" pitchFamily="34" charset="0"/>
            <a:cs typeface="Arial" pitchFamily="34" charset="0"/>
          </a:endParaRPr>
        </a:p>
      </dgm:t>
    </dgm:pt>
    <dgm:pt modelId="{81610943-18DE-4156-9BDD-5B59A063D4DB}" type="sibTrans" cxnId="{C18388FC-1C13-4A27-B921-3E947285ADFC}">
      <dgm:prSet/>
      <dgm:spPr>
        <a:xfrm>
          <a:off x="1128268" y="142395"/>
          <a:ext cx="4731962" cy="4731962"/>
        </a:xfrm>
        <a:prstGeom prst="circularArrow">
          <a:avLst>
            <a:gd name="adj1" fmla="val 8243"/>
            <a:gd name="adj2" fmla="val 575639"/>
            <a:gd name="adj3" fmla="val 18006674"/>
            <a:gd name="adj4" fmla="val 14638533"/>
            <a:gd name="adj5" fmla="val 9617"/>
          </a:avLst>
        </a:prstGeom>
        <a:solidFill>
          <a:srgbClr val="660066"/>
        </a:solidFill>
        <a:ln>
          <a:noFill/>
        </a:ln>
        <a:effectLst>
          <a:outerShdw blurRad="40000" dist="23000" dir="5400000" rotWithShape="0">
            <a:srgbClr val="000000">
              <a:alpha val="35000"/>
            </a:srgbClr>
          </a:outerShdw>
        </a:effectLst>
      </dgm:spPr>
      <dgm:t>
        <a:bodyPr/>
        <a:lstStyle/>
        <a:p>
          <a:endParaRPr lang="en-US" sz="2000">
            <a:latin typeface="Arial" pitchFamily="34" charset="0"/>
            <a:cs typeface="Arial" pitchFamily="34" charset="0"/>
          </a:endParaRPr>
        </a:p>
      </dgm:t>
    </dgm:pt>
    <dgm:pt modelId="{CF52B5DA-93AD-4615-BC7D-652CBCCCA745}" type="pres">
      <dgm:prSet presAssocID="{ABA266E7-A3B5-4BA2-BC81-5E3BC3E1194D}" presName="cycle" presStyleCnt="0">
        <dgm:presLayoutVars>
          <dgm:dir/>
          <dgm:resizeHandles val="exact"/>
        </dgm:presLayoutVars>
      </dgm:prSet>
      <dgm:spPr/>
    </dgm:pt>
    <dgm:pt modelId="{79408B10-D442-47CB-AE78-C2E312E03207}" type="pres">
      <dgm:prSet presAssocID="{FA23AAFA-ADCA-4710-A10B-3E17C9CCF2D7}" presName="dummy" presStyleCnt="0"/>
      <dgm:spPr/>
    </dgm:pt>
    <dgm:pt modelId="{761852A1-7098-4161-9626-ED7F30A344BC}" type="pres">
      <dgm:prSet presAssocID="{FA23AAFA-ADCA-4710-A10B-3E17C9CCF2D7}" presName="node" presStyleLbl="revTx" presStyleIdx="0" presStyleCnt="3" custScaleX="140809" custScaleY="63047">
        <dgm:presLayoutVars>
          <dgm:bulletEnabled val="1"/>
        </dgm:presLayoutVars>
      </dgm:prSet>
      <dgm:spPr/>
    </dgm:pt>
    <dgm:pt modelId="{337B72A6-4A73-43C3-B936-759DDC3AB1F7}" type="pres">
      <dgm:prSet presAssocID="{1CBD9F15-FF05-4156-A8D0-505269D11690}" presName="sibTrans" presStyleLbl="node1" presStyleIdx="0" presStyleCnt="3"/>
      <dgm:spPr/>
    </dgm:pt>
    <dgm:pt modelId="{0D892491-F891-4D70-A7E9-7581D11C6E63}" type="pres">
      <dgm:prSet presAssocID="{5D45967E-1067-4EC9-889C-8B6398195BCF}" presName="dummy" presStyleCnt="0"/>
      <dgm:spPr/>
    </dgm:pt>
    <dgm:pt modelId="{D212E4B8-AB95-4C9B-B405-10F1D877EE73}" type="pres">
      <dgm:prSet presAssocID="{5D45967E-1067-4EC9-889C-8B6398195BCF}" presName="node" presStyleLbl="revTx" presStyleIdx="1" presStyleCnt="3" custScaleY="49763">
        <dgm:presLayoutVars>
          <dgm:bulletEnabled val="1"/>
        </dgm:presLayoutVars>
      </dgm:prSet>
      <dgm:spPr/>
    </dgm:pt>
    <dgm:pt modelId="{E0CCE98E-C046-40A4-94EA-DC002B95BF1E}" type="pres">
      <dgm:prSet presAssocID="{8958262E-7D98-425E-AE92-54343C2D1333}" presName="sibTrans" presStyleLbl="node1" presStyleIdx="1" presStyleCnt="3"/>
      <dgm:spPr/>
    </dgm:pt>
    <dgm:pt modelId="{3975CB7C-5251-4730-96FE-F44FCBA09090}" type="pres">
      <dgm:prSet presAssocID="{286F1FD0-3F08-4712-A6E0-5DEAA44A1BC1}" presName="dummy" presStyleCnt="0"/>
      <dgm:spPr/>
    </dgm:pt>
    <dgm:pt modelId="{8D6C1922-E074-4C86-B11C-6269C1D555BE}" type="pres">
      <dgm:prSet presAssocID="{286F1FD0-3F08-4712-A6E0-5DEAA44A1BC1}" presName="node" presStyleLbl="revTx" presStyleIdx="2" presStyleCnt="3" custScaleX="136477" custScaleY="88166" custRadScaleRad="108230" custRadScaleInc="-6213">
        <dgm:presLayoutVars>
          <dgm:bulletEnabled val="1"/>
        </dgm:presLayoutVars>
      </dgm:prSet>
      <dgm:spPr/>
    </dgm:pt>
    <dgm:pt modelId="{4F55FBDD-6CA5-47BD-B003-8681BC94C1D6}" type="pres">
      <dgm:prSet presAssocID="{81610943-18DE-4156-9BDD-5B59A063D4DB}" presName="sibTrans" presStyleLbl="node1" presStyleIdx="2" presStyleCnt="3"/>
      <dgm:spPr/>
    </dgm:pt>
  </dgm:ptLst>
  <dgm:cxnLst>
    <dgm:cxn modelId="{306CC15F-13F5-4713-A173-AB2E847C6669}" type="presOf" srcId="{5D45967E-1067-4EC9-889C-8B6398195BCF}" destId="{D212E4B8-AB95-4C9B-B405-10F1D877EE73}" srcOrd="0" destOrd="0" presId="urn:microsoft.com/office/officeart/2005/8/layout/cycle1"/>
    <dgm:cxn modelId="{824B244B-243A-411C-8F16-BE8C7918DC21}" type="presOf" srcId="{1CBD9F15-FF05-4156-A8D0-505269D11690}" destId="{337B72A6-4A73-43C3-B936-759DDC3AB1F7}" srcOrd="0" destOrd="0" presId="urn:microsoft.com/office/officeart/2005/8/layout/cycle1"/>
    <dgm:cxn modelId="{B9051B51-9989-442C-8358-B26FC1AE5938}" type="presOf" srcId="{8958262E-7D98-425E-AE92-54343C2D1333}" destId="{E0CCE98E-C046-40A4-94EA-DC002B95BF1E}" srcOrd="0" destOrd="0" presId="urn:microsoft.com/office/officeart/2005/8/layout/cycle1"/>
    <dgm:cxn modelId="{2B7DEA7C-66F8-42C9-A411-2176558CD7AB}" type="presOf" srcId="{FA23AAFA-ADCA-4710-A10B-3E17C9CCF2D7}" destId="{761852A1-7098-4161-9626-ED7F30A344BC}" srcOrd="0" destOrd="0" presId="urn:microsoft.com/office/officeart/2005/8/layout/cycle1"/>
    <dgm:cxn modelId="{9E03EAA8-E07A-414B-85AC-75329AB2CD57}" srcId="{ABA266E7-A3B5-4BA2-BC81-5E3BC3E1194D}" destId="{5D45967E-1067-4EC9-889C-8B6398195BCF}" srcOrd="1" destOrd="0" parTransId="{B13D2E62-18DC-45D7-B823-DF2185AF9340}" sibTransId="{8958262E-7D98-425E-AE92-54343C2D1333}"/>
    <dgm:cxn modelId="{0B9350AA-7D20-45EC-A850-310835DC3BE2}" type="presOf" srcId="{286F1FD0-3F08-4712-A6E0-5DEAA44A1BC1}" destId="{8D6C1922-E074-4C86-B11C-6269C1D555BE}" srcOrd="0" destOrd="0" presId="urn:microsoft.com/office/officeart/2005/8/layout/cycle1"/>
    <dgm:cxn modelId="{61A051BA-8D00-4523-989A-31F78E1058C4}" type="presOf" srcId="{81610943-18DE-4156-9BDD-5B59A063D4DB}" destId="{4F55FBDD-6CA5-47BD-B003-8681BC94C1D6}" srcOrd="0" destOrd="0" presId="urn:microsoft.com/office/officeart/2005/8/layout/cycle1"/>
    <dgm:cxn modelId="{940A4ADB-D6F6-4907-A589-5A42A4BA2090}" srcId="{ABA266E7-A3B5-4BA2-BC81-5E3BC3E1194D}" destId="{FA23AAFA-ADCA-4710-A10B-3E17C9CCF2D7}" srcOrd="0" destOrd="0" parTransId="{C17E8B3A-B4E6-4DD2-A322-BB096D540201}" sibTransId="{1CBD9F15-FF05-4156-A8D0-505269D11690}"/>
    <dgm:cxn modelId="{790973DB-FF87-4D94-A191-C2B17022CC01}" type="presOf" srcId="{ABA266E7-A3B5-4BA2-BC81-5E3BC3E1194D}" destId="{CF52B5DA-93AD-4615-BC7D-652CBCCCA745}" srcOrd="0" destOrd="0" presId="urn:microsoft.com/office/officeart/2005/8/layout/cycle1"/>
    <dgm:cxn modelId="{C18388FC-1C13-4A27-B921-3E947285ADFC}" srcId="{ABA266E7-A3B5-4BA2-BC81-5E3BC3E1194D}" destId="{286F1FD0-3F08-4712-A6E0-5DEAA44A1BC1}" srcOrd="2" destOrd="0" parTransId="{8C19BED9-6479-402E-8C9B-1A33BAF61FD6}" sibTransId="{81610943-18DE-4156-9BDD-5B59A063D4DB}"/>
    <dgm:cxn modelId="{B58E7206-3B63-46F6-A96B-55344B41F6E1}" type="presParOf" srcId="{CF52B5DA-93AD-4615-BC7D-652CBCCCA745}" destId="{79408B10-D442-47CB-AE78-C2E312E03207}" srcOrd="0" destOrd="0" presId="urn:microsoft.com/office/officeart/2005/8/layout/cycle1"/>
    <dgm:cxn modelId="{BC3CC34A-CB7A-4174-B2B7-45510EA41EC1}" type="presParOf" srcId="{CF52B5DA-93AD-4615-BC7D-652CBCCCA745}" destId="{761852A1-7098-4161-9626-ED7F30A344BC}" srcOrd="1" destOrd="0" presId="urn:microsoft.com/office/officeart/2005/8/layout/cycle1"/>
    <dgm:cxn modelId="{B74AD59C-8CC9-4CD8-8BF7-AC21A5BB1527}" type="presParOf" srcId="{CF52B5DA-93AD-4615-BC7D-652CBCCCA745}" destId="{337B72A6-4A73-43C3-B936-759DDC3AB1F7}" srcOrd="2" destOrd="0" presId="urn:microsoft.com/office/officeart/2005/8/layout/cycle1"/>
    <dgm:cxn modelId="{ABC0F6B7-586D-47F4-BFE4-5060D39F2CBF}" type="presParOf" srcId="{CF52B5DA-93AD-4615-BC7D-652CBCCCA745}" destId="{0D892491-F891-4D70-A7E9-7581D11C6E63}" srcOrd="3" destOrd="0" presId="urn:microsoft.com/office/officeart/2005/8/layout/cycle1"/>
    <dgm:cxn modelId="{D22C8664-FD61-4AE9-8DE8-D43C3BED187D}" type="presParOf" srcId="{CF52B5DA-93AD-4615-BC7D-652CBCCCA745}" destId="{D212E4B8-AB95-4C9B-B405-10F1D877EE73}" srcOrd="4" destOrd="0" presId="urn:microsoft.com/office/officeart/2005/8/layout/cycle1"/>
    <dgm:cxn modelId="{02DDC0F6-6CC6-4BF7-A868-8A27C80AF041}" type="presParOf" srcId="{CF52B5DA-93AD-4615-BC7D-652CBCCCA745}" destId="{E0CCE98E-C046-40A4-94EA-DC002B95BF1E}" srcOrd="5" destOrd="0" presId="urn:microsoft.com/office/officeart/2005/8/layout/cycle1"/>
    <dgm:cxn modelId="{7566E61D-6E52-4E43-ACC9-E7BCBC4B3B98}" type="presParOf" srcId="{CF52B5DA-93AD-4615-BC7D-652CBCCCA745}" destId="{3975CB7C-5251-4730-96FE-F44FCBA09090}" srcOrd="6" destOrd="0" presId="urn:microsoft.com/office/officeart/2005/8/layout/cycle1"/>
    <dgm:cxn modelId="{B3C083A7-2C43-4C90-A414-F52BA05E8BB1}" type="presParOf" srcId="{CF52B5DA-93AD-4615-BC7D-652CBCCCA745}" destId="{8D6C1922-E074-4C86-B11C-6269C1D555BE}" srcOrd="7" destOrd="0" presId="urn:microsoft.com/office/officeart/2005/8/layout/cycle1"/>
    <dgm:cxn modelId="{9F038236-6D74-47A0-9F9F-3F08E314BE5D}" type="presParOf" srcId="{CF52B5DA-93AD-4615-BC7D-652CBCCCA745}" destId="{4F55FBDD-6CA5-47BD-B003-8681BC94C1D6}"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852A1-7098-4161-9626-ED7F30A344BC}">
      <dsp:nvSpPr>
        <dsp:cNvPr id="0" name=""/>
        <dsp:cNvSpPr/>
      </dsp:nvSpPr>
      <dsp:spPr>
        <a:xfrm>
          <a:off x="3910729" y="1013217"/>
          <a:ext cx="2816532" cy="1261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ysClr val="windowText" lastClr="000000">
                  <a:hueOff val="0"/>
                  <a:satOff val="0"/>
                  <a:lumOff val="0"/>
                  <a:alphaOff val="0"/>
                </a:sysClr>
              </a:solidFill>
              <a:latin typeface="Arial" pitchFamily="34" charset="0"/>
              <a:ea typeface="+mn-ea"/>
              <a:cs typeface="Arial" pitchFamily="34" charset="0"/>
            </a:rPr>
            <a:t>GMB</a:t>
          </a:r>
          <a:br>
            <a:rPr lang="en-US" sz="2800" kern="1200" dirty="0">
              <a:solidFill>
                <a:sysClr val="windowText" lastClr="000000">
                  <a:hueOff val="0"/>
                  <a:satOff val="0"/>
                  <a:lumOff val="0"/>
                  <a:alphaOff val="0"/>
                </a:sysClr>
              </a:solidFill>
              <a:latin typeface="Arial" pitchFamily="34" charset="0"/>
              <a:ea typeface="+mn-ea"/>
              <a:cs typeface="Arial" pitchFamily="34" charset="0"/>
            </a:rPr>
          </a:br>
          <a:r>
            <a:rPr lang="en-US" sz="2800" kern="1200" dirty="0">
              <a:solidFill>
                <a:sysClr val="windowText" lastClr="000000">
                  <a:hueOff val="0"/>
                  <a:satOff val="0"/>
                  <a:lumOff val="0"/>
                  <a:alphaOff val="0"/>
                </a:sysClr>
              </a:solidFill>
              <a:latin typeface="Arial" pitchFamily="34" charset="0"/>
              <a:ea typeface="+mn-ea"/>
              <a:cs typeface="Arial" pitchFamily="34" charset="0"/>
            </a:rPr>
            <a:t>session</a:t>
          </a:r>
          <a:br>
            <a:rPr lang="en-US" sz="2800" kern="1200" dirty="0">
              <a:solidFill>
                <a:sysClr val="windowText" lastClr="000000">
                  <a:hueOff val="0"/>
                  <a:satOff val="0"/>
                  <a:lumOff val="0"/>
                  <a:alphaOff val="0"/>
                </a:sysClr>
              </a:solidFill>
              <a:latin typeface="Arial" pitchFamily="34" charset="0"/>
              <a:ea typeface="+mn-ea"/>
              <a:cs typeface="Arial" pitchFamily="34" charset="0"/>
            </a:rPr>
          </a:br>
          <a:r>
            <a:rPr lang="en-US" sz="1800" kern="1200" dirty="0">
              <a:solidFill>
                <a:sysClr val="windowText" lastClr="000000">
                  <a:hueOff val="0"/>
                  <a:satOff val="0"/>
                  <a:lumOff val="0"/>
                  <a:alphaOff val="0"/>
                </a:sysClr>
              </a:solidFill>
              <a:latin typeface="Arial" pitchFamily="34" charset="0"/>
              <a:ea typeface="+mn-ea"/>
              <a:cs typeface="Arial" pitchFamily="34" charset="0"/>
            </a:rPr>
            <a:t>(stakeholder group)</a:t>
          </a:r>
        </a:p>
      </dsp:txBody>
      <dsp:txXfrm>
        <a:off x="3910729" y="1013217"/>
        <a:ext cx="2816532" cy="1261097"/>
      </dsp:txXfrm>
    </dsp:sp>
    <dsp:sp modelId="{337B72A6-4A73-43C3-B936-759DDC3AB1F7}">
      <dsp:nvSpPr>
        <dsp:cNvPr id="0" name=""/>
        <dsp:cNvSpPr/>
      </dsp:nvSpPr>
      <dsp:spPr>
        <a:xfrm>
          <a:off x="1269956" y="249499"/>
          <a:ext cx="4731962" cy="4731962"/>
        </a:xfrm>
        <a:prstGeom prst="circularArrow">
          <a:avLst>
            <a:gd name="adj1" fmla="val 8243"/>
            <a:gd name="adj2" fmla="val 575639"/>
            <a:gd name="adj3" fmla="val 2966041"/>
            <a:gd name="adj4" fmla="val 20993366"/>
            <a:gd name="adj5" fmla="val 9617"/>
          </a:avLst>
        </a:prstGeom>
        <a:solidFill>
          <a:srgbClr val="66006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212E4B8-AB95-4C9B-B405-10F1D877EE73}">
      <dsp:nvSpPr>
        <dsp:cNvPr id="0" name=""/>
        <dsp:cNvSpPr/>
      </dsp:nvSpPr>
      <dsp:spPr>
        <a:xfrm>
          <a:off x="2635812" y="4061216"/>
          <a:ext cx="2000249" cy="995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ts val="600"/>
            </a:spcAft>
            <a:buNone/>
          </a:pPr>
          <a:r>
            <a:rPr lang="en-US" sz="2800" kern="1200" dirty="0">
              <a:solidFill>
                <a:sysClr val="windowText" lastClr="000000">
                  <a:hueOff val="0"/>
                  <a:satOff val="0"/>
                  <a:lumOff val="0"/>
                  <a:alphaOff val="0"/>
                </a:sysClr>
              </a:solidFill>
              <a:latin typeface="Arial" pitchFamily="34" charset="0"/>
              <a:ea typeface="+mn-ea"/>
              <a:cs typeface="Arial" pitchFamily="34" charset="0"/>
            </a:rPr>
            <a:t>Modeling</a:t>
          </a:r>
        </a:p>
        <a:p>
          <a:pPr marL="0" lvl="0" indent="0" algn="ctr" defTabSz="1244600">
            <a:lnSpc>
              <a:spcPct val="90000"/>
            </a:lnSpc>
            <a:spcBef>
              <a:spcPct val="0"/>
            </a:spcBef>
            <a:spcAft>
              <a:spcPts val="600"/>
            </a:spcAft>
            <a:buNone/>
          </a:pPr>
          <a:r>
            <a:rPr lang="en-US" sz="1800" kern="1200" dirty="0">
              <a:solidFill>
                <a:sysClr val="windowText" lastClr="000000">
                  <a:hueOff val="0"/>
                  <a:satOff val="0"/>
                  <a:lumOff val="0"/>
                  <a:alphaOff val="0"/>
                </a:sysClr>
              </a:solidFill>
              <a:latin typeface="Arial" pitchFamily="34" charset="0"/>
              <a:ea typeface="+mn-ea"/>
              <a:cs typeface="Arial" pitchFamily="34" charset="0"/>
            </a:rPr>
            <a:t>(GMB session</a:t>
          </a:r>
          <a:br>
            <a:rPr lang="en-US" sz="1800" kern="1200" dirty="0">
              <a:solidFill>
                <a:sysClr val="windowText" lastClr="000000">
                  <a:hueOff val="0"/>
                  <a:satOff val="0"/>
                  <a:lumOff val="0"/>
                  <a:alphaOff val="0"/>
                </a:sysClr>
              </a:solidFill>
              <a:latin typeface="Arial" pitchFamily="34" charset="0"/>
              <a:ea typeface="+mn-ea"/>
              <a:cs typeface="Arial" pitchFamily="34" charset="0"/>
            </a:rPr>
          </a:br>
          <a:r>
            <a:rPr lang="en-US" sz="1800" kern="1200" dirty="0">
              <a:solidFill>
                <a:sysClr val="windowText" lastClr="000000">
                  <a:hueOff val="0"/>
                  <a:satOff val="0"/>
                  <a:lumOff val="0"/>
                  <a:alphaOff val="0"/>
                </a:sysClr>
              </a:solidFill>
              <a:latin typeface="Arial" pitchFamily="34" charset="0"/>
              <a:ea typeface="+mn-ea"/>
              <a:cs typeface="Arial" pitchFamily="34" charset="0"/>
            </a:rPr>
            <a:t>modeler)</a:t>
          </a:r>
        </a:p>
      </dsp:txBody>
      <dsp:txXfrm>
        <a:off x="2635812" y="4061216"/>
        <a:ext cx="2000249" cy="995384"/>
      </dsp:txXfrm>
    </dsp:sp>
    <dsp:sp modelId="{E0CCE98E-C046-40A4-94EA-DC002B95BF1E}">
      <dsp:nvSpPr>
        <dsp:cNvPr id="0" name=""/>
        <dsp:cNvSpPr/>
      </dsp:nvSpPr>
      <dsp:spPr>
        <a:xfrm>
          <a:off x="1111930" y="164322"/>
          <a:ext cx="4731962" cy="4731962"/>
        </a:xfrm>
        <a:prstGeom prst="circularArrow">
          <a:avLst>
            <a:gd name="adj1" fmla="val 8243"/>
            <a:gd name="adj2" fmla="val 575639"/>
            <a:gd name="adj3" fmla="val 10232789"/>
            <a:gd name="adj4" fmla="val 6940652"/>
            <a:gd name="adj5" fmla="val 9617"/>
          </a:avLst>
        </a:prstGeom>
        <a:solidFill>
          <a:srgbClr val="66006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D6C1922-E074-4C86-B11C-6269C1D555BE}">
      <dsp:nvSpPr>
        <dsp:cNvPr id="0" name=""/>
        <dsp:cNvSpPr/>
      </dsp:nvSpPr>
      <dsp:spPr>
        <a:xfrm>
          <a:off x="405533" y="761998"/>
          <a:ext cx="2729881" cy="1763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ysClr val="windowText" lastClr="000000">
                  <a:hueOff val="0"/>
                  <a:satOff val="0"/>
                  <a:lumOff val="0"/>
                  <a:alphaOff val="0"/>
                </a:sysClr>
              </a:solidFill>
              <a:latin typeface="Arial" pitchFamily="34" charset="0"/>
              <a:ea typeface="+mn-ea"/>
              <a:cs typeface="Arial" pitchFamily="34" charset="0"/>
            </a:rPr>
            <a:t>Reflection and planning</a:t>
          </a:r>
          <a:br>
            <a:rPr lang="en-US" sz="2800" kern="1200" dirty="0">
              <a:solidFill>
                <a:sysClr val="windowText" lastClr="000000">
                  <a:hueOff val="0"/>
                  <a:satOff val="0"/>
                  <a:lumOff val="0"/>
                  <a:alphaOff val="0"/>
                </a:sysClr>
              </a:solidFill>
              <a:latin typeface="Arial" pitchFamily="34" charset="0"/>
              <a:ea typeface="+mn-ea"/>
              <a:cs typeface="Arial" pitchFamily="34" charset="0"/>
            </a:rPr>
          </a:br>
          <a:r>
            <a:rPr lang="en-US" sz="1800" kern="1200" dirty="0">
              <a:solidFill>
                <a:sysClr val="windowText" lastClr="000000">
                  <a:hueOff val="0"/>
                  <a:satOff val="0"/>
                  <a:lumOff val="0"/>
                  <a:alphaOff val="0"/>
                </a:sysClr>
              </a:solidFill>
              <a:latin typeface="Arial" pitchFamily="34" charset="0"/>
              <a:ea typeface="+mn-ea"/>
              <a:cs typeface="Arial" pitchFamily="34" charset="0"/>
            </a:rPr>
            <a:t>(Special Community Workgroup)</a:t>
          </a:r>
        </a:p>
      </dsp:txBody>
      <dsp:txXfrm>
        <a:off x="405533" y="761998"/>
        <a:ext cx="2729881" cy="1763540"/>
      </dsp:txXfrm>
    </dsp:sp>
    <dsp:sp modelId="{4F55FBDD-6CA5-47BD-B003-8681BC94C1D6}">
      <dsp:nvSpPr>
        <dsp:cNvPr id="0" name=""/>
        <dsp:cNvSpPr/>
      </dsp:nvSpPr>
      <dsp:spPr>
        <a:xfrm>
          <a:off x="1128268" y="142395"/>
          <a:ext cx="4731962" cy="4731962"/>
        </a:xfrm>
        <a:prstGeom prst="circularArrow">
          <a:avLst>
            <a:gd name="adj1" fmla="val 8243"/>
            <a:gd name="adj2" fmla="val 575639"/>
            <a:gd name="adj3" fmla="val 18006674"/>
            <a:gd name="adj4" fmla="val 14638533"/>
            <a:gd name="adj5" fmla="val 9617"/>
          </a:avLst>
        </a:prstGeom>
        <a:solidFill>
          <a:srgbClr val="66006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5B0D5DC3-51F3-8541-B7C9-F27DEDF3E186}" type="datetimeFigureOut">
              <a:rPr lang="en-US"/>
              <a:pPr>
                <a:defRPr/>
              </a:pPr>
              <a:t>9/13/2019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eaLnBrk="1" fontAlgn="auto" hangingPunct="1">
              <a:spcBef>
                <a:spcPts val="0"/>
              </a:spcBef>
              <a:spcAft>
                <a:spcPts val="0"/>
              </a:spcAft>
              <a:defRPr sz="1200">
                <a:latin typeface="+mn-lt"/>
              </a:defRPr>
            </a:lvl1pPr>
          </a:lstStyle>
          <a:p>
            <a:pPr>
              <a:defRPr/>
            </a:pPr>
            <a:fld id="{89985819-A8BE-B84C-928B-D4D1FC53EFE6}" type="slidenum">
              <a:rPr lang="en-US"/>
              <a:pPr>
                <a:defRPr/>
              </a:pPr>
              <a:t>‹#›</a:t>
            </a:fld>
            <a:endParaRPr lang="en-US"/>
          </a:p>
        </p:txBody>
      </p:sp>
    </p:spTree>
    <p:extLst>
      <p:ext uri="{BB962C8B-B14F-4D97-AF65-F5344CB8AC3E}">
        <p14:creationId xmlns:p14="http://schemas.microsoft.com/office/powerpoint/2010/main" val="717266725"/>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12T00:44:21.74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12T00:38:28.079"/>
    </inkml:context>
    <inkml:brush xml:id="br0">
      <inkml:brushProperty name="width" value="0.05" units="cm"/>
      <inkml:brushProperty name="height" value="0.05" units="cm"/>
      <inkml:brushProperty name="color" value="#E71224"/>
      <inkml:brushProperty name="ignorePressure" value="1"/>
    </inkml:brush>
  </inkml:definitions>
  <inkml:trace contextRef="#ctx0" brushRef="#br0">7254 1772</inkml:trace>
  <inkml:trace contextRef="#ctx0" brushRef="#br0" timeOffset="73745.504">5149 0</inkml:trace>
  <inkml:trace contextRef="#ctx0" brushRef="#br0" timeOffset="-104386.914">4548 6082</inkml:trace>
  <inkml:trace contextRef="#ctx0" brushRef="#br0" timeOffset="-102395.69">5852 402</inkml:trace>
  <inkml:trace contextRef="#ctx0" brushRef="#br0" timeOffset="-91522.995">6418 735</inkml:trace>
  <inkml:trace contextRef="#ctx0" brushRef="#br0" timeOffset="-60887.041">6486 635</inkml:trace>
  <inkml:trace contextRef="#ctx0" brushRef="#br0" timeOffset="-12714.383">6553 233</inkml:trace>
  <inkml:trace contextRef="#ctx0" brushRef="#br0" timeOffset="-11288.407">6185 233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12T00:45:35.640"/>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9E4E5932-69D6-4249-8F29-93B6626F75CB}" type="datetimeFigureOut">
              <a:rPr lang="en-US"/>
              <a:pPr>
                <a:defRPr/>
              </a:pPr>
              <a:t>9/13/2019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eaLnBrk="1" fontAlgn="auto" hangingPunct="1">
              <a:spcBef>
                <a:spcPts val="0"/>
              </a:spcBef>
              <a:spcAft>
                <a:spcPts val="0"/>
              </a:spcAft>
              <a:defRPr sz="1200">
                <a:latin typeface="+mn-lt"/>
              </a:defRPr>
            </a:lvl1pPr>
          </a:lstStyle>
          <a:p>
            <a:pPr>
              <a:defRPr/>
            </a:pPr>
            <a:fld id="{D77974AF-E120-6349-AB75-6CE4929B3E0D}" type="slidenum">
              <a:rPr lang="en-US"/>
              <a:pPr>
                <a:defRPr/>
              </a:pPr>
              <a:t>‹#›</a:t>
            </a:fld>
            <a:endParaRPr lang="en-US"/>
          </a:p>
        </p:txBody>
      </p:sp>
    </p:spTree>
    <p:extLst>
      <p:ext uri="{BB962C8B-B14F-4D97-AF65-F5344CB8AC3E}">
        <p14:creationId xmlns:p14="http://schemas.microsoft.com/office/powerpoint/2010/main" val="4118563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is determined by multiple factors beyond the quality and availability of healthcare. </a:t>
            </a:r>
          </a:p>
          <a:p>
            <a:r>
              <a:rPr lang="en-US" dirty="0"/>
              <a:t>Where an individual chooses to live can have a profound effect on their short- and long-term health.</a:t>
            </a:r>
          </a:p>
          <a:p>
            <a:r>
              <a:rPr lang="en-US" dirty="0"/>
              <a:t>Proximal (Biological, Intermediate, Distal)</a:t>
            </a:r>
          </a:p>
          <a:p>
            <a:r>
              <a:rPr lang="en-US" dirty="0"/>
              <a:t>Race or ethnicity, sex, sexual identity, age, disability, socioeconomic status, and geographic location all contribute to an individual's ability to achieve good health.</a:t>
            </a:r>
          </a:p>
        </p:txBody>
      </p:sp>
      <p:sp>
        <p:nvSpPr>
          <p:cNvPr id="4" name="Slide Number Placeholder 3"/>
          <p:cNvSpPr>
            <a:spLocks noGrp="1"/>
          </p:cNvSpPr>
          <p:nvPr>
            <p:ph type="sldNum" sz="quarter" idx="5"/>
          </p:nvPr>
        </p:nvSpPr>
        <p:spPr/>
        <p:txBody>
          <a:bodyPr/>
          <a:lstStyle/>
          <a:p>
            <a:pPr>
              <a:defRPr/>
            </a:pPr>
            <a:fld id="{D77974AF-E120-6349-AB75-6CE4929B3E0D}" type="slidenum">
              <a:rPr lang="en-US" smtClean="0"/>
              <a:pPr>
                <a:defRPr/>
              </a:pPr>
              <a:t>3</a:t>
            </a:fld>
            <a:endParaRPr lang="en-US"/>
          </a:p>
        </p:txBody>
      </p:sp>
    </p:spTree>
    <p:extLst>
      <p:ext uri="{BB962C8B-B14F-4D97-AF65-F5344CB8AC3E}">
        <p14:creationId xmlns:p14="http://schemas.microsoft.com/office/powerpoint/2010/main" val="1638278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77974AF-E120-6349-AB75-6CE4929B3E0D}" type="slidenum">
              <a:rPr lang="en-US" smtClean="0"/>
              <a:pPr>
                <a:defRPr/>
              </a:pPr>
              <a:t>16</a:t>
            </a:fld>
            <a:endParaRPr lang="en-US"/>
          </a:p>
        </p:txBody>
      </p:sp>
    </p:spTree>
    <p:extLst>
      <p:ext uri="{BB962C8B-B14F-4D97-AF65-F5344CB8AC3E}">
        <p14:creationId xmlns:p14="http://schemas.microsoft.com/office/powerpoint/2010/main" val="842558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77974AF-E120-6349-AB75-6CE4929B3E0D}" type="slidenum">
              <a:rPr lang="en-US" smtClean="0"/>
              <a:pPr>
                <a:defRPr/>
              </a:pPr>
              <a:t>26</a:t>
            </a:fld>
            <a:endParaRPr lang="en-US"/>
          </a:p>
        </p:txBody>
      </p:sp>
    </p:spTree>
    <p:extLst>
      <p:ext uri="{BB962C8B-B14F-4D97-AF65-F5344CB8AC3E}">
        <p14:creationId xmlns:p14="http://schemas.microsoft.com/office/powerpoint/2010/main" val="2704139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found that rather than being linked with patient navigators directly at the time of diagnosis in FQHCs, navigators were given contact information for women after an appointment with the primary care physician who delivered the diagnosis. They reported that it is the most vulnerable women who are lost (i.e., those with the least stable housing, lowest health literacy, etc.).</a:t>
            </a:r>
          </a:p>
        </p:txBody>
      </p:sp>
      <p:sp>
        <p:nvSpPr>
          <p:cNvPr id="4" name="Slide Number Placeholder 3"/>
          <p:cNvSpPr>
            <a:spLocks noGrp="1"/>
          </p:cNvSpPr>
          <p:nvPr>
            <p:ph type="sldNum" sz="quarter" idx="5"/>
          </p:nvPr>
        </p:nvSpPr>
        <p:spPr/>
        <p:txBody>
          <a:bodyPr/>
          <a:lstStyle/>
          <a:p>
            <a:pPr>
              <a:defRPr/>
            </a:pPr>
            <a:fld id="{D77974AF-E120-6349-AB75-6CE4929B3E0D}" type="slidenum">
              <a:rPr lang="en-US" smtClean="0"/>
              <a:pPr>
                <a:defRPr/>
              </a:pPr>
              <a:t>29</a:t>
            </a:fld>
            <a:endParaRPr lang="en-US"/>
          </a:p>
        </p:txBody>
      </p:sp>
    </p:spTree>
    <p:extLst>
      <p:ext uri="{BB962C8B-B14F-4D97-AF65-F5344CB8AC3E}">
        <p14:creationId xmlns:p14="http://schemas.microsoft.com/office/powerpoint/2010/main" val="2586645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Numerous studies have highlighted the critical links between health and education, income, and the quality of neighborhoods, among other factors</a:t>
            </a:r>
          </a:p>
        </p:txBody>
      </p:sp>
      <p:sp>
        <p:nvSpPr>
          <p:cNvPr id="4" name="Slide Number Placeholder 3"/>
          <p:cNvSpPr>
            <a:spLocks noGrp="1"/>
          </p:cNvSpPr>
          <p:nvPr>
            <p:ph type="sldNum" sz="quarter" idx="5"/>
          </p:nvPr>
        </p:nvSpPr>
        <p:spPr/>
        <p:txBody>
          <a:bodyPr/>
          <a:lstStyle/>
          <a:p>
            <a:pPr>
              <a:defRPr/>
            </a:pPr>
            <a:fld id="{D77974AF-E120-6349-AB75-6CE4929B3E0D}" type="slidenum">
              <a:rPr lang="en-US" smtClean="0"/>
              <a:pPr>
                <a:defRPr/>
              </a:pPr>
              <a:t>4</a:t>
            </a:fld>
            <a:endParaRPr lang="en-US"/>
          </a:p>
        </p:txBody>
      </p:sp>
    </p:spTree>
    <p:extLst>
      <p:ext uri="{BB962C8B-B14F-4D97-AF65-F5344CB8AC3E}">
        <p14:creationId xmlns:p14="http://schemas.microsoft.com/office/powerpoint/2010/main" val="2784416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115 Counties + </a:t>
            </a:r>
            <a:r>
              <a:rPr lang="en-US" dirty="0" err="1"/>
              <a:t>Indepedent</a:t>
            </a:r>
            <a:r>
              <a:rPr lang="en-US" dirty="0"/>
              <a:t> City: </a:t>
            </a:r>
            <a:r>
              <a:rPr lang="en-US" b="1" dirty="0"/>
              <a:t>Zip codes in northern St. Louis City </a:t>
            </a:r>
            <a:r>
              <a:rPr lang="en-US" dirty="0"/>
              <a:t>(63115, 63118, 63106, 63120, 63147, 63107) had the </a:t>
            </a:r>
            <a:r>
              <a:rPr lang="en-US" b="1" dirty="0"/>
              <a:t>highest polarization of black/African American residents</a:t>
            </a:r>
            <a:r>
              <a:rPr lang="en-US" dirty="0"/>
              <a:t>, with a range of 97.9% to 85.0%. </a:t>
            </a:r>
          </a:p>
          <a:p>
            <a:r>
              <a:rPr lang="en-US" b="1" dirty="0"/>
              <a:t>Zip codes in southwestern St. Louis City </a:t>
            </a:r>
            <a:r>
              <a:rPr lang="en-US" dirty="0"/>
              <a:t>(63139, 63109) had the highest polarization of white residents.</a:t>
            </a:r>
          </a:p>
          <a:p>
            <a:endParaRPr lang="en-US" dirty="0"/>
          </a:p>
          <a:p>
            <a:r>
              <a:rPr lang="en-US" dirty="0"/>
              <a:t>The least polarized zip codes (63102, 63103, 63104, 63118, 63111) were in eastern St. Louis City,</a:t>
            </a:r>
          </a:p>
          <a:p>
            <a:r>
              <a:rPr lang="en-US" dirty="0"/>
              <a:t>where the percentages of black and white sub-groups were nearly equally distributed.</a:t>
            </a:r>
          </a:p>
          <a:p>
            <a:r>
              <a:rPr lang="en-US" b="1" dirty="0"/>
              <a:t>Ferguson 2014</a:t>
            </a:r>
          </a:p>
        </p:txBody>
      </p:sp>
      <p:sp>
        <p:nvSpPr>
          <p:cNvPr id="4" name="Slide Number Placeholder 3"/>
          <p:cNvSpPr>
            <a:spLocks noGrp="1"/>
          </p:cNvSpPr>
          <p:nvPr>
            <p:ph type="sldNum" sz="quarter" idx="5"/>
          </p:nvPr>
        </p:nvSpPr>
        <p:spPr/>
        <p:txBody>
          <a:bodyPr/>
          <a:lstStyle/>
          <a:p>
            <a:pPr>
              <a:defRPr/>
            </a:pPr>
            <a:fld id="{D77974AF-E120-6349-AB75-6CE4929B3E0D}" type="slidenum">
              <a:rPr lang="en-US" smtClean="0"/>
              <a:pPr>
                <a:defRPr/>
              </a:pPr>
              <a:t>5</a:t>
            </a:fld>
            <a:endParaRPr lang="en-US"/>
          </a:p>
        </p:txBody>
      </p:sp>
    </p:spTree>
    <p:extLst>
      <p:ext uri="{BB962C8B-B14F-4D97-AF65-F5344CB8AC3E}">
        <p14:creationId xmlns:p14="http://schemas.microsoft.com/office/powerpoint/2010/main" val="2516733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Has the worst social and health indicators of the St. Louis area.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D77974AF-E120-6349-AB75-6CE4929B3E0D}" type="slidenum">
              <a:rPr lang="en-US" smtClean="0"/>
              <a:pPr>
                <a:defRPr/>
              </a:pPr>
              <a:t>7</a:t>
            </a:fld>
            <a:endParaRPr lang="en-US"/>
          </a:p>
        </p:txBody>
      </p:sp>
    </p:spTree>
    <p:extLst>
      <p:ext uri="{BB962C8B-B14F-4D97-AF65-F5344CB8AC3E}">
        <p14:creationId xmlns:p14="http://schemas.microsoft.com/office/powerpoint/2010/main" val="1440362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breast cancer disparities continue to widen in St. Louis?</a:t>
            </a:r>
          </a:p>
        </p:txBody>
      </p:sp>
      <p:sp>
        <p:nvSpPr>
          <p:cNvPr id="4" name="Slide Number Placeholder 3"/>
          <p:cNvSpPr>
            <a:spLocks noGrp="1"/>
          </p:cNvSpPr>
          <p:nvPr>
            <p:ph type="sldNum" sz="quarter" idx="5"/>
          </p:nvPr>
        </p:nvSpPr>
        <p:spPr/>
        <p:txBody>
          <a:bodyPr/>
          <a:lstStyle/>
          <a:p>
            <a:pPr>
              <a:defRPr/>
            </a:pPr>
            <a:fld id="{D77974AF-E120-6349-AB75-6CE4929B3E0D}" type="slidenum">
              <a:rPr lang="en-US" smtClean="0"/>
              <a:pPr>
                <a:defRPr/>
              </a:pPr>
              <a:t>8</a:t>
            </a:fld>
            <a:endParaRPr lang="en-US"/>
          </a:p>
        </p:txBody>
      </p:sp>
    </p:spTree>
    <p:extLst>
      <p:ext uri="{BB962C8B-B14F-4D97-AF65-F5344CB8AC3E}">
        <p14:creationId xmlns:p14="http://schemas.microsoft.com/office/powerpoint/2010/main" val="3247910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Aim#2: Patient chart review of those interviewed and treated at one of our CBPR partner cancer centers</a:t>
            </a:r>
          </a:p>
          <a:p>
            <a:r>
              <a:rPr lang="en-US" dirty="0"/>
              <a:t>Aim #3: Develop and execute a plan for building trust in health research among healthcare providers and residents of North St. Louis. The Community Partnership Center, or CPC) was opened in the zip code with the highest mortality and lowest life expectancy at the time that the project began </a:t>
            </a:r>
            <a:r>
              <a:rPr lang="en-US" b="1" dirty="0"/>
              <a:t>(i.e., 60615)</a:t>
            </a:r>
          </a:p>
        </p:txBody>
      </p:sp>
      <p:sp>
        <p:nvSpPr>
          <p:cNvPr id="4" name="Slide Number Placeholder 3"/>
          <p:cNvSpPr>
            <a:spLocks noGrp="1"/>
          </p:cNvSpPr>
          <p:nvPr>
            <p:ph type="sldNum" sz="quarter" idx="5"/>
          </p:nvPr>
        </p:nvSpPr>
        <p:spPr/>
        <p:txBody>
          <a:bodyPr/>
          <a:lstStyle/>
          <a:p>
            <a:pPr>
              <a:defRPr/>
            </a:pPr>
            <a:fld id="{D77974AF-E120-6349-AB75-6CE4929B3E0D}" type="slidenum">
              <a:rPr lang="en-US" smtClean="0"/>
              <a:pPr>
                <a:defRPr/>
              </a:pPr>
              <a:t>11</a:t>
            </a:fld>
            <a:endParaRPr lang="en-US"/>
          </a:p>
        </p:txBody>
      </p:sp>
    </p:spTree>
    <p:extLst>
      <p:ext uri="{BB962C8B-B14F-4D97-AF65-F5344CB8AC3E}">
        <p14:creationId xmlns:p14="http://schemas.microsoft.com/office/powerpoint/2010/main" val="410579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Studies have suggested that treatment delays greater than 90-days may be associated with stage</a:t>
            </a:r>
          </a:p>
          <a:p>
            <a:r>
              <a:rPr lang="en-US" dirty="0"/>
              <a:t>migration</a:t>
            </a:r>
          </a:p>
        </p:txBody>
      </p:sp>
      <p:sp>
        <p:nvSpPr>
          <p:cNvPr id="4" name="Slide Number Placeholder 3"/>
          <p:cNvSpPr>
            <a:spLocks noGrp="1"/>
          </p:cNvSpPr>
          <p:nvPr>
            <p:ph type="sldNum" sz="quarter" idx="5"/>
          </p:nvPr>
        </p:nvSpPr>
        <p:spPr/>
        <p:txBody>
          <a:bodyPr/>
          <a:lstStyle/>
          <a:p>
            <a:pPr>
              <a:defRPr/>
            </a:pPr>
            <a:fld id="{D77974AF-E120-6349-AB75-6CE4929B3E0D}" type="slidenum">
              <a:rPr lang="en-US" smtClean="0"/>
              <a:pPr>
                <a:defRPr/>
              </a:pPr>
              <a:t>12</a:t>
            </a:fld>
            <a:endParaRPr lang="en-US"/>
          </a:p>
        </p:txBody>
      </p:sp>
    </p:spTree>
    <p:extLst>
      <p:ext uri="{BB962C8B-B14F-4D97-AF65-F5344CB8AC3E}">
        <p14:creationId xmlns:p14="http://schemas.microsoft.com/office/powerpoint/2010/main" val="2849579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 stakeholders to understand social and environmental factors that causes women with suspicious mammogram not to seek treatment/start or finish treatment</a:t>
            </a:r>
          </a:p>
          <a:p>
            <a:endParaRPr lang="en-US" dirty="0"/>
          </a:p>
        </p:txBody>
      </p:sp>
      <p:sp>
        <p:nvSpPr>
          <p:cNvPr id="4" name="Slide Number Placeholder 3"/>
          <p:cNvSpPr>
            <a:spLocks noGrp="1"/>
          </p:cNvSpPr>
          <p:nvPr>
            <p:ph type="sldNum" sz="quarter" idx="5"/>
          </p:nvPr>
        </p:nvSpPr>
        <p:spPr/>
        <p:txBody>
          <a:bodyPr/>
          <a:lstStyle/>
          <a:p>
            <a:pPr>
              <a:defRPr/>
            </a:pPr>
            <a:fld id="{D77974AF-E120-6349-AB75-6CE4929B3E0D}" type="slidenum">
              <a:rPr lang="en-US" smtClean="0"/>
              <a:pPr>
                <a:defRPr/>
              </a:pPr>
              <a:t>14</a:t>
            </a:fld>
            <a:endParaRPr lang="en-US"/>
          </a:p>
        </p:txBody>
      </p:sp>
    </p:spTree>
    <p:extLst>
      <p:ext uri="{BB962C8B-B14F-4D97-AF65-F5344CB8AC3E}">
        <p14:creationId xmlns:p14="http://schemas.microsoft.com/office/powerpoint/2010/main" val="1265483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get the community involved?</a:t>
            </a:r>
          </a:p>
        </p:txBody>
      </p:sp>
      <p:sp>
        <p:nvSpPr>
          <p:cNvPr id="4" name="Slide Number Placeholder 3"/>
          <p:cNvSpPr>
            <a:spLocks noGrp="1"/>
          </p:cNvSpPr>
          <p:nvPr>
            <p:ph type="sldNum" sz="quarter" idx="5"/>
          </p:nvPr>
        </p:nvSpPr>
        <p:spPr/>
        <p:txBody>
          <a:bodyPr/>
          <a:lstStyle/>
          <a:p>
            <a:pPr>
              <a:defRPr/>
            </a:pPr>
            <a:fld id="{D77974AF-E120-6349-AB75-6CE4929B3E0D}" type="slidenum">
              <a:rPr lang="en-US" smtClean="0"/>
              <a:pPr>
                <a:defRPr/>
              </a:pPr>
              <a:t>15</a:t>
            </a:fld>
            <a:endParaRPr lang="en-US"/>
          </a:p>
        </p:txBody>
      </p:sp>
    </p:spTree>
    <p:extLst>
      <p:ext uri="{BB962C8B-B14F-4D97-AF65-F5344CB8AC3E}">
        <p14:creationId xmlns:p14="http://schemas.microsoft.com/office/powerpoint/2010/main" val="35811521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Green Titl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chemeClr val="accent1"/>
          </a:solidFill>
        </p:spPr>
      </p:pic>
      <p:sp>
        <p:nvSpPr>
          <p:cNvPr id="6" name="Text Placeholder 2"/>
          <p:cNvSpPr>
            <a:spLocks noGrp="1"/>
          </p:cNvSpPr>
          <p:nvPr>
            <p:ph idx="10"/>
          </p:nvPr>
        </p:nvSpPr>
        <p:spPr>
          <a:xfrm>
            <a:off x="1038708" y="2148158"/>
            <a:ext cx="7964182" cy="377872"/>
          </a:xfrm>
          <a:prstGeom prst="rect">
            <a:avLst/>
          </a:prstGeom>
        </p:spPr>
        <p:txBody>
          <a:bodyPr rtlCol="0">
            <a:normAutofit/>
          </a:bodyPr>
          <a:lstStyle>
            <a:lvl1pPr>
              <a:defRPr sz="2000">
                <a:latin typeface="Arial" charset="0"/>
                <a:ea typeface="Arial" charset="0"/>
                <a:cs typeface="Arial" charset="0"/>
              </a:defRPr>
            </a:lvl1pPr>
          </a:lstStyle>
          <a:p>
            <a:pPr lvl="0"/>
            <a:r>
              <a:rPr lang="en-US"/>
              <a:t>Click to edit Master text styles</a:t>
            </a:r>
          </a:p>
        </p:txBody>
      </p:sp>
      <p:sp>
        <p:nvSpPr>
          <p:cNvPr id="8" name="Text Placeholder 3"/>
          <p:cNvSpPr>
            <a:spLocks noGrp="1"/>
          </p:cNvSpPr>
          <p:nvPr>
            <p:ph type="body" sz="quarter" idx="11"/>
          </p:nvPr>
        </p:nvSpPr>
        <p:spPr>
          <a:xfrm>
            <a:off x="1040925" y="2606358"/>
            <a:ext cx="7977028" cy="508001"/>
          </a:xfrm>
        </p:spPr>
        <p:txBody>
          <a:bodyPr>
            <a:normAutofit/>
          </a:bodyPr>
          <a:lstStyle>
            <a:lvl1pPr>
              <a:defRPr sz="1600"/>
            </a:lvl1pPr>
          </a:lstStyle>
          <a:p>
            <a:pPr lvl="0"/>
            <a:r>
              <a:rPr lang="en-US"/>
              <a:t>Click to edit Master text styles</a:t>
            </a:r>
          </a:p>
        </p:txBody>
      </p:sp>
      <p:sp>
        <p:nvSpPr>
          <p:cNvPr id="9" name="Title 1"/>
          <p:cNvSpPr>
            <a:spLocks noGrp="1"/>
          </p:cNvSpPr>
          <p:nvPr>
            <p:ph type="title"/>
          </p:nvPr>
        </p:nvSpPr>
        <p:spPr>
          <a:xfrm>
            <a:off x="1037726" y="260350"/>
            <a:ext cx="7964987" cy="161925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902476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Picture/Caption">
    <p:spTree>
      <p:nvGrpSpPr>
        <p:cNvPr id="1" name=""/>
        <p:cNvGrpSpPr/>
        <p:nvPr/>
      </p:nvGrpSpPr>
      <p:grpSpPr>
        <a:xfrm>
          <a:off x="0" y="0"/>
          <a:ext cx="0" cy="0"/>
          <a:chOff x="0" y="0"/>
          <a:chExt cx="0" cy="0"/>
        </a:xfrm>
      </p:grpSpPr>
      <p:grpSp>
        <p:nvGrpSpPr>
          <p:cNvPr id="7" name="Group 6"/>
          <p:cNvGrpSpPr/>
          <p:nvPr userDrawn="1"/>
        </p:nvGrpSpPr>
        <p:grpSpPr>
          <a:xfrm>
            <a:off x="-1" y="5503030"/>
            <a:ext cx="9144001" cy="1354970"/>
            <a:chOff x="-1" y="5503030"/>
            <a:chExt cx="9144001" cy="1354970"/>
          </a:xfrm>
        </p:grpSpPr>
        <p:sp>
          <p:nvSpPr>
            <p:cNvPr id="8" name="Rectangle 7"/>
            <p:cNvSpPr/>
            <p:nvPr userDrawn="1"/>
          </p:nvSpPr>
          <p:spPr>
            <a:xfrm>
              <a:off x="5926544" y="5503030"/>
              <a:ext cx="3217456" cy="135497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Staff Bottom Banner_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54328"/>
              <a:ext cx="9144001" cy="803672"/>
            </a:xfrm>
            <a:prstGeom prst="rect">
              <a:avLst/>
            </a:prstGeom>
          </p:spPr>
        </p:pic>
      </p:grpSp>
      <p:sp>
        <p:nvSpPr>
          <p:cNvPr id="13" name="Title 1"/>
          <p:cNvSpPr>
            <a:spLocks noGrp="1"/>
          </p:cNvSpPr>
          <p:nvPr>
            <p:ph type="title"/>
          </p:nvPr>
        </p:nvSpPr>
        <p:spPr>
          <a:xfrm>
            <a:off x="457200" y="271463"/>
            <a:ext cx="8229600" cy="1419225"/>
          </a:xfrm>
          <a:prstGeom prst="rect">
            <a:avLst/>
          </a:prstGeom>
        </p:spPr>
        <p:txBody>
          <a:bodyPr/>
          <a:lstStyle/>
          <a:p>
            <a:r>
              <a:rPr lang="en-US"/>
              <a:t>Click to edit Master title style</a:t>
            </a:r>
          </a:p>
        </p:txBody>
      </p:sp>
      <p:sp>
        <p:nvSpPr>
          <p:cNvPr id="9" name="Picture Placeholder 2"/>
          <p:cNvSpPr>
            <a:spLocks noGrp="1"/>
          </p:cNvSpPr>
          <p:nvPr>
            <p:ph type="pic" idx="1"/>
          </p:nvPr>
        </p:nvSpPr>
        <p:spPr>
          <a:xfrm>
            <a:off x="463755" y="2074856"/>
            <a:ext cx="7655525" cy="3317525"/>
          </a:xfrm>
          <a:prstGeom prst="rect">
            <a:avLst/>
          </a:prstGeom>
        </p:spPr>
        <p:txBody>
          <a:bodyPr lIns="0" tIns="0"/>
          <a:lstStyle>
            <a:lvl1pPr marL="0" indent="0">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11" name="Text Placeholder 3"/>
          <p:cNvSpPr>
            <a:spLocks noGrp="1"/>
          </p:cNvSpPr>
          <p:nvPr>
            <p:ph type="body" sz="half" idx="11"/>
          </p:nvPr>
        </p:nvSpPr>
        <p:spPr>
          <a:xfrm>
            <a:off x="475185" y="5514471"/>
            <a:ext cx="5486400" cy="514854"/>
          </a:xfrm>
          <a:prstGeom prst="rect">
            <a:avLst/>
          </a:prstGeom>
        </p:spPr>
        <p:txBody>
          <a:bodyPr lIns="0" t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76001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Gol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chemeClr val="bg2"/>
          </a:solidFill>
        </p:spPr>
      </p:pic>
      <p:sp>
        <p:nvSpPr>
          <p:cNvPr id="6" name="Text Placeholder 2"/>
          <p:cNvSpPr>
            <a:spLocks noGrp="1"/>
          </p:cNvSpPr>
          <p:nvPr>
            <p:ph idx="10"/>
          </p:nvPr>
        </p:nvSpPr>
        <p:spPr>
          <a:xfrm>
            <a:off x="1038708" y="2148158"/>
            <a:ext cx="7964182" cy="377872"/>
          </a:xfrm>
          <a:prstGeom prst="rect">
            <a:avLst/>
          </a:prstGeom>
        </p:spPr>
        <p:txBody>
          <a:bodyPr rtlCol="0">
            <a:normAutofit/>
          </a:bodyPr>
          <a:lstStyle>
            <a:lvl1pPr>
              <a:defRPr sz="2000">
                <a:latin typeface="Arial" charset="0"/>
                <a:ea typeface="Arial" charset="0"/>
                <a:cs typeface="Arial" charset="0"/>
              </a:defRPr>
            </a:lvl1pPr>
          </a:lstStyle>
          <a:p>
            <a:pPr lvl="0"/>
            <a:r>
              <a:rPr lang="en-US"/>
              <a:t>Click to edit Master text styles</a:t>
            </a:r>
          </a:p>
        </p:txBody>
      </p:sp>
      <p:sp>
        <p:nvSpPr>
          <p:cNvPr id="8" name="Text Placeholder 3"/>
          <p:cNvSpPr>
            <a:spLocks noGrp="1"/>
          </p:cNvSpPr>
          <p:nvPr>
            <p:ph type="body" sz="quarter" idx="11"/>
          </p:nvPr>
        </p:nvSpPr>
        <p:spPr>
          <a:xfrm>
            <a:off x="1040926" y="2606358"/>
            <a:ext cx="7977028" cy="508001"/>
          </a:xfrm>
        </p:spPr>
        <p:txBody>
          <a:bodyPr>
            <a:normAutofit/>
          </a:bodyPr>
          <a:lstStyle>
            <a:lvl1pPr>
              <a:defRPr sz="1600"/>
            </a:lvl1pPr>
          </a:lstStyle>
          <a:p>
            <a:pPr lvl="0"/>
            <a:r>
              <a:rPr lang="en-US"/>
              <a:t>Click to edit Master text styles</a:t>
            </a:r>
          </a:p>
        </p:txBody>
      </p:sp>
      <p:sp>
        <p:nvSpPr>
          <p:cNvPr id="9" name="Title 1"/>
          <p:cNvSpPr>
            <a:spLocks noGrp="1"/>
          </p:cNvSpPr>
          <p:nvPr>
            <p:ph type="title"/>
          </p:nvPr>
        </p:nvSpPr>
        <p:spPr>
          <a:xfrm>
            <a:off x="1037727" y="260350"/>
            <a:ext cx="7964987" cy="161925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985198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Screen Shot 2016-05-24 at 9.33.55 A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78" y="0"/>
            <a:ext cx="9160677" cy="6858000"/>
          </a:xfrm>
          <a:prstGeom prst="rect">
            <a:avLst/>
          </a:prstGeom>
        </p:spPr>
      </p:pic>
    </p:spTree>
    <p:extLst>
      <p:ext uri="{BB962C8B-B14F-4D97-AF65-F5344CB8AC3E}">
        <p14:creationId xmlns:p14="http://schemas.microsoft.com/office/powerpoint/2010/main" val="3217746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xt/Bullets/Charts/Pictures">
    <p:bg>
      <p:bgPr>
        <a:solidFill>
          <a:schemeClr val="bg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1" y="5503030"/>
            <a:ext cx="9144001" cy="1354970"/>
            <a:chOff x="-1" y="5503030"/>
            <a:chExt cx="9144001" cy="1354970"/>
          </a:xfrm>
        </p:grpSpPr>
        <p:sp>
          <p:nvSpPr>
            <p:cNvPr id="3" name="Rectangle 2"/>
            <p:cNvSpPr/>
            <p:nvPr userDrawn="1"/>
          </p:nvSpPr>
          <p:spPr>
            <a:xfrm>
              <a:off x="5926544" y="5503030"/>
              <a:ext cx="3217456" cy="135497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Staff Bottom Banner_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54328"/>
              <a:ext cx="9144001" cy="803672"/>
            </a:xfrm>
            <a:prstGeom prst="rect">
              <a:avLst/>
            </a:prstGeom>
          </p:spPr>
        </p:pic>
      </p:grpSp>
      <p:sp>
        <p:nvSpPr>
          <p:cNvPr id="5" name="Title 1"/>
          <p:cNvSpPr>
            <a:spLocks noGrp="1"/>
          </p:cNvSpPr>
          <p:nvPr>
            <p:ph type="title"/>
          </p:nvPr>
        </p:nvSpPr>
        <p:spPr>
          <a:xfrm>
            <a:off x="457200" y="271463"/>
            <a:ext cx="8229600" cy="1419225"/>
          </a:xfrm>
          <a:prstGeom prst="rect">
            <a:avLst/>
          </a:prstGeom>
        </p:spPr>
        <p:txBody>
          <a:bodyPr/>
          <a:lstStyle/>
          <a:p>
            <a:r>
              <a:rPr lang="en-US"/>
              <a:t>Click to edit Master title style</a:t>
            </a:r>
          </a:p>
        </p:txBody>
      </p:sp>
      <p:sp>
        <p:nvSpPr>
          <p:cNvPr id="10" name="Content Placeholder 2"/>
          <p:cNvSpPr>
            <a:spLocks noGrp="1"/>
          </p:cNvSpPr>
          <p:nvPr>
            <p:ph sz="half" idx="1"/>
          </p:nvPr>
        </p:nvSpPr>
        <p:spPr>
          <a:xfrm>
            <a:off x="457199" y="2061063"/>
            <a:ext cx="8235315" cy="3978949"/>
          </a:xfrm>
          <a:prstGeom prst="rect">
            <a:avLst/>
          </a:prstGeom>
        </p:spPr>
        <p:txBody>
          <a:bodyPr lIns="0" tIns="0">
            <a:normAutofit/>
          </a:bodyPr>
          <a:lstStyle>
            <a:lvl1pPr>
              <a:lnSpc>
                <a:spcPct val="90000"/>
              </a:lnSpc>
              <a:defRPr sz="2200"/>
            </a:lvl1pPr>
            <a:lvl2pPr>
              <a:lnSpc>
                <a:spcPct val="90000"/>
              </a:lnSpc>
              <a:defRPr sz="2000"/>
            </a:lvl2pPr>
            <a:lvl3pPr>
              <a:lnSpc>
                <a:spcPct val="90000"/>
              </a:lnSpc>
              <a:defRPr sz="1800"/>
            </a:lvl3pPr>
            <a:lvl4pPr marL="1600200" indent="-228600">
              <a:lnSpc>
                <a:spcPct val="90000"/>
              </a:lnSpc>
              <a:buFont typeface="LucidaGrande" charset="0"/>
              <a:buChar char="–"/>
              <a:defRPr sz="1600"/>
            </a:lvl4pPr>
            <a:lvl5pPr marL="2057400" indent="-228600">
              <a:lnSpc>
                <a:spcPct val="90000"/>
              </a:lnSpc>
              <a:buFont typeface="LucidaGrande" charset="0"/>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7846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title &amp; Text">
    <p:spTree>
      <p:nvGrpSpPr>
        <p:cNvPr id="1" name=""/>
        <p:cNvGrpSpPr/>
        <p:nvPr/>
      </p:nvGrpSpPr>
      <p:grpSpPr>
        <a:xfrm>
          <a:off x="0" y="0"/>
          <a:ext cx="0" cy="0"/>
          <a:chOff x="0" y="0"/>
          <a:chExt cx="0" cy="0"/>
        </a:xfrm>
      </p:grpSpPr>
      <p:grpSp>
        <p:nvGrpSpPr>
          <p:cNvPr id="7" name="Group 6"/>
          <p:cNvGrpSpPr/>
          <p:nvPr userDrawn="1"/>
        </p:nvGrpSpPr>
        <p:grpSpPr>
          <a:xfrm>
            <a:off x="-1" y="5503030"/>
            <a:ext cx="9144001" cy="1354970"/>
            <a:chOff x="-1" y="5503030"/>
            <a:chExt cx="9144001" cy="1354970"/>
          </a:xfrm>
        </p:grpSpPr>
        <p:sp>
          <p:nvSpPr>
            <p:cNvPr id="9" name="Rectangle 8"/>
            <p:cNvSpPr/>
            <p:nvPr userDrawn="1"/>
          </p:nvSpPr>
          <p:spPr>
            <a:xfrm>
              <a:off x="5926544" y="5503030"/>
              <a:ext cx="3217456" cy="135497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Staff Bottom Banner_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54328"/>
              <a:ext cx="9144001" cy="803672"/>
            </a:xfrm>
            <a:prstGeom prst="rect">
              <a:avLst/>
            </a:prstGeom>
          </p:spPr>
        </p:pic>
      </p:grpSp>
      <p:sp>
        <p:nvSpPr>
          <p:cNvPr id="6" name="Title 1"/>
          <p:cNvSpPr>
            <a:spLocks noGrp="1"/>
          </p:cNvSpPr>
          <p:nvPr>
            <p:ph type="title"/>
          </p:nvPr>
        </p:nvSpPr>
        <p:spPr>
          <a:xfrm>
            <a:off x="457200" y="271463"/>
            <a:ext cx="8229600" cy="1419225"/>
          </a:xfrm>
          <a:prstGeom prst="rect">
            <a:avLst/>
          </a:prstGeom>
        </p:spPr>
        <p:txBody>
          <a:bodyPr/>
          <a:lstStyle/>
          <a:p>
            <a:r>
              <a:rPr lang="en-US"/>
              <a:t>Click to edit Master title style</a:t>
            </a:r>
          </a:p>
        </p:txBody>
      </p:sp>
      <p:sp>
        <p:nvSpPr>
          <p:cNvPr id="8" name="Subtitle 2"/>
          <p:cNvSpPr>
            <a:spLocks noGrp="1"/>
          </p:cNvSpPr>
          <p:nvPr>
            <p:ph type="subTitle" idx="1"/>
          </p:nvPr>
        </p:nvSpPr>
        <p:spPr>
          <a:xfrm>
            <a:off x="457200" y="2058878"/>
            <a:ext cx="7772400" cy="3857843"/>
          </a:xfrm>
          <a:prstGeom prst="rect">
            <a:avLst/>
          </a:prstGeom>
        </p:spPr>
        <p:txBody>
          <a:bodyPr lIns="0" tIns="0"/>
          <a:lstStyle>
            <a:lvl1pPr marL="0" indent="0" algn="l">
              <a:buNone/>
              <a:defRPr sz="2200">
                <a:solidFill>
                  <a:schemeClr val="tx1"/>
                </a:solidFill>
              </a:defRPr>
            </a:lvl1pPr>
            <a:lvl2pPr marL="800100" indent="-342900" algn="l">
              <a:buFont typeface="Arial"/>
              <a:buChar char="•"/>
              <a:defRPr>
                <a:solidFill>
                  <a:schemeClr val="tx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418289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de by Side Info Opt 1">
    <p:spTree>
      <p:nvGrpSpPr>
        <p:cNvPr id="1" name=""/>
        <p:cNvGrpSpPr/>
        <p:nvPr/>
      </p:nvGrpSpPr>
      <p:grpSpPr>
        <a:xfrm>
          <a:off x="0" y="0"/>
          <a:ext cx="0" cy="0"/>
          <a:chOff x="0" y="0"/>
          <a:chExt cx="0" cy="0"/>
        </a:xfrm>
      </p:grpSpPr>
      <p:grpSp>
        <p:nvGrpSpPr>
          <p:cNvPr id="7" name="Group 6"/>
          <p:cNvGrpSpPr/>
          <p:nvPr userDrawn="1"/>
        </p:nvGrpSpPr>
        <p:grpSpPr>
          <a:xfrm>
            <a:off x="-1" y="5503030"/>
            <a:ext cx="9144001" cy="1354970"/>
            <a:chOff x="-1" y="5503030"/>
            <a:chExt cx="9144001" cy="1354970"/>
          </a:xfrm>
        </p:grpSpPr>
        <p:sp>
          <p:nvSpPr>
            <p:cNvPr id="8" name="Rectangle 7"/>
            <p:cNvSpPr/>
            <p:nvPr userDrawn="1"/>
          </p:nvSpPr>
          <p:spPr>
            <a:xfrm>
              <a:off x="5926544" y="5503030"/>
              <a:ext cx="3217456" cy="135497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taff Bottom Banner_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54328"/>
              <a:ext cx="9144001" cy="803672"/>
            </a:xfrm>
            <a:prstGeom prst="rect">
              <a:avLst/>
            </a:prstGeom>
          </p:spPr>
        </p:pic>
      </p:grpSp>
      <p:sp>
        <p:nvSpPr>
          <p:cNvPr id="13" name="Title 1"/>
          <p:cNvSpPr>
            <a:spLocks noGrp="1"/>
          </p:cNvSpPr>
          <p:nvPr>
            <p:ph type="title"/>
          </p:nvPr>
        </p:nvSpPr>
        <p:spPr>
          <a:xfrm>
            <a:off x="457200" y="271463"/>
            <a:ext cx="8229600" cy="1419225"/>
          </a:xfrm>
          <a:prstGeom prst="rect">
            <a:avLst/>
          </a:prstGeom>
        </p:spPr>
        <p:txBody>
          <a:bodyPr/>
          <a:lstStyle/>
          <a:p>
            <a:r>
              <a:rPr lang="en-US"/>
              <a:t>Click to edit Master title style</a:t>
            </a:r>
          </a:p>
        </p:txBody>
      </p:sp>
      <p:sp>
        <p:nvSpPr>
          <p:cNvPr id="15" name="Content Placeholder 2"/>
          <p:cNvSpPr>
            <a:spLocks noGrp="1"/>
          </p:cNvSpPr>
          <p:nvPr>
            <p:ph sz="half" idx="1"/>
          </p:nvPr>
        </p:nvSpPr>
        <p:spPr>
          <a:xfrm>
            <a:off x="457200" y="2061063"/>
            <a:ext cx="4038600" cy="3978949"/>
          </a:xfrm>
          <a:prstGeom prst="rect">
            <a:avLst/>
          </a:prstGeom>
        </p:spPr>
        <p:txBody>
          <a:bodyPr lIns="0" tIns="0">
            <a:normAutofit/>
          </a:bodyPr>
          <a:lstStyle>
            <a:lvl1pPr>
              <a:lnSpc>
                <a:spcPct val="90000"/>
              </a:lnSpc>
              <a:defRPr sz="2200"/>
            </a:lvl1pPr>
            <a:lvl2pPr>
              <a:lnSpc>
                <a:spcPct val="90000"/>
              </a:lnSpc>
              <a:defRPr sz="2000"/>
            </a:lvl2pPr>
            <a:lvl3pPr>
              <a:lnSpc>
                <a:spcPct val="90000"/>
              </a:lnSpc>
              <a:defRPr sz="1800"/>
            </a:lvl3pPr>
            <a:lvl4pPr marL="1600200" indent="-228600">
              <a:lnSpc>
                <a:spcPct val="90000"/>
              </a:lnSpc>
              <a:buFont typeface="LucidaGrande" charset="0"/>
              <a:buChar char="–"/>
              <a:defRPr sz="1600"/>
            </a:lvl4pPr>
            <a:lvl5pPr marL="2057400" indent="-228600">
              <a:lnSpc>
                <a:spcPct val="90000"/>
              </a:lnSpc>
              <a:buFont typeface="LucidaGrande" charset="0"/>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0"/>
          </p:nvPr>
        </p:nvSpPr>
        <p:spPr>
          <a:xfrm>
            <a:off x="4657344" y="2061063"/>
            <a:ext cx="4038600" cy="3978949"/>
          </a:xfrm>
          <a:prstGeom prst="rect">
            <a:avLst/>
          </a:prstGeom>
        </p:spPr>
        <p:txBody>
          <a:bodyPr lIns="0" tIns="0">
            <a:normAutofit/>
          </a:bodyPr>
          <a:lstStyle>
            <a:lvl1pPr>
              <a:lnSpc>
                <a:spcPct val="90000"/>
              </a:lnSpc>
              <a:defRPr sz="2200"/>
            </a:lvl1pPr>
            <a:lvl2pPr>
              <a:lnSpc>
                <a:spcPct val="90000"/>
              </a:lnSpc>
              <a:defRPr sz="2000"/>
            </a:lvl2pPr>
            <a:lvl3pPr>
              <a:lnSpc>
                <a:spcPct val="90000"/>
              </a:lnSpc>
              <a:defRPr sz="1800"/>
            </a:lvl3pPr>
            <a:lvl4pPr marL="1600200" indent="-228600">
              <a:lnSpc>
                <a:spcPct val="90000"/>
              </a:lnSpc>
              <a:buFont typeface=".HelveticaNeueDeskInterface-Regular" charset="-120"/>
              <a:buChar char="–"/>
              <a:defRPr sz="1600"/>
            </a:lvl4pPr>
            <a:lvl5pPr marL="2057400" indent="-228600">
              <a:lnSpc>
                <a:spcPct val="90000"/>
              </a:lnSpc>
              <a:buFont typeface="LucidaGrande" charset="0"/>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4565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de by Side Info Opt 2">
    <p:spTree>
      <p:nvGrpSpPr>
        <p:cNvPr id="1" name=""/>
        <p:cNvGrpSpPr/>
        <p:nvPr/>
      </p:nvGrpSpPr>
      <p:grpSpPr>
        <a:xfrm>
          <a:off x="0" y="0"/>
          <a:ext cx="0" cy="0"/>
          <a:chOff x="0" y="0"/>
          <a:chExt cx="0" cy="0"/>
        </a:xfrm>
      </p:grpSpPr>
      <p:grpSp>
        <p:nvGrpSpPr>
          <p:cNvPr id="11" name="Group 10"/>
          <p:cNvGrpSpPr/>
          <p:nvPr userDrawn="1"/>
        </p:nvGrpSpPr>
        <p:grpSpPr>
          <a:xfrm>
            <a:off x="-1" y="5503030"/>
            <a:ext cx="9144001" cy="1354970"/>
            <a:chOff x="-1" y="5503030"/>
            <a:chExt cx="9144001" cy="1354970"/>
          </a:xfrm>
        </p:grpSpPr>
        <p:sp>
          <p:nvSpPr>
            <p:cNvPr id="14" name="Rectangle 13"/>
            <p:cNvSpPr/>
            <p:nvPr userDrawn="1"/>
          </p:nvSpPr>
          <p:spPr>
            <a:xfrm>
              <a:off x="5926544" y="5503030"/>
              <a:ext cx="3217456" cy="135497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Staff Bottom Banner_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54328"/>
              <a:ext cx="9144001" cy="803672"/>
            </a:xfrm>
            <a:prstGeom prst="rect">
              <a:avLst/>
            </a:prstGeom>
          </p:spPr>
        </p:pic>
      </p:grpSp>
      <p:sp>
        <p:nvSpPr>
          <p:cNvPr id="13" name="Title 1"/>
          <p:cNvSpPr>
            <a:spLocks noGrp="1"/>
          </p:cNvSpPr>
          <p:nvPr>
            <p:ph type="title"/>
          </p:nvPr>
        </p:nvSpPr>
        <p:spPr>
          <a:xfrm>
            <a:off x="457200" y="271463"/>
            <a:ext cx="8229600" cy="1419225"/>
          </a:xfrm>
          <a:prstGeom prst="rect">
            <a:avLst/>
          </a:prstGeom>
        </p:spPr>
        <p:txBody>
          <a:bodyPr/>
          <a:lstStyle/>
          <a:p>
            <a:r>
              <a:rPr lang="en-US"/>
              <a:t>Click to edit Master title style</a:t>
            </a:r>
          </a:p>
        </p:txBody>
      </p:sp>
      <p:sp>
        <p:nvSpPr>
          <p:cNvPr id="8" name="Text Placeholder 3"/>
          <p:cNvSpPr>
            <a:spLocks noGrp="1"/>
          </p:cNvSpPr>
          <p:nvPr>
            <p:ph type="body" sz="half" idx="2"/>
          </p:nvPr>
        </p:nvSpPr>
        <p:spPr>
          <a:xfrm>
            <a:off x="457200" y="2066043"/>
            <a:ext cx="4046220" cy="3985825"/>
          </a:xfrm>
          <a:prstGeom prst="rect">
            <a:avLst/>
          </a:prstGeom>
        </p:spPr>
        <p:txBody>
          <a:bodyPr lIns="0" tIns="0" rIns="91440">
            <a:normAutofit/>
          </a:bodyPr>
          <a:lstStyle>
            <a:lvl1pPr marL="0" indent="0">
              <a:buNone/>
              <a:defRPr sz="2200" b="0" i="0">
                <a:latin typeface="Helvetica Neue Medium"/>
                <a:cs typeface="Helvetica Neue Medium"/>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Content Placeholder 2"/>
          <p:cNvSpPr>
            <a:spLocks noGrp="1"/>
          </p:cNvSpPr>
          <p:nvPr>
            <p:ph sz="half" idx="10"/>
          </p:nvPr>
        </p:nvSpPr>
        <p:spPr>
          <a:xfrm>
            <a:off x="4657344" y="2072493"/>
            <a:ext cx="4038600" cy="3978949"/>
          </a:xfrm>
          <a:prstGeom prst="rect">
            <a:avLst/>
          </a:prstGeom>
        </p:spPr>
        <p:txBody>
          <a:bodyPr lIns="0" tIns="0">
            <a:normAutofit/>
          </a:bodyPr>
          <a:lstStyle>
            <a:lvl1pPr>
              <a:lnSpc>
                <a:spcPct val="90000"/>
              </a:lnSpc>
              <a:defRPr sz="2200"/>
            </a:lvl1pPr>
            <a:lvl2pPr>
              <a:lnSpc>
                <a:spcPct val="90000"/>
              </a:lnSpc>
              <a:defRPr sz="2000"/>
            </a:lvl2pPr>
            <a:lvl3pPr>
              <a:lnSpc>
                <a:spcPct val="90000"/>
              </a:lnSpc>
              <a:defRPr sz="1800"/>
            </a:lvl3pPr>
            <a:lvl4pPr marL="1600200" indent="-228600">
              <a:lnSpc>
                <a:spcPct val="90000"/>
              </a:lnSpc>
              <a:buFont typeface=".HelveticaNeueDeskInterface-Regular" charset="-120"/>
              <a:buChar char="–"/>
              <a:defRPr sz="1600"/>
            </a:lvl4pPr>
            <a:lvl5pPr marL="2057400" indent="-228600">
              <a:lnSpc>
                <a:spcPct val="90000"/>
              </a:lnSpc>
              <a:buFont typeface="LucidaGrande" charset="0"/>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686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Blank Info">
    <p:spTree>
      <p:nvGrpSpPr>
        <p:cNvPr id="1" name=""/>
        <p:cNvGrpSpPr/>
        <p:nvPr/>
      </p:nvGrpSpPr>
      <p:grpSpPr>
        <a:xfrm>
          <a:off x="0" y="0"/>
          <a:ext cx="0" cy="0"/>
          <a:chOff x="0" y="0"/>
          <a:chExt cx="0" cy="0"/>
        </a:xfrm>
      </p:grpSpPr>
      <p:grpSp>
        <p:nvGrpSpPr>
          <p:cNvPr id="5" name="Group 4"/>
          <p:cNvGrpSpPr/>
          <p:nvPr userDrawn="1"/>
        </p:nvGrpSpPr>
        <p:grpSpPr>
          <a:xfrm>
            <a:off x="-1" y="5503030"/>
            <a:ext cx="9144001" cy="1354970"/>
            <a:chOff x="-1" y="5503030"/>
            <a:chExt cx="9144001" cy="1354970"/>
          </a:xfrm>
        </p:grpSpPr>
        <p:sp>
          <p:nvSpPr>
            <p:cNvPr id="6" name="Rectangle 5"/>
            <p:cNvSpPr/>
            <p:nvPr userDrawn="1"/>
          </p:nvSpPr>
          <p:spPr>
            <a:xfrm>
              <a:off x="5926544" y="5503030"/>
              <a:ext cx="3217456" cy="135497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taff Bottom Banner_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54328"/>
              <a:ext cx="9144001" cy="803672"/>
            </a:xfrm>
            <a:prstGeom prst="rect">
              <a:avLst/>
            </a:prstGeom>
          </p:spPr>
        </p:pic>
      </p:grpSp>
      <p:sp>
        <p:nvSpPr>
          <p:cNvPr id="13" name="Title 1"/>
          <p:cNvSpPr>
            <a:spLocks noGrp="1"/>
          </p:cNvSpPr>
          <p:nvPr>
            <p:ph type="title"/>
          </p:nvPr>
        </p:nvSpPr>
        <p:spPr>
          <a:xfrm>
            <a:off x="457200" y="271463"/>
            <a:ext cx="8229600" cy="141922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34753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4" name="Group 3"/>
          <p:cNvGrpSpPr/>
          <p:nvPr userDrawn="1"/>
        </p:nvGrpSpPr>
        <p:grpSpPr>
          <a:xfrm>
            <a:off x="-1" y="5503030"/>
            <a:ext cx="9144001" cy="1354970"/>
            <a:chOff x="-1" y="5503030"/>
            <a:chExt cx="9144001" cy="1354970"/>
          </a:xfrm>
        </p:grpSpPr>
        <p:sp>
          <p:nvSpPr>
            <p:cNvPr id="5" name="Rectangle 4"/>
            <p:cNvSpPr/>
            <p:nvPr userDrawn="1"/>
          </p:nvSpPr>
          <p:spPr>
            <a:xfrm>
              <a:off x="5926544" y="5503030"/>
              <a:ext cx="3217456" cy="135497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taff Bottom Banner_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54328"/>
              <a:ext cx="9144001" cy="803672"/>
            </a:xfrm>
            <a:prstGeom prst="rect">
              <a:avLst/>
            </a:prstGeom>
          </p:spPr>
        </p:pic>
      </p:grpSp>
    </p:spTree>
    <p:extLst>
      <p:ext uri="{BB962C8B-B14F-4D97-AF65-F5344CB8AC3E}">
        <p14:creationId xmlns:p14="http://schemas.microsoft.com/office/powerpoint/2010/main" val="995926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Placeholder 2"/>
          <p:cNvSpPr>
            <a:spLocks noGrp="1"/>
          </p:cNvSpPr>
          <p:nvPr>
            <p:ph type="body" idx="1"/>
          </p:nvPr>
        </p:nvSpPr>
        <p:spPr bwMode="auto">
          <a:xfrm>
            <a:off x="1037727" y="2147888"/>
            <a:ext cx="7964987" cy="37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en-US" dirty="0"/>
              <a:t>Click to edit Master text style</a:t>
            </a:r>
          </a:p>
        </p:txBody>
      </p:sp>
      <p:sp>
        <p:nvSpPr>
          <p:cNvPr id="13" name="Title Placeholder 1"/>
          <p:cNvSpPr>
            <a:spLocks noGrp="1"/>
          </p:cNvSpPr>
          <p:nvPr>
            <p:ph type="title"/>
          </p:nvPr>
        </p:nvSpPr>
        <p:spPr bwMode="auto">
          <a:xfrm>
            <a:off x="1037727" y="260350"/>
            <a:ext cx="7964987"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en-US" altLang="en-US"/>
              <a:t>Click to edit Master title style</a:t>
            </a:r>
            <a:endParaRPr lang="en-US" altLang="en-US" dirty="0"/>
          </a:p>
        </p:txBody>
      </p:sp>
      <p:sp>
        <p:nvSpPr>
          <p:cNvPr id="2" name="TextBox 1"/>
          <p:cNvSpPr txBox="1"/>
          <p:nvPr userDrawn="1"/>
        </p:nvSpPr>
        <p:spPr>
          <a:xfrm>
            <a:off x="7514011" y="6107759"/>
            <a:ext cx="184666" cy="369332"/>
          </a:xfrm>
          <a:prstGeom prst="rect">
            <a:avLst/>
          </a:prstGeom>
          <a:noFill/>
        </p:spPr>
        <p:txBody>
          <a:bodyPr wrap="none" rtlCol="0">
            <a:spAutoFit/>
          </a:bodyPr>
          <a:lstStyle/>
          <a:p>
            <a:endParaRPr lang="en-US" dirty="0"/>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7" r:id="rId3"/>
    <p:sldLayoutId id="2147483706" r:id="rId4"/>
    <p:sldLayoutId id="2147483699" r:id="rId5"/>
    <p:sldLayoutId id="2147483698" r:id="rId6"/>
    <p:sldLayoutId id="2147483702" r:id="rId7"/>
    <p:sldLayoutId id="2147483700" r:id="rId8"/>
    <p:sldLayoutId id="2147483701" r:id="rId9"/>
    <p:sldLayoutId id="2147483703" r:id="rId10"/>
  </p:sldLayoutIdLst>
  <p:txStyles>
    <p:titleStyle>
      <a:lvl1pPr algn="l" rtl="0" eaLnBrk="1" fontAlgn="base" hangingPunct="1">
        <a:lnSpc>
          <a:spcPct val="90000"/>
        </a:lnSpc>
        <a:spcBef>
          <a:spcPct val="0"/>
        </a:spcBef>
        <a:spcAft>
          <a:spcPct val="0"/>
        </a:spcAft>
        <a:defRPr sz="3000" kern="1200">
          <a:solidFill>
            <a:srgbClr val="6C3A77"/>
          </a:solidFill>
          <a:latin typeface="+mj-lt"/>
          <a:ea typeface="+mj-ea"/>
          <a:cs typeface="+mj-cs"/>
        </a:defRPr>
      </a:lvl1pPr>
      <a:lvl2pPr algn="l" rtl="0" eaLnBrk="1" fontAlgn="base" hangingPunct="1">
        <a:lnSpc>
          <a:spcPct val="90000"/>
        </a:lnSpc>
        <a:spcBef>
          <a:spcPct val="0"/>
        </a:spcBef>
        <a:spcAft>
          <a:spcPct val="0"/>
        </a:spcAft>
        <a:defRPr sz="3000">
          <a:solidFill>
            <a:srgbClr val="6C3A77"/>
          </a:solidFill>
          <a:latin typeface="Arial" charset="0"/>
        </a:defRPr>
      </a:lvl2pPr>
      <a:lvl3pPr algn="l" rtl="0" eaLnBrk="1" fontAlgn="base" hangingPunct="1">
        <a:lnSpc>
          <a:spcPct val="90000"/>
        </a:lnSpc>
        <a:spcBef>
          <a:spcPct val="0"/>
        </a:spcBef>
        <a:spcAft>
          <a:spcPct val="0"/>
        </a:spcAft>
        <a:defRPr sz="3000">
          <a:solidFill>
            <a:srgbClr val="6C3A77"/>
          </a:solidFill>
          <a:latin typeface="Arial" charset="0"/>
        </a:defRPr>
      </a:lvl3pPr>
      <a:lvl4pPr algn="l" rtl="0" eaLnBrk="1" fontAlgn="base" hangingPunct="1">
        <a:lnSpc>
          <a:spcPct val="90000"/>
        </a:lnSpc>
        <a:spcBef>
          <a:spcPct val="0"/>
        </a:spcBef>
        <a:spcAft>
          <a:spcPct val="0"/>
        </a:spcAft>
        <a:defRPr sz="3000">
          <a:solidFill>
            <a:srgbClr val="6C3A77"/>
          </a:solidFill>
          <a:latin typeface="Arial" charset="0"/>
        </a:defRPr>
      </a:lvl4pPr>
      <a:lvl5pPr algn="l" rtl="0" eaLnBrk="1" fontAlgn="base" hangingPunct="1">
        <a:lnSpc>
          <a:spcPct val="90000"/>
        </a:lnSpc>
        <a:spcBef>
          <a:spcPct val="0"/>
        </a:spcBef>
        <a:spcAft>
          <a:spcPct val="0"/>
        </a:spcAft>
        <a:defRPr sz="3000">
          <a:solidFill>
            <a:srgbClr val="6C3A77"/>
          </a:solidFill>
          <a:latin typeface="Arial" charset="0"/>
        </a:defRPr>
      </a:lvl5pPr>
      <a:lvl6pPr marL="457200" algn="l" rtl="0" eaLnBrk="1" fontAlgn="base" hangingPunct="1">
        <a:lnSpc>
          <a:spcPct val="90000"/>
        </a:lnSpc>
        <a:spcBef>
          <a:spcPct val="0"/>
        </a:spcBef>
        <a:spcAft>
          <a:spcPct val="0"/>
        </a:spcAft>
        <a:defRPr sz="3000">
          <a:solidFill>
            <a:srgbClr val="6C3A77"/>
          </a:solidFill>
          <a:latin typeface="Arial" charset="0"/>
        </a:defRPr>
      </a:lvl6pPr>
      <a:lvl7pPr marL="914400" algn="l" rtl="0" eaLnBrk="1" fontAlgn="base" hangingPunct="1">
        <a:lnSpc>
          <a:spcPct val="90000"/>
        </a:lnSpc>
        <a:spcBef>
          <a:spcPct val="0"/>
        </a:spcBef>
        <a:spcAft>
          <a:spcPct val="0"/>
        </a:spcAft>
        <a:defRPr sz="3000">
          <a:solidFill>
            <a:srgbClr val="6C3A77"/>
          </a:solidFill>
          <a:latin typeface="Arial" charset="0"/>
        </a:defRPr>
      </a:lvl7pPr>
      <a:lvl8pPr marL="1371600" algn="l" rtl="0" eaLnBrk="1" fontAlgn="base" hangingPunct="1">
        <a:lnSpc>
          <a:spcPct val="90000"/>
        </a:lnSpc>
        <a:spcBef>
          <a:spcPct val="0"/>
        </a:spcBef>
        <a:spcAft>
          <a:spcPct val="0"/>
        </a:spcAft>
        <a:defRPr sz="3000">
          <a:solidFill>
            <a:srgbClr val="6C3A77"/>
          </a:solidFill>
          <a:latin typeface="Arial" charset="0"/>
        </a:defRPr>
      </a:lvl8pPr>
      <a:lvl9pPr marL="1828800" algn="l" rtl="0" eaLnBrk="1" fontAlgn="base" hangingPunct="1">
        <a:lnSpc>
          <a:spcPct val="90000"/>
        </a:lnSpc>
        <a:spcBef>
          <a:spcPct val="0"/>
        </a:spcBef>
        <a:spcAft>
          <a:spcPct val="0"/>
        </a:spcAft>
        <a:defRPr sz="3000">
          <a:solidFill>
            <a:srgbClr val="6C3A77"/>
          </a:solidFill>
          <a:latin typeface="Arial" charset="0"/>
        </a:defRPr>
      </a:lvl9pPr>
    </p:titleStyle>
    <p:bodyStyle>
      <a:lvl1pPr algn="l" rtl="0" eaLnBrk="1" fontAlgn="base" hangingPunct="1">
        <a:lnSpc>
          <a:spcPct val="90000"/>
        </a:lnSpc>
        <a:spcBef>
          <a:spcPts val="1000"/>
        </a:spcBef>
        <a:spcAft>
          <a:spcPct val="0"/>
        </a:spcAft>
        <a:buFont typeface="Arial" charset="0"/>
        <a:defRPr sz="20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emf"/><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hyperlink" Target="http://www.mrscienceshow.com/2010/06/bring-us-your-burning-science-questions.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customXml" Target="../ink/ink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C094B5-76A1-4BBB-83D9-12C2C20929FE}"/>
              </a:ext>
            </a:extLst>
          </p:cNvPr>
          <p:cNvSpPr>
            <a:spLocks noGrp="1"/>
          </p:cNvSpPr>
          <p:nvPr>
            <p:ph idx="10"/>
          </p:nvPr>
        </p:nvSpPr>
        <p:spPr>
          <a:xfrm>
            <a:off x="2039007" y="3288868"/>
            <a:ext cx="6515486" cy="1608954"/>
          </a:xfrm>
        </p:spPr>
        <p:txBody>
          <a:bodyPr>
            <a:noAutofit/>
          </a:bodyPr>
          <a:lstStyle/>
          <a:p>
            <a:pPr algn="ctr">
              <a:spcBef>
                <a:spcPts val="600"/>
              </a:spcBef>
            </a:pPr>
            <a:r>
              <a:rPr lang="en-US" sz="2400" dirty="0"/>
              <a:t>Faustine Williams, PhD, MPH, MS</a:t>
            </a:r>
          </a:p>
          <a:p>
            <a:pPr algn="ctr">
              <a:spcBef>
                <a:spcPts val="600"/>
              </a:spcBef>
            </a:pPr>
            <a:r>
              <a:rPr lang="en-US" sz="2400" dirty="0"/>
              <a:t>Stadtman Tenure Track Investigator</a:t>
            </a:r>
          </a:p>
          <a:p>
            <a:pPr algn="ctr">
              <a:spcBef>
                <a:spcPts val="600"/>
              </a:spcBef>
            </a:pPr>
            <a:r>
              <a:rPr lang="en-US" sz="2400" dirty="0"/>
              <a:t> &amp; </a:t>
            </a:r>
          </a:p>
          <a:p>
            <a:pPr algn="ctr">
              <a:spcBef>
                <a:spcPts val="600"/>
              </a:spcBef>
            </a:pPr>
            <a:r>
              <a:rPr lang="en-US" sz="2400" dirty="0"/>
              <a:t>NIH Distinguished Scholar </a:t>
            </a:r>
          </a:p>
          <a:p>
            <a:pPr algn="ctr"/>
            <a:r>
              <a:rPr lang="en-US" sz="2400" dirty="0"/>
              <a:t>                    </a:t>
            </a:r>
          </a:p>
          <a:p>
            <a:pPr algn="ctr"/>
            <a:r>
              <a:rPr lang="en-US" sz="2400" dirty="0"/>
              <a:t>                         HD &amp; </a:t>
            </a:r>
            <a:r>
              <a:rPr lang="en-US" sz="2400" dirty="0" err="1"/>
              <a:t>GeoTransD</a:t>
            </a:r>
            <a:r>
              <a:rPr lang="en-US" sz="2400" dirty="0"/>
              <a:t> Research Lab </a:t>
            </a:r>
          </a:p>
          <a:p>
            <a:pPr algn="ctr"/>
            <a:endParaRPr lang="en-US" sz="2800" dirty="0"/>
          </a:p>
        </p:txBody>
      </p:sp>
      <p:sp>
        <p:nvSpPr>
          <p:cNvPr id="3" name="Text Placeholder 2">
            <a:extLst>
              <a:ext uri="{FF2B5EF4-FFF2-40B4-BE49-F238E27FC236}">
                <a16:creationId xmlns:a16="http://schemas.microsoft.com/office/drawing/2014/main" id="{BCFD7761-21EE-4DD9-8F14-A8DCBD70B0E1}"/>
              </a:ext>
            </a:extLst>
          </p:cNvPr>
          <p:cNvSpPr>
            <a:spLocks noGrp="1"/>
          </p:cNvSpPr>
          <p:nvPr>
            <p:ph type="body" sz="quarter" idx="11"/>
          </p:nvPr>
        </p:nvSpPr>
        <p:spPr>
          <a:xfrm>
            <a:off x="190321" y="5907915"/>
            <a:ext cx="4991279" cy="689735"/>
          </a:xfrm>
        </p:spPr>
        <p:txBody>
          <a:bodyPr>
            <a:noAutofit/>
          </a:bodyPr>
          <a:lstStyle/>
          <a:p>
            <a:pPr>
              <a:lnSpc>
                <a:spcPct val="100000"/>
              </a:lnSpc>
              <a:spcBef>
                <a:spcPts val="600"/>
              </a:spcBef>
            </a:pPr>
            <a:r>
              <a:rPr lang="en-US" sz="2000" dirty="0"/>
              <a:t>Eastern Virginia Medical School</a:t>
            </a:r>
          </a:p>
          <a:p>
            <a:pPr>
              <a:lnSpc>
                <a:spcPct val="100000"/>
              </a:lnSpc>
              <a:spcBef>
                <a:spcPts val="600"/>
              </a:spcBef>
            </a:pPr>
            <a:r>
              <a:rPr lang="en-US" sz="2000" dirty="0"/>
              <a:t>September 13</a:t>
            </a:r>
            <a:r>
              <a:rPr lang="en-US" sz="2000" baseline="30000" dirty="0"/>
              <a:t>th</a:t>
            </a:r>
            <a:r>
              <a:rPr lang="en-US" sz="2000" dirty="0"/>
              <a:t>, 2019</a:t>
            </a:r>
          </a:p>
        </p:txBody>
      </p:sp>
      <p:sp>
        <p:nvSpPr>
          <p:cNvPr id="4" name="Title 3">
            <a:extLst>
              <a:ext uri="{FF2B5EF4-FFF2-40B4-BE49-F238E27FC236}">
                <a16:creationId xmlns:a16="http://schemas.microsoft.com/office/drawing/2014/main" id="{72E99E95-4948-42AD-9EA5-C5D47EFEBB42}"/>
              </a:ext>
            </a:extLst>
          </p:cNvPr>
          <p:cNvSpPr>
            <a:spLocks noGrp="1"/>
          </p:cNvSpPr>
          <p:nvPr>
            <p:ph type="title"/>
          </p:nvPr>
        </p:nvSpPr>
        <p:spPr>
          <a:xfrm>
            <a:off x="589506" y="476160"/>
            <a:ext cx="7964987" cy="2174506"/>
          </a:xfrm>
        </p:spPr>
        <p:txBody>
          <a:bodyPr/>
          <a:lstStyle/>
          <a:p>
            <a:pPr algn="ctr"/>
            <a:r>
              <a:rPr lang="en-US" sz="4000" b="1" dirty="0"/>
              <a:t>Transdisciplinary Approach to Understand Cancer Disparities</a:t>
            </a:r>
          </a:p>
        </p:txBody>
      </p:sp>
    </p:spTree>
    <p:extLst>
      <p:ext uri="{BB962C8B-B14F-4D97-AF65-F5344CB8AC3E}">
        <p14:creationId xmlns:p14="http://schemas.microsoft.com/office/powerpoint/2010/main" val="1863130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A6139-16DF-4A7B-BAC5-93EE9F21DDF6}"/>
              </a:ext>
            </a:extLst>
          </p:cNvPr>
          <p:cNvSpPr>
            <a:spLocks noGrp="1"/>
          </p:cNvSpPr>
          <p:nvPr>
            <p:ph type="title"/>
          </p:nvPr>
        </p:nvSpPr>
        <p:spPr/>
        <p:txBody>
          <a:bodyPr/>
          <a:lstStyle/>
          <a:p>
            <a:pPr algn="ctr"/>
            <a:r>
              <a:rPr lang="en-US" sz="3400" b="1" dirty="0"/>
              <a:t>Overarching Mission:</a:t>
            </a:r>
            <a:br>
              <a:rPr lang="en-US" sz="3400" b="1" dirty="0"/>
            </a:br>
            <a:r>
              <a:rPr lang="en-US" sz="3400" b="1" dirty="0"/>
              <a:t>The Komen St Louis CBPR Project</a:t>
            </a:r>
          </a:p>
        </p:txBody>
      </p:sp>
      <p:sp>
        <p:nvSpPr>
          <p:cNvPr id="3" name="Subtitle 2">
            <a:extLst>
              <a:ext uri="{FF2B5EF4-FFF2-40B4-BE49-F238E27FC236}">
                <a16:creationId xmlns:a16="http://schemas.microsoft.com/office/drawing/2014/main" id="{9C2F1FFF-F6EB-4B34-9CD1-A7A034039C35}"/>
              </a:ext>
            </a:extLst>
          </p:cNvPr>
          <p:cNvSpPr>
            <a:spLocks noGrp="1"/>
          </p:cNvSpPr>
          <p:nvPr>
            <p:ph type="subTitle" idx="1"/>
          </p:nvPr>
        </p:nvSpPr>
        <p:spPr>
          <a:xfrm>
            <a:off x="457200" y="2058879"/>
            <a:ext cx="7772400" cy="3133232"/>
          </a:xfrm>
        </p:spPr>
        <p:txBody>
          <a:bodyPr/>
          <a:lstStyle/>
          <a:p>
            <a:pPr algn="ctr">
              <a:spcBef>
                <a:spcPts val="0"/>
              </a:spcBef>
            </a:pPr>
            <a:r>
              <a:rPr lang="en-US" sz="2800" dirty="0"/>
              <a:t>Identify shortfalls or gaps in the breast cancer treatment of African American women living in North St. Louis City </a:t>
            </a:r>
          </a:p>
          <a:p>
            <a:pPr algn="ctr">
              <a:spcBef>
                <a:spcPts val="0"/>
              </a:spcBef>
            </a:pPr>
            <a:r>
              <a:rPr lang="en-US" sz="2800" dirty="0"/>
              <a:t>(as measured by time to treatment)</a:t>
            </a:r>
          </a:p>
          <a:p>
            <a:pPr algn="ctr">
              <a:spcBef>
                <a:spcPts val="0"/>
              </a:spcBef>
            </a:pPr>
            <a:r>
              <a:rPr lang="en-US" sz="2800" dirty="0"/>
              <a:t> that will help explain their disproportionate rates of breast cancer mortality compared to white women, with an ultimate goal of remedying these shortfalls or gaps</a:t>
            </a:r>
            <a:endParaRPr lang="en-US" dirty="0"/>
          </a:p>
        </p:txBody>
      </p:sp>
      <p:sp>
        <p:nvSpPr>
          <p:cNvPr id="4" name="TextBox 3">
            <a:extLst>
              <a:ext uri="{FF2B5EF4-FFF2-40B4-BE49-F238E27FC236}">
                <a16:creationId xmlns:a16="http://schemas.microsoft.com/office/drawing/2014/main" id="{39D61435-FD46-4715-A9B3-0103C584B4F3}"/>
              </a:ext>
            </a:extLst>
          </p:cNvPr>
          <p:cNvSpPr txBox="1"/>
          <p:nvPr/>
        </p:nvSpPr>
        <p:spPr>
          <a:xfrm>
            <a:off x="2049517" y="5192111"/>
            <a:ext cx="5791200" cy="1477328"/>
          </a:xfrm>
          <a:prstGeom prst="rect">
            <a:avLst/>
          </a:prstGeom>
          <a:noFill/>
        </p:spPr>
        <p:txBody>
          <a:bodyPr wrap="square" rtlCol="0">
            <a:spAutoFit/>
          </a:bodyPr>
          <a:lstStyle/>
          <a:p>
            <a:r>
              <a:rPr lang="en-US" b="1" dirty="0"/>
              <a:t>Academic Partners: </a:t>
            </a:r>
            <a:r>
              <a:rPr lang="en-US" dirty="0"/>
              <a:t>WUSTL School of Medicine, Brown School of Social Work. </a:t>
            </a:r>
            <a:r>
              <a:rPr lang="en-US" b="1" dirty="0"/>
              <a:t>Community Partners: </a:t>
            </a:r>
            <a:r>
              <a:rPr lang="en-US" dirty="0"/>
              <a:t>Christian Hospital, Committed Caring Faith communities, Betty Jean Kerr People’s Health Clinic, &amp; Women’s Wellness Unite of St. Louis Effort for AIDS</a:t>
            </a:r>
          </a:p>
        </p:txBody>
      </p:sp>
    </p:spTree>
    <p:extLst>
      <p:ext uri="{BB962C8B-B14F-4D97-AF65-F5344CB8AC3E}">
        <p14:creationId xmlns:p14="http://schemas.microsoft.com/office/powerpoint/2010/main" val="384567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50"/>
                                        <p:tgtEl>
                                          <p:spTgt spid="4">
                                            <p:txEl>
                                              <p:pRg st="0" end="0"/>
                                            </p:txEl>
                                          </p:spTgt>
                                        </p:tgtEl>
                                      </p:cBhvr>
                                    </p:animEffect>
                                    <p:anim calcmode="lin" valueType="num">
                                      <p:cBhvr>
                                        <p:cTn id="13" dur="2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2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250"/>
                                        <p:tgtEl>
                                          <p:spTgt spid="3">
                                            <p:txEl>
                                              <p:pRg st="0" end="0"/>
                                            </p:txEl>
                                          </p:spTgt>
                                        </p:tgtEl>
                                      </p:cBhvr>
                                    </p:animEffect>
                                    <p:anim calcmode="lin" valueType="num">
                                      <p:cBhvr>
                                        <p:cTn id="20"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250" fill="hold"/>
                                        <p:tgtEl>
                                          <p:spTgt spid="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250"/>
                                        <p:tgtEl>
                                          <p:spTgt spid="3">
                                            <p:txEl>
                                              <p:pRg st="1" end="1"/>
                                            </p:txEl>
                                          </p:spTgt>
                                        </p:tgtEl>
                                      </p:cBhvr>
                                    </p:animEffect>
                                    <p:anim calcmode="lin" valueType="num">
                                      <p:cBhvr>
                                        <p:cTn id="25"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250" fill="hold"/>
                                        <p:tgtEl>
                                          <p:spTgt spid="3">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250"/>
                                        <p:tgtEl>
                                          <p:spTgt spid="3">
                                            <p:txEl>
                                              <p:pRg st="2" end="2"/>
                                            </p:txEl>
                                          </p:spTgt>
                                        </p:tgtEl>
                                      </p:cBhvr>
                                    </p:animEffect>
                                    <p:anim calcmode="lin" valueType="num">
                                      <p:cBhvr>
                                        <p:cTn id="30"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26ED4C4F-3D1E-4611-B387-F75DAE1ED923}"/>
              </a:ext>
            </a:extLst>
          </p:cNvPr>
          <p:cNvSpPr/>
          <p:nvPr/>
        </p:nvSpPr>
        <p:spPr>
          <a:xfrm>
            <a:off x="2322786" y="181303"/>
            <a:ext cx="4742794" cy="4101662"/>
          </a:xfrm>
          <a:prstGeom prst="flowChartConnector">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lowchart: Connector 1">
            <a:extLst>
              <a:ext uri="{FF2B5EF4-FFF2-40B4-BE49-F238E27FC236}">
                <a16:creationId xmlns:a16="http://schemas.microsoft.com/office/drawing/2014/main" id="{E510845D-E440-4156-92A8-066406AFCDD2}"/>
              </a:ext>
            </a:extLst>
          </p:cNvPr>
          <p:cNvSpPr/>
          <p:nvPr/>
        </p:nvSpPr>
        <p:spPr>
          <a:xfrm>
            <a:off x="152401" y="1949669"/>
            <a:ext cx="4495799" cy="4303986"/>
          </a:xfrm>
          <a:prstGeom prst="flowChartConnector">
            <a:avLst/>
          </a:prstGeom>
          <a:solidFill>
            <a:srgbClr val="501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Connector 3">
            <a:extLst>
              <a:ext uri="{FF2B5EF4-FFF2-40B4-BE49-F238E27FC236}">
                <a16:creationId xmlns:a16="http://schemas.microsoft.com/office/drawing/2014/main" id="{D45CD3D0-6899-4519-848D-61CB0F0CA4FE}"/>
              </a:ext>
            </a:extLst>
          </p:cNvPr>
          <p:cNvSpPr/>
          <p:nvPr/>
        </p:nvSpPr>
        <p:spPr>
          <a:xfrm>
            <a:off x="4109545" y="2050831"/>
            <a:ext cx="4448503" cy="4303986"/>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6B5A211-3F34-4553-A921-EDF56182C60F}"/>
              </a:ext>
            </a:extLst>
          </p:cNvPr>
          <p:cNvSpPr txBox="1"/>
          <p:nvPr/>
        </p:nvSpPr>
        <p:spPr>
          <a:xfrm>
            <a:off x="3168872" y="2241253"/>
            <a:ext cx="2448911" cy="1200329"/>
          </a:xfrm>
          <a:prstGeom prst="rect">
            <a:avLst/>
          </a:prstGeom>
          <a:noFill/>
        </p:spPr>
        <p:txBody>
          <a:bodyPr wrap="square" rtlCol="0">
            <a:spAutoFit/>
          </a:bodyPr>
          <a:lstStyle/>
          <a:p>
            <a:pPr algn="ctr"/>
            <a:r>
              <a:rPr lang="en-US" sz="2400" b="1" dirty="0">
                <a:solidFill>
                  <a:schemeClr val="bg2">
                    <a:lumMod val="40000"/>
                    <a:lumOff val="60000"/>
                  </a:schemeClr>
                </a:solidFill>
              </a:rPr>
              <a:t>St. Louis Komen Project Data Sources</a:t>
            </a:r>
          </a:p>
        </p:txBody>
      </p:sp>
      <p:sp>
        <p:nvSpPr>
          <p:cNvPr id="7" name="TextBox 6">
            <a:extLst>
              <a:ext uri="{FF2B5EF4-FFF2-40B4-BE49-F238E27FC236}">
                <a16:creationId xmlns:a16="http://schemas.microsoft.com/office/drawing/2014/main" id="{7D53E4D3-8C8E-471E-A03D-8E0AD94DA912}"/>
              </a:ext>
            </a:extLst>
          </p:cNvPr>
          <p:cNvSpPr txBox="1"/>
          <p:nvPr/>
        </p:nvSpPr>
        <p:spPr>
          <a:xfrm>
            <a:off x="3343604" y="439380"/>
            <a:ext cx="2816773" cy="1631216"/>
          </a:xfrm>
          <a:prstGeom prst="rect">
            <a:avLst/>
          </a:prstGeom>
          <a:noFill/>
        </p:spPr>
        <p:txBody>
          <a:bodyPr wrap="square" rtlCol="0">
            <a:spAutoFit/>
          </a:bodyPr>
          <a:lstStyle/>
          <a:p>
            <a:pPr algn="ctr"/>
            <a:r>
              <a:rPr lang="en-US" sz="2000" b="1" dirty="0">
                <a:solidFill>
                  <a:schemeClr val="bg1"/>
                </a:solidFill>
              </a:rPr>
              <a:t>Analysis of MCR data</a:t>
            </a:r>
          </a:p>
          <a:p>
            <a:pPr algn="ctr"/>
            <a:r>
              <a:rPr lang="en-US" sz="2000" dirty="0">
                <a:solidFill>
                  <a:schemeClr val="bg1"/>
                </a:solidFill>
              </a:rPr>
              <a:t>of African American women diagnosed between 2000-2008</a:t>
            </a:r>
          </a:p>
          <a:p>
            <a:pPr algn="ctr"/>
            <a:r>
              <a:rPr lang="en-US" sz="2000" b="1" dirty="0">
                <a:solidFill>
                  <a:schemeClr val="bg1"/>
                </a:solidFill>
              </a:rPr>
              <a:t>(Specific Aim #1)</a:t>
            </a:r>
          </a:p>
        </p:txBody>
      </p:sp>
      <p:sp>
        <p:nvSpPr>
          <p:cNvPr id="8" name="TextBox 7">
            <a:extLst>
              <a:ext uri="{FF2B5EF4-FFF2-40B4-BE49-F238E27FC236}">
                <a16:creationId xmlns:a16="http://schemas.microsoft.com/office/drawing/2014/main" id="{8601B1A5-4EE5-4BF0-9ECB-A73AB94EBAF8}"/>
              </a:ext>
            </a:extLst>
          </p:cNvPr>
          <p:cNvSpPr txBox="1"/>
          <p:nvPr/>
        </p:nvSpPr>
        <p:spPr>
          <a:xfrm>
            <a:off x="478220" y="3455080"/>
            <a:ext cx="3653658" cy="2554545"/>
          </a:xfrm>
          <a:prstGeom prst="rect">
            <a:avLst/>
          </a:prstGeom>
          <a:noFill/>
        </p:spPr>
        <p:txBody>
          <a:bodyPr wrap="square" rtlCol="0">
            <a:spAutoFit/>
          </a:bodyPr>
          <a:lstStyle/>
          <a:p>
            <a:pPr algn="ctr"/>
            <a:r>
              <a:rPr lang="en-US" sz="2000" b="1" dirty="0">
                <a:solidFill>
                  <a:schemeClr val="bg1"/>
                </a:solidFill>
              </a:rPr>
              <a:t>Focus groups </a:t>
            </a:r>
            <a:r>
              <a:rPr lang="en-US" sz="2000" dirty="0">
                <a:solidFill>
                  <a:schemeClr val="bg1"/>
                </a:solidFill>
              </a:rPr>
              <a:t>with patient navigators, providers &amp; community residents to gain their perspective on BC treatment of women in sample &amp; Develop a plan to build trust in North St. Louis</a:t>
            </a:r>
          </a:p>
          <a:p>
            <a:pPr algn="ctr"/>
            <a:r>
              <a:rPr lang="en-US" sz="2000" dirty="0">
                <a:solidFill>
                  <a:schemeClr val="bg1"/>
                </a:solidFill>
              </a:rPr>
              <a:t>(</a:t>
            </a:r>
            <a:r>
              <a:rPr lang="en-US" sz="2000" b="1" dirty="0">
                <a:solidFill>
                  <a:schemeClr val="bg1"/>
                </a:solidFill>
              </a:rPr>
              <a:t>Specific Aim #3)</a:t>
            </a:r>
          </a:p>
        </p:txBody>
      </p:sp>
      <p:sp>
        <p:nvSpPr>
          <p:cNvPr id="10" name="TextBox 9">
            <a:extLst>
              <a:ext uri="{FF2B5EF4-FFF2-40B4-BE49-F238E27FC236}">
                <a16:creationId xmlns:a16="http://schemas.microsoft.com/office/drawing/2014/main" id="{DF1D5E64-011B-4C34-A16C-4032EA4A0592}"/>
              </a:ext>
            </a:extLst>
          </p:cNvPr>
          <p:cNvSpPr txBox="1"/>
          <p:nvPr/>
        </p:nvSpPr>
        <p:spPr>
          <a:xfrm>
            <a:off x="4706006" y="3631917"/>
            <a:ext cx="3090043" cy="2246769"/>
          </a:xfrm>
          <a:prstGeom prst="rect">
            <a:avLst/>
          </a:prstGeom>
          <a:noFill/>
        </p:spPr>
        <p:txBody>
          <a:bodyPr wrap="square" rtlCol="0">
            <a:spAutoFit/>
          </a:bodyPr>
          <a:lstStyle/>
          <a:p>
            <a:pPr algn="ctr"/>
            <a:r>
              <a:rPr lang="en-US" sz="2000" b="1" dirty="0">
                <a:solidFill>
                  <a:schemeClr val="bg1"/>
                </a:solidFill>
              </a:rPr>
              <a:t>Narrative interviews </a:t>
            </a:r>
            <a:r>
              <a:rPr lang="en-US" sz="2000" dirty="0">
                <a:solidFill>
                  <a:schemeClr val="bg1"/>
                </a:solidFill>
              </a:rPr>
              <a:t>with survivors to capture treatment experiences: compared provider notes in their electronic medical records </a:t>
            </a:r>
          </a:p>
          <a:p>
            <a:pPr algn="ctr"/>
            <a:r>
              <a:rPr lang="en-US" sz="2000" b="1" dirty="0">
                <a:solidFill>
                  <a:schemeClr val="bg1"/>
                </a:solidFill>
              </a:rPr>
              <a:t>(Specific Aim #2)</a:t>
            </a:r>
          </a:p>
        </p:txBody>
      </p:sp>
      <p:sp>
        <p:nvSpPr>
          <p:cNvPr id="11" name="TextBox 10">
            <a:extLst>
              <a:ext uri="{FF2B5EF4-FFF2-40B4-BE49-F238E27FC236}">
                <a16:creationId xmlns:a16="http://schemas.microsoft.com/office/drawing/2014/main" id="{92906E5C-5A0B-460E-8D3D-DC7A86C51F7D}"/>
              </a:ext>
            </a:extLst>
          </p:cNvPr>
          <p:cNvSpPr txBox="1"/>
          <p:nvPr/>
        </p:nvSpPr>
        <p:spPr>
          <a:xfrm>
            <a:off x="2186153" y="6274713"/>
            <a:ext cx="5609896" cy="338554"/>
          </a:xfrm>
          <a:prstGeom prst="rect">
            <a:avLst/>
          </a:prstGeom>
          <a:noFill/>
        </p:spPr>
        <p:txBody>
          <a:bodyPr wrap="square" rtlCol="0">
            <a:spAutoFit/>
          </a:bodyPr>
          <a:lstStyle/>
          <a:p>
            <a:r>
              <a:rPr lang="en-US" sz="1600" b="1" dirty="0">
                <a:solidFill>
                  <a:srgbClr val="6C3A77"/>
                </a:solidFill>
              </a:rPr>
              <a:t>Multilevel Approach to St. Louis Komen Project </a:t>
            </a:r>
          </a:p>
        </p:txBody>
      </p:sp>
      <p:sp>
        <p:nvSpPr>
          <p:cNvPr id="3" name="TextBox 2">
            <a:extLst>
              <a:ext uri="{FF2B5EF4-FFF2-40B4-BE49-F238E27FC236}">
                <a16:creationId xmlns:a16="http://schemas.microsoft.com/office/drawing/2014/main" id="{011FFEF0-140B-4FD2-9A3D-3F591D581C42}"/>
              </a:ext>
            </a:extLst>
          </p:cNvPr>
          <p:cNvSpPr txBox="1"/>
          <p:nvPr/>
        </p:nvSpPr>
        <p:spPr>
          <a:xfrm>
            <a:off x="7499131" y="97458"/>
            <a:ext cx="932791" cy="400110"/>
          </a:xfrm>
          <a:prstGeom prst="rect">
            <a:avLst/>
          </a:prstGeom>
          <a:noFill/>
        </p:spPr>
        <p:txBody>
          <a:bodyPr wrap="square" rtlCol="0">
            <a:spAutoFit/>
          </a:bodyPr>
          <a:lstStyle/>
          <a:p>
            <a:pPr algn="ctr"/>
            <a:r>
              <a:rPr lang="en-US" sz="2000" b="1" dirty="0"/>
              <a:t>885</a:t>
            </a:r>
          </a:p>
        </p:txBody>
      </p:sp>
      <p:cxnSp>
        <p:nvCxnSpPr>
          <p:cNvPr id="12" name="Straight Arrow Connector 11">
            <a:extLst>
              <a:ext uri="{FF2B5EF4-FFF2-40B4-BE49-F238E27FC236}">
                <a16:creationId xmlns:a16="http://schemas.microsoft.com/office/drawing/2014/main" id="{F52038BC-823C-45A7-AE40-70DDAEF2F2F2}"/>
              </a:ext>
            </a:extLst>
          </p:cNvPr>
          <p:cNvCxnSpPr>
            <a:cxnSpLocks/>
          </p:cNvCxnSpPr>
          <p:nvPr/>
        </p:nvCxnSpPr>
        <p:spPr>
          <a:xfrm>
            <a:off x="7955018" y="426815"/>
            <a:ext cx="0" cy="286786"/>
          </a:xfrm>
          <a:prstGeom prst="straightConnector1">
            <a:avLst/>
          </a:prstGeom>
          <a:ln>
            <a:solidFill>
              <a:srgbClr val="501B57"/>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FD1AE78-7DC0-4D53-A03A-7B6A723F7E34}"/>
              </a:ext>
            </a:extLst>
          </p:cNvPr>
          <p:cNvSpPr txBox="1"/>
          <p:nvPr/>
        </p:nvSpPr>
        <p:spPr>
          <a:xfrm>
            <a:off x="6850119" y="653640"/>
            <a:ext cx="2233448" cy="707886"/>
          </a:xfrm>
          <a:prstGeom prst="rect">
            <a:avLst/>
          </a:prstGeom>
          <a:noFill/>
        </p:spPr>
        <p:txBody>
          <a:bodyPr wrap="square" rtlCol="0">
            <a:spAutoFit/>
          </a:bodyPr>
          <a:lstStyle/>
          <a:p>
            <a:pPr algn="ctr"/>
            <a:r>
              <a:rPr lang="en-US" sz="2000" b="1" dirty="0"/>
              <a:t>432 (alive in 2013)</a:t>
            </a:r>
          </a:p>
        </p:txBody>
      </p:sp>
      <p:sp>
        <p:nvSpPr>
          <p:cNvPr id="20" name="TextBox 19">
            <a:extLst>
              <a:ext uri="{FF2B5EF4-FFF2-40B4-BE49-F238E27FC236}">
                <a16:creationId xmlns:a16="http://schemas.microsoft.com/office/drawing/2014/main" id="{645B5409-A6EC-43D3-AEDA-EA7E3030C790}"/>
              </a:ext>
            </a:extLst>
          </p:cNvPr>
          <p:cNvSpPr txBox="1"/>
          <p:nvPr/>
        </p:nvSpPr>
        <p:spPr>
          <a:xfrm>
            <a:off x="5657195" y="2574515"/>
            <a:ext cx="1636986" cy="707886"/>
          </a:xfrm>
          <a:prstGeom prst="rect">
            <a:avLst/>
          </a:prstGeom>
          <a:noFill/>
        </p:spPr>
        <p:txBody>
          <a:bodyPr wrap="square" rtlCol="0">
            <a:spAutoFit/>
          </a:bodyPr>
          <a:lstStyle/>
          <a:p>
            <a:pPr algn="ctr"/>
            <a:r>
              <a:rPr lang="en-US" sz="2000" b="1" dirty="0">
                <a:solidFill>
                  <a:schemeClr val="bg1"/>
                </a:solidFill>
              </a:rPr>
              <a:t>96 interviewed</a:t>
            </a:r>
          </a:p>
        </p:txBody>
      </p:sp>
      <p:sp>
        <p:nvSpPr>
          <p:cNvPr id="21" name="TextBox 20">
            <a:extLst>
              <a:ext uri="{FF2B5EF4-FFF2-40B4-BE49-F238E27FC236}">
                <a16:creationId xmlns:a16="http://schemas.microsoft.com/office/drawing/2014/main" id="{9A9B2A8E-BE89-415D-9C19-A74678C7E1D5}"/>
              </a:ext>
            </a:extLst>
          </p:cNvPr>
          <p:cNvSpPr txBox="1"/>
          <p:nvPr/>
        </p:nvSpPr>
        <p:spPr>
          <a:xfrm flipH="1">
            <a:off x="1433347" y="2974428"/>
            <a:ext cx="1735523" cy="400110"/>
          </a:xfrm>
          <a:prstGeom prst="rect">
            <a:avLst/>
          </a:prstGeom>
          <a:noFill/>
        </p:spPr>
        <p:txBody>
          <a:bodyPr wrap="square" rtlCol="0">
            <a:spAutoFit/>
          </a:bodyPr>
          <a:lstStyle/>
          <a:p>
            <a:pPr algn="ctr"/>
            <a:r>
              <a:rPr lang="en-US" sz="2000" b="1" dirty="0">
                <a:solidFill>
                  <a:schemeClr val="bg1"/>
                </a:solidFill>
              </a:rPr>
              <a:t>8 FGs = 88 </a:t>
            </a:r>
          </a:p>
        </p:txBody>
      </p:sp>
    </p:spTree>
    <p:extLst>
      <p:ext uri="{BB962C8B-B14F-4D97-AF65-F5344CB8AC3E}">
        <p14:creationId xmlns:p14="http://schemas.microsoft.com/office/powerpoint/2010/main" val="15470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anim calcmode="lin" valueType="num">
                                      <p:cBhvr>
                                        <p:cTn id="8" dur="250" fill="hold"/>
                                        <p:tgtEl>
                                          <p:spTgt spid="11"/>
                                        </p:tgtEl>
                                        <p:attrNameLst>
                                          <p:attrName>ppt_x</p:attrName>
                                        </p:attrNameLst>
                                      </p:cBhvr>
                                      <p:tavLst>
                                        <p:tav tm="0">
                                          <p:val>
                                            <p:strVal val="#ppt_x"/>
                                          </p:val>
                                        </p:tav>
                                        <p:tav tm="100000">
                                          <p:val>
                                            <p:strVal val="#ppt_x"/>
                                          </p:val>
                                        </p:tav>
                                      </p:tavLst>
                                    </p:anim>
                                    <p:anim calcmode="lin" valueType="num">
                                      <p:cBhvr>
                                        <p:cTn id="9" dur="25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50"/>
                                        <p:tgtEl>
                                          <p:spTgt spid="2"/>
                                        </p:tgtEl>
                                      </p:cBhvr>
                                    </p:animEffect>
                                    <p:anim calcmode="lin" valueType="num">
                                      <p:cBhvr>
                                        <p:cTn id="18" dur="250" fill="hold"/>
                                        <p:tgtEl>
                                          <p:spTgt spid="2"/>
                                        </p:tgtEl>
                                        <p:attrNameLst>
                                          <p:attrName>ppt_x</p:attrName>
                                        </p:attrNameLst>
                                      </p:cBhvr>
                                      <p:tavLst>
                                        <p:tav tm="0">
                                          <p:val>
                                            <p:strVal val="#ppt_x"/>
                                          </p:val>
                                        </p:tav>
                                        <p:tav tm="100000">
                                          <p:val>
                                            <p:strVal val="#ppt_x"/>
                                          </p:val>
                                        </p:tav>
                                      </p:tavLst>
                                    </p:anim>
                                    <p:anim calcmode="lin" valueType="num">
                                      <p:cBhvr>
                                        <p:cTn id="19" dur="25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50"/>
                                        <p:tgtEl>
                                          <p:spTgt spid="4"/>
                                        </p:tgtEl>
                                      </p:cBhvr>
                                    </p:animEffect>
                                    <p:anim calcmode="lin" valueType="num">
                                      <p:cBhvr>
                                        <p:cTn id="23" dur="250" fill="hold"/>
                                        <p:tgtEl>
                                          <p:spTgt spid="4"/>
                                        </p:tgtEl>
                                        <p:attrNameLst>
                                          <p:attrName>ppt_x</p:attrName>
                                        </p:attrNameLst>
                                      </p:cBhvr>
                                      <p:tavLst>
                                        <p:tav tm="0">
                                          <p:val>
                                            <p:strVal val="#ppt_x"/>
                                          </p:val>
                                        </p:tav>
                                        <p:tav tm="100000">
                                          <p:val>
                                            <p:strVal val="#ppt_x"/>
                                          </p:val>
                                        </p:tav>
                                      </p:tavLst>
                                    </p:anim>
                                    <p:anim calcmode="lin" valueType="num">
                                      <p:cBhvr>
                                        <p:cTn id="24" dur="25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anim calcmode="lin" valueType="num">
                                      <p:cBhvr>
                                        <p:cTn id="28" dur="250" fill="hold"/>
                                        <p:tgtEl>
                                          <p:spTgt spid="6"/>
                                        </p:tgtEl>
                                        <p:attrNameLst>
                                          <p:attrName>ppt_x</p:attrName>
                                        </p:attrNameLst>
                                      </p:cBhvr>
                                      <p:tavLst>
                                        <p:tav tm="0">
                                          <p:val>
                                            <p:strVal val="#ppt_x"/>
                                          </p:val>
                                        </p:tav>
                                        <p:tav tm="100000">
                                          <p:val>
                                            <p:strVal val="#ppt_x"/>
                                          </p:val>
                                        </p:tav>
                                      </p:tavLst>
                                    </p:anim>
                                    <p:anim calcmode="lin" valueType="num">
                                      <p:cBhvr>
                                        <p:cTn id="29"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50"/>
                                        <p:tgtEl>
                                          <p:spTgt spid="7"/>
                                        </p:tgtEl>
                                      </p:cBhvr>
                                    </p:animEffect>
                                    <p:anim calcmode="lin" valueType="num">
                                      <p:cBhvr>
                                        <p:cTn id="35" dur="250" fill="hold"/>
                                        <p:tgtEl>
                                          <p:spTgt spid="7"/>
                                        </p:tgtEl>
                                        <p:attrNameLst>
                                          <p:attrName>ppt_x</p:attrName>
                                        </p:attrNameLst>
                                      </p:cBhvr>
                                      <p:tavLst>
                                        <p:tav tm="0">
                                          <p:val>
                                            <p:strVal val="#ppt_x"/>
                                          </p:val>
                                        </p:tav>
                                        <p:tav tm="100000">
                                          <p:val>
                                            <p:strVal val="#ppt_x"/>
                                          </p:val>
                                        </p:tav>
                                      </p:tavLst>
                                    </p:anim>
                                    <p:anim calcmode="lin" valueType="num">
                                      <p:cBhvr>
                                        <p:cTn id="36"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
                                        <p:tgtEl>
                                          <p:spTgt spid="19"/>
                                        </p:tgtEl>
                                      </p:cBhvr>
                                    </p:animEffect>
                                    <p:anim calcmode="lin" valueType="num">
                                      <p:cBhvr>
                                        <p:cTn id="42" dur="10" fill="hold"/>
                                        <p:tgtEl>
                                          <p:spTgt spid="19"/>
                                        </p:tgtEl>
                                        <p:attrNameLst>
                                          <p:attrName>ppt_x</p:attrName>
                                        </p:attrNameLst>
                                      </p:cBhvr>
                                      <p:tavLst>
                                        <p:tav tm="0">
                                          <p:val>
                                            <p:strVal val="#ppt_x"/>
                                          </p:val>
                                        </p:tav>
                                        <p:tav tm="100000">
                                          <p:val>
                                            <p:strVal val="#ppt_x"/>
                                          </p:val>
                                        </p:tav>
                                      </p:tavLst>
                                    </p:anim>
                                    <p:anim calcmode="lin" valueType="num">
                                      <p:cBhvr>
                                        <p:cTn id="43" dur="10" fill="hold"/>
                                        <p:tgtEl>
                                          <p:spTgt spid="1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250"/>
                                        <p:tgtEl>
                                          <p:spTgt spid="3"/>
                                        </p:tgtEl>
                                      </p:cBhvr>
                                    </p:animEffect>
                                    <p:anim calcmode="lin" valueType="num">
                                      <p:cBhvr>
                                        <p:cTn id="47" dur="250" fill="hold"/>
                                        <p:tgtEl>
                                          <p:spTgt spid="3"/>
                                        </p:tgtEl>
                                        <p:attrNameLst>
                                          <p:attrName>ppt_x</p:attrName>
                                        </p:attrNameLst>
                                      </p:cBhvr>
                                      <p:tavLst>
                                        <p:tav tm="0">
                                          <p:val>
                                            <p:strVal val="#ppt_x"/>
                                          </p:val>
                                        </p:tav>
                                        <p:tav tm="100000">
                                          <p:val>
                                            <p:strVal val="#ppt_x"/>
                                          </p:val>
                                        </p:tav>
                                      </p:tavLst>
                                    </p:anim>
                                    <p:anim calcmode="lin" valueType="num">
                                      <p:cBhvr>
                                        <p:cTn id="48" dur="250" fill="hold"/>
                                        <p:tgtEl>
                                          <p:spTgt spid="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50"/>
                                        <p:tgtEl>
                                          <p:spTgt spid="12"/>
                                        </p:tgtEl>
                                      </p:cBhvr>
                                    </p:animEffect>
                                    <p:anim calcmode="lin" valueType="num">
                                      <p:cBhvr>
                                        <p:cTn id="52" dur="250" fill="hold"/>
                                        <p:tgtEl>
                                          <p:spTgt spid="12"/>
                                        </p:tgtEl>
                                        <p:attrNameLst>
                                          <p:attrName>ppt_x</p:attrName>
                                        </p:attrNameLst>
                                      </p:cBhvr>
                                      <p:tavLst>
                                        <p:tav tm="0">
                                          <p:val>
                                            <p:strVal val="#ppt_x"/>
                                          </p:val>
                                        </p:tav>
                                        <p:tav tm="100000">
                                          <p:val>
                                            <p:strVal val="#ppt_x"/>
                                          </p:val>
                                        </p:tav>
                                      </p:tavLst>
                                    </p:anim>
                                    <p:anim calcmode="lin" valueType="num">
                                      <p:cBhvr>
                                        <p:cTn id="53"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250"/>
                                        <p:tgtEl>
                                          <p:spTgt spid="10"/>
                                        </p:tgtEl>
                                      </p:cBhvr>
                                    </p:animEffect>
                                    <p:anim calcmode="lin" valueType="num">
                                      <p:cBhvr>
                                        <p:cTn id="59" dur="250" fill="hold"/>
                                        <p:tgtEl>
                                          <p:spTgt spid="10"/>
                                        </p:tgtEl>
                                        <p:attrNameLst>
                                          <p:attrName>ppt_x</p:attrName>
                                        </p:attrNameLst>
                                      </p:cBhvr>
                                      <p:tavLst>
                                        <p:tav tm="0">
                                          <p:val>
                                            <p:strVal val="#ppt_x"/>
                                          </p:val>
                                        </p:tav>
                                        <p:tav tm="100000">
                                          <p:val>
                                            <p:strVal val="#ppt_x"/>
                                          </p:val>
                                        </p:tav>
                                      </p:tavLst>
                                    </p:anim>
                                    <p:anim calcmode="lin" valueType="num">
                                      <p:cBhvr>
                                        <p:cTn id="60" dur="250" fill="hold"/>
                                        <p:tgtEl>
                                          <p:spTgt spid="1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250"/>
                                        <p:tgtEl>
                                          <p:spTgt spid="20"/>
                                        </p:tgtEl>
                                      </p:cBhvr>
                                    </p:animEffect>
                                    <p:anim calcmode="lin" valueType="num">
                                      <p:cBhvr>
                                        <p:cTn id="64" dur="250" fill="hold"/>
                                        <p:tgtEl>
                                          <p:spTgt spid="20"/>
                                        </p:tgtEl>
                                        <p:attrNameLst>
                                          <p:attrName>ppt_x</p:attrName>
                                        </p:attrNameLst>
                                      </p:cBhvr>
                                      <p:tavLst>
                                        <p:tav tm="0">
                                          <p:val>
                                            <p:strVal val="#ppt_x"/>
                                          </p:val>
                                        </p:tav>
                                        <p:tav tm="100000">
                                          <p:val>
                                            <p:strVal val="#ppt_x"/>
                                          </p:val>
                                        </p:tav>
                                      </p:tavLst>
                                    </p:anim>
                                    <p:anim calcmode="lin" valueType="num">
                                      <p:cBhvr>
                                        <p:cTn id="65" dur="2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fade">
                                      <p:cBhvr>
                                        <p:cTn id="70" dur="250"/>
                                        <p:tgtEl>
                                          <p:spTgt spid="8"/>
                                        </p:tgtEl>
                                      </p:cBhvr>
                                    </p:animEffect>
                                    <p:anim calcmode="lin" valueType="num">
                                      <p:cBhvr>
                                        <p:cTn id="71" dur="250" fill="hold"/>
                                        <p:tgtEl>
                                          <p:spTgt spid="8"/>
                                        </p:tgtEl>
                                        <p:attrNameLst>
                                          <p:attrName>ppt_x</p:attrName>
                                        </p:attrNameLst>
                                      </p:cBhvr>
                                      <p:tavLst>
                                        <p:tav tm="0">
                                          <p:val>
                                            <p:strVal val="#ppt_x"/>
                                          </p:val>
                                        </p:tav>
                                        <p:tav tm="100000">
                                          <p:val>
                                            <p:strVal val="#ppt_x"/>
                                          </p:val>
                                        </p:tav>
                                      </p:tavLst>
                                    </p:anim>
                                    <p:anim calcmode="lin" valueType="num">
                                      <p:cBhvr>
                                        <p:cTn id="72" dur="250" fill="hold"/>
                                        <p:tgtEl>
                                          <p:spTgt spid="8"/>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250"/>
                                        <p:tgtEl>
                                          <p:spTgt spid="21"/>
                                        </p:tgtEl>
                                      </p:cBhvr>
                                    </p:animEffect>
                                    <p:anim calcmode="lin" valueType="num">
                                      <p:cBhvr>
                                        <p:cTn id="76" dur="250" fill="hold"/>
                                        <p:tgtEl>
                                          <p:spTgt spid="21"/>
                                        </p:tgtEl>
                                        <p:attrNameLst>
                                          <p:attrName>ppt_x</p:attrName>
                                        </p:attrNameLst>
                                      </p:cBhvr>
                                      <p:tavLst>
                                        <p:tav tm="0">
                                          <p:val>
                                            <p:strVal val="#ppt_x"/>
                                          </p:val>
                                        </p:tav>
                                        <p:tav tm="100000">
                                          <p:val>
                                            <p:strVal val="#ppt_x"/>
                                          </p:val>
                                        </p:tav>
                                      </p:tavLst>
                                    </p:anim>
                                    <p:anim calcmode="lin" valueType="num">
                                      <p:cBhvr>
                                        <p:cTn id="77" dur="2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4" grpId="0" animBg="1"/>
      <p:bldP spid="6" grpId="0"/>
      <p:bldP spid="7" grpId="0"/>
      <p:bldP spid="8" grpId="0"/>
      <p:bldP spid="10" grpId="0"/>
      <p:bldP spid="11" grpId="0"/>
      <p:bldP spid="3"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49CDF-81FF-4977-A67C-651973134F2F}"/>
              </a:ext>
            </a:extLst>
          </p:cNvPr>
          <p:cNvSpPr>
            <a:spLocks noGrp="1"/>
          </p:cNvSpPr>
          <p:nvPr>
            <p:ph type="title"/>
          </p:nvPr>
        </p:nvSpPr>
        <p:spPr/>
        <p:txBody>
          <a:bodyPr/>
          <a:lstStyle/>
          <a:p>
            <a:pPr algn="ctr"/>
            <a:r>
              <a:rPr lang="en-US" sz="3400" b="1" dirty="0"/>
              <a:t>Komen St. Louis Project Result</a:t>
            </a:r>
          </a:p>
        </p:txBody>
      </p:sp>
      <p:sp>
        <p:nvSpPr>
          <p:cNvPr id="3" name="Content Placeholder 2">
            <a:extLst>
              <a:ext uri="{FF2B5EF4-FFF2-40B4-BE49-F238E27FC236}">
                <a16:creationId xmlns:a16="http://schemas.microsoft.com/office/drawing/2014/main" id="{F1B5B053-E28C-4AFF-9550-BA39B426869E}"/>
              </a:ext>
            </a:extLst>
          </p:cNvPr>
          <p:cNvSpPr>
            <a:spLocks noGrp="1"/>
          </p:cNvSpPr>
          <p:nvPr>
            <p:ph sz="half" idx="1"/>
          </p:nvPr>
        </p:nvSpPr>
        <p:spPr/>
        <p:txBody>
          <a:bodyPr>
            <a:normAutofit/>
          </a:bodyPr>
          <a:lstStyle/>
          <a:p>
            <a:pPr algn="ctr"/>
            <a:r>
              <a:rPr lang="en-US" sz="3200" dirty="0"/>
              <a:t>Mean age of women at the time of diagnosis with breast cancer was 61.29 years (SD=15.2), with a range of ages from 24 years to 107 years old</a:t>
            </a:r>
          </a:p>
          <a:p>
            <a:pPr algn="ctr"/>
            <a:endParaRPr lang="en-US" sz="3200" dirty="0"/>
          </a:p>
          <a:p>
            <a:pPr algn="ctr"/>
            <a:r>
              <a:rPr lang="en-US" sz="3200" b="1" dirty="0">
                <a:solidFill>
                  <a:srgbClr val="6C3A77"/>
                </a:solidFill>
              </a:rPr>
              <a:t>50% of women never begin or finish breast cancer treatment</a:t>
            </a:r>
          </a:p>
        </p:txBody>
      </p:sp>
    </p:spTree>
    <p:extLst>
      <p:ext uri="{BB962C8B-B14F-4D97-AF65-F5344CB8AC3E}">
        <p14:creationId xmlns:p14="http://schemas.microsoft.com/office/powerpoint/2010/main" val="70562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50"/>
                                        <p:tgtEl>
                                          <p:spTgt spid="3">
                                            <p:txEl>
                                              <p:pRg st="0" end="0"/>
                                            </p:txEl>
                                          </p:spTgt>
                                        </p:tgtEl>
                                      </p:cBhvr>
                                    </p:animEffect>
                                    <p:anim calcmode="lin" valueType="num">
                                      <p:cBhvr>
                                        <p:cTn id="13"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2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50"/>
                                        <p:tgtEl>
                                          <p:spTgt spid="3">
                                            <p:txEl>
                                              <p:pRg st="2" end="2"/>
                                            </p:txEl>
                                          </p:spTgt>
                                        </p:tgtEl>
                                      </p:cBhvr>
                                    </p:animEffect>
                                    <p:anim calcmode="lin" valueType="num">
                                      <p:cBhvr>
                                        <p:cTn id="20"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A2631-AD7E-4547-9EDF-5FCC7C6BC882}"/>
              </a:ext>
            </a:extLst>
          </p:cNvPr>
          <p:cNvSpPr>
            <a:spLocks noGrp="1"/>
          </p:cNvSpPr>
          <p:nvPr>
            <p:ph type="title"/>
          </p:nvPr>
        </p:nvSpPr>
        <p:spPr>
          <a:xfrm>
            <a:off x="457200" y="2299960"/>
            <a:ext cx="8229600" cy="1419225"/>
          </a:xfrm>
        </p:spPr>
        <p:txBody>
          <a:bodyPr/>
          <a:lstStyle/>
          <a:p>
            <a:pPr algn="ctr"/>
            <a:r>
              <a:rPr lang="en-US" sz="3400" b="1" dirty="0"/>
              <a:t>Do we really understand the underlying cause(s) of treatment delays?</a:t>
            </a:r>
          </a:p>
        </p:txBody>
      </p:sp>
    </p:spTree>
    <p:extLst>
      <p:ext uri="{BB962C8B-B14F-4D97-AF65-F5344CB8AC3E}">
        <p14:creationId xmlns:p14="http://schemas.microsoft.com/office/powerpoint/2010/main" val="29946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0B13-FA2D-4AD1-9126-C0D5DEB1C7C5}"/>
              </a:ext>
            </a:extLst>
          </p:cNvPr>
          <p:cNvSpPr>
            <a:spLocks noGrp="1"/>
          </p:cNvSpPr>
          <p:nvPr>
            <p:ph type="title"/>
          </p:nvPr>
        </p:nvSpPr>
        <p:spPr/>
        <p:txBody>
          <a:bodyPr/>
          <a:lstStyle/>
          <a:p>
            <a:pPr algn="ctr"/>
            <a:r>
              <a:rPr lang="en-US" sz="3400" b="1" dirty="0"/>
              <a:t>To Fully Capture the Complexity of Breast Cancer Treatment Delay…</a:t>
            </a:r>
          </a:p>
        </p:txBody>
      </p:sp>
      <p:sp>
        <p:nvSpPr>
          <p:cNvPr id="3" name="Subtitle 2">
            <a:extLst>
              <a:ext uri="{FF2B5EF4-FFF2-40B4-BE49-F238E27FC236}">
                <a16:creationId xmlns:a16="http://schemas.microsoft.com/office/drawing/2014/main" id="{DB94345D-6404-42DA-ACA2-EE8D0D744976}"/>
              </a:ext>
            </a:extLst>
          </p:cNvPr>
          <p:cNvSpPr>
            <a:spLocks noGrp="1"/>
          </p:cNvSpPr>
          <p:nvPr>
            <p:ph type="subTitle" idx="1"/>
          </p:nvPr>
        </p:nvSpPr>
        <p:spPr/>
        <p:txBody>
          <a:bodyPr/>
          <a:lstStyle/>
          <a:p>
            <a:endParaRPr lang="en-US" dirty="0"/>
          </a:p>
          <a:p>
            <a:pPr marL="342900" indent="-342900">
              <a:buFont typeface="Wingdings" panose="05000000000000000000" pitchFamily="2" charset="2"/>
              <a:buChar char="v"/>
            </a:pPr>
            <a:endParaRPr lang="en-US" dirty="0"/>
          </a:p>
          <a:p>
            <a:pPr algn="ctr"/>
            <a:r>
              <a:rPr lang="en-US" sz="3000" dirty="0"/>
              <a:t>Transdisciplinary teams of investigators, practitioners and </a:t>
            </a:r>
            <a:r>
              <a:rPr lang="en-US" sz="3000" b="1" dirty="0">
                <a:solidFill>
                  <a:srgbClr val="6C3A77"/>
                </a:solidFill>
              </a:rPr>
              <a:t>community stakeholders </a:t>
            </a:r>
            <a:r>
              <a:rPr lang="en-US" sz="3000" dirty="0"/>
              <a:t>are needed to understand the issue and </a:t>
            </a:r>
            <a:r>
              <a:rPr lang="en-US" sz="3000" b="1" dirty="0">
                <a:solidFill>
                  <a:srgbClr val="6C3A77"/>
                </a:solidFill>
              </a:rPr>
              <a:t>develop multi-level intervention(s)</a:t>
            </a:r>
          </a:p>
        </p:txBody>
      </p:sp>
    </p:spTree>
    <p:extLst>
      <p:ext uri="{BB962C8B-B14F-4D97-AF65-F5344CB8AC3E}">
        <p14:creationId xmlns:p14="http://schemas.microsoft.com/office/powerpoint/2010/main" val="3063926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47A0E4-FD3E-4905-A467-75DF1AF0EF0B}"/>
              </a:ext>
            </a:extLst>
          </p:cNvPr>
          <p:cNvPicPr>
            <a:picLocks noChangeAspect="1"/>
          </p:cNvPicPr>
          <p:nvPr/>
        </p:nvPicPr>
        <p:blipFill>
          <a:blip r:embed="rId3"/>
          <a:stretch>
            <a:fillRect/>
          </a:stretch>
        </p:blipFill>
        <p:spPr>
          <a:xfrm>
            <a:off x="161443" y="3223074"/>
            <a:ext cx="4743099" cy="3060457"/>
          </a:xfrm>
          <a:prstGeom prst="rect">
            <a:avLst/>
          </a:prstGeom>
        </p:spPr>
      </p:pic>
      <p:pic>
        <p:nvPicPr>
          <p:cNvPr id="3" name="Picture 2">
            <a:extLst>
              <a:ext uri="{FF2B5EF4-FFF2-40B4-BE49-F238E27FC236}">
                <a16:creationId xmlns:a16="http://schemas.microsoft.com/office/drawing/2014/main" id="{C12BB41B-D088-4799-96D1-0A40E11FFD48}"/>
              </a:ext>
            </a:extLst>
          </p:cNvPr>
          <p:cNvPicPr>
            <a:picLocks noChangeAspect="1"/>
          </p:cNvPicPr>
          <p:nvPr/>
        </p:nvPicPr>
        <p:blipFill>
          <a:blip r:embed="rId4"/>
          <a:stretch>
            <a:fillRect/>
          </a:stretch>
        </p:blipFill>
        <p:spPr>
          <a:xfrm>
            <a:off x="4958848" y="200994"/>
            <a:ext cx="4023709" cy="4017612"/>
          </a:xfrm>
          <a:prstGeom prst="rect">
            <a:avLst/>
          </a:prstGeom>
        </p:spPr>
      </p:pic>
      <p:sp>
        <p:nvSpPr>
          <p:cNvPr id="4" name="TextBox 3">
            <a:extLst>
              <a:ext uri="{FF2B5EF4-FFF2-40B4-BE49-F238E27FC236}">
                <a16:creationId xmlns:a16="http://schemas.microsoft.com/office/drawing/2014/main" id="{40DF1A80-B1EE-4525-936C-0204004987A3}"/>
              </a:ext>
            </a:extLst>
          </p:cNvPr>
          <p:cNvSpPr txBox="1"/>
          <p:nvPr/>
        </p:nvSpPr>
        <p:spPr>
          <a:xfrm>
            <a:off x="294290" y="295399"/>
            <a:ext cx="3890863" cy="615553"/>
          </a:xfrm>
          <a:prstGeom prst="rect">
            <a:avLst/>
          </a:prstGeom>
          <a:noFill/>
        </p:spPr>
        <p:txBody>
          <a:bodyPr wrap="square" rtlCol="0">
            <a:spAutoFit/>
          </a:bodyPr>
          <a:lstStyle/>
          <a:p>
            <a:pPr algn="ctr"/>
            <a:r>
              <a:rPr lang="en-US" sz="3400" b="1" dirty="0">
                <a:solidFill>
                  <a:srgbClr val="6C3A77"/>
                </a:solidFill>
              </a:rPr>
              <a:t>Approach</a:t>
            </a:r>
          </a:p>
        </p:txBody>
      </p:sp>
      <p:sp>
        <p:nvSpPr>
          <p:cNvPr id="5" name="TextBox 4">
            <a:extLst>
              <a:ext uri="{FF2B5EF4-FFF2-40B4-BE49-F238E27FC236}">
                <a16:creationId xmlns:a16="http://schemas.microsoft.com/office/drawing/2014/main" id="{3795C83D-EA25-418A-9212-B5A00ECC11A4}"/>
              </a:ext>
            </a:extLst>
          </p:cNvPr>
          <p:cNvSpPr txBox="1"/>
          <p:nvPr/>
        </p:nvSpPr>
        <p:spPr>
          <a:xfrm>
            <a:off x="227865" y="910952"/>
            <a:ext cx="4730983" cy="2677656"/>
          </a:xfrm>
          <a:prstGeom prst="rect">
            <a:avLst/>
          </a:prstGeom>
          <a:noFill/>
        </p:spPr>
        <p:txBody>
          <a:bodyPr wrap="square" rtlCol="0">
            <a:spAutoFit/>
          </a:bodyPr>
          <a:lstStyle/>
          <a:p>
            <a:pPr marL="285750" indent="-285750">
              <a:buFont typeface="Wingdings" panose="05000000000000000000" pitchFamily="2" charset="2"/>
              <a:buChar char="v"/>
            </a:pPr>
            <a:r>
              <a:rPr lang="en-US" sz="2400" dirty="0"/>
              <a:t>Community-based system dynamics or group model building (GMB)</a:t>
            </a:r>
          </a:p>
          <a:p>
            <a:pPr marL="285750" indent="-285750">
              <a:buFont typeface="Wingdings" panose="05000000000000000000" pitchFamily="2" charset="2"/>
              <a:buChar char="v"/>
            </a:pPr>
            <a:endParaRPr lang="en-US" sz="2400" dirty="0"/>
          </a:p>
          <a:p>
            <a:pPr marL="285750" indent="-285750">
              <a:buFont typeface="Wingdings" panose="05000000000000000000" pitchFamily="2" charset="2"/>
              <a:buChar char="v"/>
            </a:pPr>
            <a:r>
              <a:rPr lang="en-US" sz="2400" dirty="0"/>
              <a:t>Involves participants in process of building model</a:t>
            </a:r>
          </a:p>
          <a:p>
            <a:pPr marL="285750" indent="-285750">
              <a:buFont typeface="Wingdings" panose="05000000000000000000" pitchFamily="2" charset="2"/>
              <a:buChar char="v"/>
            </a:pPr>
            <a:endParaRPr lang="en-US" sz="2400" dirty="0"/>
          </a:p>
        </p:txBody>
      </p:sp>
      <p:sp>
        <p:nvSpPr>
          <p:cNvPr id="6" name="TextBox 5">
            <a:extLst>
              <a:ext uri="{FF2B5EF4-FFF2-40B4-BE49-F238E27FC236}">
                <a16:creationId xmlns:a16="http://schemas.microsoft.com/office/drawing/2014/main" id="{B79E840B-1F07-46AC-B1DC-73A46A2F33AB}"/>
              </a:ext>
            </a:extLst>
          </p:cNvPr>
          <p:cNvSpPr txBox="1"/>
          <p:nvPr/>
        </p:nvSpPr>
        <p:spPr>
          <a:xfrm>
            <a:off x="5118538" y="4303455"/>
            <a:ext cx="3615559" cy="2554545"/>
          </a:xfrm>
          <a:prstGeom prst="rect">
            <a:avLst/>
          </a:prstGeom>
          <a:noFill/>
        </p:spPr>
        <p:txBody>
          <a:bodyPr wrap="square" rtlCol="0">
            <a:spAutoFit/>
          </a:bodyPr>
          <a:lstStyle/>
          <a:p>
            <a:pPr marL="285750" indent="-285750">
              <a:buFont typeface="Wingdings" panose="05000000000000000000" pitchFamily="2" charset="2"/>
              <a:buChar char="v"/>
            </a:pPr>
            <a:r>
              <a:rPr lang="en-US" sz="2000" b="1" dirty="0">
                <a:solidFill>
                  <a:srgbClr val="6C3A77"/>
                </a:solidFill>
              </a:rPr>
              <a:t>Emphasis:</a:t>
            </a:r>
          </a:p>
          <a:p>
            <a:pPr marL="742950" lvl="1" indent="-285750">
              <a:buFont typeface="Wingdings" panose="05000000000000000000" pitchFamily="2" charset="2"/>
              <a:buChar char="v"/>
            </a:pPr>
            <a:r>
              <a:rPr lang="en-US" sz="2000" dirty="0"/>
              <a:t>Community/stakeholder driven (capacity building)</a:t>
            </a:r>
          </a:p>
          <a:p>
            <a:pPr marL="742950" lvl="1" indent="-285750">
              <a:buFont typeface="Wingdings" panose="05000000000000000000" pitchFamily="2" charset="2"/>
              <a:buChar char="v"/>
            </a:pPr>
            <a:r>
              <a:rPr lang="en-US" sz="2000" dirty="0"/>
              <a:t>Sharing model insights</a:t>
            </a:r>
          </a:p>
          <a:p>
            <a:pPr marL="742950" lvl="1" indent="-285750">
              <a:buFont typeface="Wingdings" panose="05000000000000000000" pitchFamily="2" charset="2"/>
              <a:buChar char="v"/>
            </a:pPr>
            <a:r>
              <a:rPr lang="en-US" sz="2000" dirty="0"/>
              <a:t>Putting model into action</a:t>
            </a:r>
          </a:p>
          <a:p>
            <a:pPr marL="742950" lvl="1" indent="-285750">
              <a:buFont typeface="Wingdings" panose="05000000000000000000" pitchFamily="2" charset="2"/>
              <a:buChar char="v"/>
            </a:pPr>
            <a:r>
              <a:rPr lang="en-US" sz="2000" dirty="0"/>
              <a:t>Sustainability</a:t>
            </a:r>
          </a:p>
        </p:txBody>
      </p:sp>
    </p:spTree>
    <p:extLst>
      <p:ext uri="{BB962C8B-B14F-4D97-AF65-F5344CB8AC3E}">
        <p14:creationId xmlns:p14="http://schemas.microsoft.com/office/powerpoint/2010/main" val="208360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anim calcmode="lin" valueType="num">
                                      <p:cBhvr>
                                        <p:cTn id="13" dur="250" fill="hold"/>
                                        <p:tgtEl>
                                          <p:spTgt spid="4"/>
                                        </p:tgtEl>
                                        <p:attrNameLst>
                                          <p:attrName>ppt_x</p:attrName>
                                        </p:attrNameLst>
                                      </p:cBhvr>
                                      <p:tavLst>
                                        <p:tav tm="0">
                                          <p:val>
                                            <p:strVal val="#ppt_x"/>
                                          </p:val>
                                        </p:tav>
                                        <p:tav tm="100000">
                                          <p:val>
                                            <p:strVal val="#ppt_x"/>
                                          </p:val>
                                        </p:tav>
                                      </p:tavLst>
                                    </p:anim>
                                    <p:anim calcmode="lin" valueType="num">
                                      <p:cBhvr>
                                        <p:cTn id="14" dur="25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50"/>
                                        <p:tgtEl>
                                          <p:spTgt spid="2"/>
                                        </p:tgtEl>
                                      </p:cBhvr>
                                    </p:animEffect>
                                    <p:anim calcmode="lin" valueType="num">
                                      <p:cBhvr>
                                        <p:cTn id="18" dur="250" fill="hold"/>
                                        <p:tgtEl>
                                          <p:spTgt spid="2"/>
                                        </p:tgtEl>
                                        <p:attrNameLst>
                                          <p:attrName>ppt_x</p:attrName>
                                        </p:attrNameLst>
                                      </p:cBhvr>
                                      <p:tavLst>
                                        <p:tav tm="0">
                                          <p:val>
                                            <p:strVal val="#ppt_x"/>
                                          </p:val>
                                        </p:tav>
                                        <p:tav tm="100000">
                                          <p:val>
                                            <p:strVal val="#ppt_x"/>
                                          </p:val>
                                        </p:tav>
                                      </p:tavLst>
                                    </p:anim>
                                    <p:anim calcmode="lin" valueType="num">
                                      <p:cBhvr>
                                        <p:cTn id="19" dur="25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50"/>
                                        <p:tgtEl>
                                          <p:spTgt spid="3"/>
                                        </p:tgtEl>
                                      </p:cBhvr>
                                    </p:animEffect>
                                    <p:anim calcmode="lin" valueType="num">
                                      <p:cBhvr>
                                        <p:cTn id="23" dur="250" fill="hold"/>
                                        <p:tgtEl>
                                          <p:spTgt spid="3"/>
                                        </p:tgtEl>
                                        <p:attrNameLst>
                                          <p:attrName>ppt_x</p:attrName>
                                        </p:attrNameLst>
                                      </p:cBhvr>
                                      <p:tavLst>
                                        <p:tav tm="0">
                                          <p:val>
                                            <p:strVal val="#ppt_x"/>
                                          </p:val>
                                        </p:tav>
                                        <p:tav tm="100000">
                                          <p:val>
                                            <p:strVal val="#ppt_x"/>
                                          </p:val>
                                        </p:tav>
                                      </p:tavLst>
                                    </p:anim>
                                    <p:anim calcmode="lin" valueType="num">
                                      <p:cBhvr>
                                        <p:cTn id="24" dur="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250"/>
                                        <p:tgtEl>
                                          <p:spTgt spid="5">
                                            <p:txEl>
                                              <p:pRg st="2" end="2"/>
                                            </p:txEl>
                                          </p:spTgt>
                                        </p:tgtEl>
                                      </p:cBhvr>
                                    </p:animEffect>
                                    <p:anim calcmode="lin" valueType="num">
                                      <p:cBhvr>
                                        <p:cTn id="30" dur="25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1" dur="25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fade">
                                      <p:cBhvr>
                                        <p:cTn id="36" dur="250"/>
                                        <p:tgtEl>
                                          <p:spTgt spid="6">
                                            <p:txEl>
                                              <p:pRg st="0" end="0"/>
                                            </p:txEl>
                                          </p:spTgt>
                                        </p:tgtEl>
                                      </p:cBhvr>
                                    </p:animEffect>
                                    <p:anim calcmode="lin" valueType="num">
                                      <p:cBhvr>
                                        <p:cTn id="37" dur="2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8" dur="250" fill="hold"/>
                                        <p:tgtEl>
                                          <p:spTgt spid="6">
                                            <p:txEl>
                                              <p:pRg st="0" end="0"/>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Effect transition="in" filter="fade">
                                      <p:cBhvr>
                                        <p:cTn id="41" dur="250"/>
                                        <p:tgtEl>
                                          <p:spTgt spid="6">
                                            <p:txEl>
                                              <p:pRg st="1" end="1"/>
                                            </p:txEl>
                                          </p:spTgt>
                                        </p:tgtEl>
                                      </p:cBhvr>
                                    </p:animEffect>
                                    <p:anim calcmode="lin" valueType="num">
                                      <p:cBhvr>
                                        <p:cTn id="42" dur="25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3" dur="250" fill="hold"/>
                                        <p:tgtEl>
                                          <p:spTgt spid="6">
                                            <p:txEl>
                                              <p:pRg st="1" end="1"/>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6">
                                            <p:txEl>
                                              <p:pRg st="2" end="2"/>
                                            </p:txEl>
                                          </p:spTgt>
                                        </p:tgtEl>
                                        <p:attrNameLst>
                                          <p:attrName>style.visibility</p:attrName>
                                        </p:attrNameLst>
                                      </p:cBhvr>
                                      <p:to>
                                        <p:strVal val="visible"/>
                                      </p:to>
                                    </p:set>
                                    <p:animEffect transition="in" filter="fade">
                                      <p:cBhvr>
                                        <p:cTn id="46" dur="250"/>
                                        <p:tgtEl>
                                          <p:spTgt spid="6">
                                            <p:txEl>
                                              <p:pRg st="2" end="2"/>
                                            </p:txEl>
                                          </p:spTgt>
                                        </p:tgtEl>
                                      </p:cBhvr>
                                    </p:animEffect>
                                    <p:anim calcmode="lin" valueType="num">
                                      <p:cBhvr>
                                        <p:cTn id="47" dur="25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8" dur="250" fill="hold"/>
                                        <p:tgtEl>
                                          <p:spTgt spid="6">
                                            <p:txEl>
                                              <p:pRg st="2" end="2"/>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6">
                                            <p:txEl>
                                              <p:pRg st="3" end="3"/>
                                            </p:txEl>
                                          </p:spTgt>
                                        </p:tgtEl>
                                        <p:attrNameLst>
                                          <p:attrName>style.visibility</p:attrName>
                                        </p:attrNameLst>
                                      </p:cBhvr>
                                      <p:to>
                                        <p:strVal val="visible"/>
                                      </p:to>
                                    </p:set>
                                    <p:animEffect transition="in" filter="fade">
                                      <p:cBhvr>
                                        <p:cTn id="51" dur="250"/>
                                        <p:tgtEl>
                                          <p:spTgt spid="6">
                                            <p:txEl>
                                              <p:pRg st="3" end="3"/>
                                            </p:txEl>
                                          </p:spTgt>
                                        </p:tgtEl>
                                      </p:cBhvr>
                                    </p:animEffect>
                                    <p:anim calcmode="lin" valueType="num">
                                      <p:cBhvr>
                                        <p:cTn id="52" dur="25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3" dur="250" fill="hold"/>
                                        <p:tgtEl>
                                          <p:spTgt spid="6">
                                            <p:txEl>
                                              <p:pRg st="3" end="3"/>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6">
                                            <p:txEl>
                                              <p:pRg st="4" end="4"/>
                                            </p:txEl>
                                          </p:spTgt>
                                        </p:tgtEl>
                                        <p:attrNameLst>
                                          <p:attrName>style.visibility</p:attrName>
                                        </p:attrNameLst>
                                      </p:cBhvr>
                                      <p:to>
                                        <p:strVal val="visible"/>
                                      </p:to>
                                    </p:set>
                                    <p:animEffect transition="in" filter="fade">
                                      <p:cBhvr>
                                        <p:cTn id="56" dur="250"/>
                                        <p:tgtEl>
                                          <p:spTgt spid="6">
                                            <p:txEl>
                                              <p:pRg st="4" end="4"/>
                                            </p:txEl>
                                          </p:spTgt>
                                        </p:tgtEl>
                                      </p:cBhvr>
                                    </p:animEffect>
                                    <p:anim calcmode="lin" valueType="num">
                                      <p:cBhvr>
                                        <p:cTn id="57" dur="25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8" dur="25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93436B-A6F4-4D49-AC34-E001A4BAE79E}"/>
              </a:ext>
            </a:extLst>
          </p:cNvPr>
          <p:cNvPicPr>
            <a:picLocks noChangeAspect="1"/>
          </p:cNvPicPr>
          <p:nvPr/>
        </p:nvPicPr>
        <p:blipFill>
          <a:blip r:embed="rId3">
            <a:alphaModFix amt="65000"/>
          </a:blip>
          <a:stretch>
            <a:fillRect/>
          </a:stretch>
        </p:blipFill>
        <p:spPr>
          <a:xfrm>
            <a:off x="5532561" y="311560"/>
            <a:ext cx="3371000" cy="2394853"/>
          </a:xfrm>
          <a:prstGeom prst="rect">
            <a:avLst/>
          </a:prstGeom>
        </p:spPr>
      </p:pic>
      <p:pic>
        <p:nvPicPr>
          <p:cNvPr id="3" name="Picture 2">
            <a:extLst>
              <a:ext uri="{FF2B5EF4-FFF2-40B4-BE49-F238E27FC236}">
                <a16:creationId xmlns:a16="http://schemas.microsoft.com/office/drawing/2014/main" id="{094F764E-062A-4E76-860D-8BBE8A25DECC}"/>
              </a:ext>
            </a:extLst>
          </p:cNvPr>
          <p:cNvPicPr>
            <a:picLocks noChangeAspect="1"/>
          </p:cNvPicPr>
          <p:nvPr/>
        </p:nvPicPr>
        <p:blipFill>
          <a:blip r:embed="rId4">
            <a:alphaModFix amt="65000"/>
          </a:blip>
          <a:stretch>
            <a:fillRect/>
          </a:stretch>
        </p:blipFill>
        <p:spPr>
          <a:xfrm>
            <a:off x="287387" y="3788954"/>
            <a:ext cx="3371000" cy="2331885"/>
          </a:xfrm>
          <a:prstGeom prst="rect">
            <a:avLst/>
          </a:prstGeom>
        </p:spPr>
      </p:pic>
      <p:pic>
        <p:nvPicPr>
          <p:cNvPr id="4" name="Picture 3">
            <a:extLst>
              <a:ext uri="{FF2B5EF4-FFF2-40B4-BE49-F238E27FC236}">
                <a16:creationId xmlns:a16="http://schemas.microsoft.com/office/drawing/2014/main" id="{30916C83-7A2D-45FD-80C2-CCA778B2BBC9}"/>
              </a:ext>
            </a:extLst>
          </p:cNvPr>
          <p:cNvPicPr>
            <a:picLocks noChangeAspect="1"/>
          </p:cNvPicPr>
          <p:nvPr/>
        </p:nvPicPr>
        <p:blipFill>
          <a:blip r:embed="rId5">
            <a:alphaModFix amt="65000"/>
          </a:blip>
          <a:stretch>
            <a:fillRect/>
          </a:stretch>
        </p:blipFill>
        <p:spPr>
          <a:xfrm>
            <a:off x="5485614" y="3788954"/>
            <a:ext cx="3464893" cy="2312229"/>
          </a:xfrm>
          <a:prstGeom prst="rect">
            <a:avLst/>
          </a:prstGeom>
        </p:spPr>
      </p:pic>
      <p:pic>
        <p:nvPicPr>
          <p:cNvPr id="5" name="Picture 4">
            <a:extLst>
              <a:ext uri="{FF2B5EF4-FFF2-40B4-BE49-F238E27FC236}">
                <a16:creationId xmlns:a16="http://schemas.microsoft.com/office/drawing/2014/main" id="{0F6BED4C-30FC-41A7-AAB6-32912D8F2CF2}"/>
              </a:ext>
            </a:extLst>
          </p:cNvPr>
          <p:cNvPicPr>
            <a:picLocks noChangeAspect="1"/>
          </p:cNvPicPr>
          <p:nvPr/>
        </p:nvPicPr>
        <p:blipFill>
          <a:blip r:embed="rId6">
            <a:alphaModFix amt="65000"/>
          </a:blip>
          <a:stretch>
            <a:fillRect/>
          </a:stretch>
        </p:blipFill>
        <p:spPr>
          <a:xfrm>
            <a:off x="287387" y="311560"/>
            <a:ext cx="3464894" cy="2394853"/>
          </a:xfrm>
          <a:prstGeom prst="rect">
            <a:avLst/>
          </a:prstGeom>
        </p:spPr>
      </p:pic>
      <p:pic>
        <p:nvPicPr>
          <p:cNvPr id="6" name="Picture 5">
            <a:extLst>
              <a:ext uri="{FF2B5EF4-FFF2-40B4-BE49-F238E27FC236}">
                <a16:creationId xmlns:a16="http://schemas.microsoft.com/office/drawing/2014/main" id="{38FBD84F-05D6-4BB6-A1DA-05FCAD003AB5}"/>
              </a:ext>
            </a:extLst>
          </p:cNvPr>
          <p:cNvPicPr>
            <a:picLocks noChangeAspect="1"/>
          </p:cNvPicPr>
          <p:nvPr/>
        </p:nvPicPr>
        <p:blipFill>
          <a:blip r:embed="rId7"/>
          <a:stretch>
            <a:fillRect/>
          </a:stretch>
        </p:blipFill>
        <p:spPr>
          <a:xfrm>
            <a:off x="2345743" y="1635056"/>
            <a:ext cx="4645555" cy="2950720"/>
          </a:xfrm>
          <a:prstGeom prst="rect">
            <a:avLst/>
          </a:prstGeom>
        </p:spPr>
      </p:pic>
      <p:sp>
        <p:nvSpPr>
          <p:cNvPr id="7" name="TextBox 6">
            <a:extLst>
              <a:ext uri="{FF2B5EF4-FFF2-40B4-BE49-F238E27FC236}">
                <a16:creationId xmlns:a16="http://schemas.microsoft.com/office/drawing/2014/main" id="{CD8BD9E8-89EA-4BAF-996E-76EC5DD7F992}"/>
              </a:ext>
            </a:extLst>
          </p:cNvPr>
          <p:cNvSpPr txBox="1"/>
          <p:nvPr/>
        </p:nvSpPr>
        <p:spPr>
          <a:xfrm>
            <a:off x="3770675" y="229015"/>
            <a:ext cx="1761886" cy="615553"/>
          </a:xfrm>
          <a:prstGeom prst="rect">
            <a:avLst/>
          </a:prstGeom>
          <a:noFill/>
          <a:ln>
            <a:noFill/>
          </a:ln>
        </p:spPr>
        <p:txBody>
          <a:bodyPr wrap="square" rtlCol="0">
            <a:spAutoFit/>
          </a:bodyPr>
          <a:lstStyle/>
          <a:p>
            <a:pPr algn="ctr"/>
            <a:r>
              <a:rPr lang="en-US" sz="3400" b="1" dirty="0">
                <a:ln>
                  <a:solidFill>
                    <a:schemeClr val="tx1"/>
                  </a:solidFill>
                </a:ln>
                <a:solidFill>
                  <a:srgbClr val="FFC000"/>
                </a:solidFill>
              </a:rPr>
              <a:t>Goal:</a:t>
            </a:r>
          </a:p>
        </p:txBody>
      </p:sp>
      <p:sp>
        <p:nvSpPr>
          <p:cNvPr id="8" name="TextBox 7">
            <a:extLst>
              <a:ext uri="{FF2B5EF4-FFF2-40B4-BE49-F238E27FC236}">
                <a16:creationId xmlns:a16="http://schemas.microsoft.com/office/drawing/2014/main" id="{867049AE-97C3-4FC6-AE8E-4BC892153DCF}"/>
              </a:ext>
            </a:extLst>
          </p:cNvPr>
          <p:cNvSpPr txBox="1"/>
          <p:nvPr/>
        </p:nvSpPr>
        <p:spPr>
          <a:xfrm>
            <a:off x="759341" y="1143736"/>
            <a:ext cx="8097272" cy="3970318"/>
          </a:xfrm>
          <a:prstGeom prst="rect">
            <a:avLst/>
          </a:prstGeom>
          <a:noFill/>
          <a:ln>
            <a:noFill/>
          </a:ln>
        </p:spPr>
        <p:txBody>
          <a:bodyPr wrap="square" rtlCol="0">
            <a:spAutoFit/>
          </a:bodyPr>
          <a:lstStyle/>
          <a:p>
            <a:pPr algn="ctr"/>
            <a:r>
              <a:rPr lang="en-US" sz="2800" b="1" dirty="0">
                <a:ln>
                  <a:solidFill>
                    <a:schemeClr val="tx1"/>
                  </a:solidFill>
                </a:ln>
                <a:solidFill>
                  <a:srgbClr val="F7CE3C"/>
                </a:solidFill>
              </a:rPr>
              <a:t>Identify the reasons why African American women with a suspicious mammogram do not follow-up &amp; those with confirmed diagnosis do not begin or delay breast cancer treatment &amp; </a:t>
            </a:r>
          </a:p>
          <a:p>
            <a:pPr algn="ctr"/>
            <a:endParaRPr lang="en-US" sz="2800" b="1" dirty="0">
              <a:ln>
                <a:solidFill>
                  <a:schemeClr val="tx1"/>
                </a:solidFill>
              </a:ln>
              <a:solidFill>
                <a:srgbClr val="F7CE3C"/>
              </a:solidFill>
            </a:endParaRPr>
          </a:p>
          <a:p>
            <a:pPr algn="ctr"/>
            <a:r>
              <a:rPr lang="en-US" sz="2800" b="1" dirty="0">
                <a:ln>
                  <a:solidFill>
                    <a:schemeClr val="tx1"/>
                  </a:solidFill>
                </a:ln>
                <a:solidFill>
                  <a:srgbClr val="F7CE3C"/>
                </a:solidFill>
              </a:rPr>
              <a:t>Develop a causal loop diagram (CLD) or map of social determinants influencing breast cancer treatment delays</a:t>
            </a:r>
          </a:p>
          <a:p>
            <a:pPr algn="ctr"/>
            <a:endParaRPr lang="en-US" sz="2800" b="1" dirty="0">
              <a:solidFill>
                <a:srgbClr val="F7CE3C"/>
              </a:solidFill>
            </a:endParaRPr>
          </a:p>
        </p:txBody>
      </p:sp>
    </p:spTree>
    <p:extLst>
      <p:ext uri="{BB962C8B-B14F-4D97-AF65-F5344CB8AC3E}">
        <p14:creationId xmlns:p14="http://schemas.microsoft.com/office/powerpoint/2010/main" val="327198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anim calcmode="lin" valueType="num">
                                      <p:cBhvr>
                                        <p:cTn id="12" dur="250" fill="hold"/>
                                        <p:tgtEl>
                                          <p:spTgt spid="7"/>
                                        </p:tgtEl>
                                        <p:attrNameLst>
                                          <p:attrName>ppt_x</p:attrName>
                                        </p:attrNameLst>
                                      </p:cBhvr>
                                      <p:tavLst>
                                        <p:tav tm="0">
                                          <p:val>
                                            <p:strVal val="#ppt_x"/>
                                          </p:val>
                                        </p:tav>
                                        <p:tav tm="100000">
                                          <p:val>
                                            <p:strVal val="#ppt_x"/>
                                          </p:val>
                                        </p:tav>
                                      </p:tavLst>
                                    </p:anim>
                                    <p:anim calcmode="lin" valueType="num">
                                      <p:cBhvr>
                                        <p:cTn id="13" dur="25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50"/>
                                        <p:tgtEl>
                                          <p:spTgt spid="8"/>
                                        </p:tgtEl>
                                      </p:cBhvr>
                                    </p:animEffect>
                                    <p:anim calcmode="lin" valueType="num">
                                      <p:cBhvr>
                                        <p:cTn id="17" dur="250" fill="hold"/>
                                        <p:tgtEl>
                                          <p:spTgt spid="8"/>
                                        </p:tgtEl>
                                        <p:attrNameLst>
                                          <p:attrName>ppt_x</p:attrName>
                                        </p:attrNameLst>
                                      </p:cBhvr>
                                      <p:tavLst>
                                        <p:tav tm="0">
                                          <p:val>
                                            <p:strVal val="#ppt_x"/>
                                          </p:val>
                                        </p:tav>
                                        <p:tav tm="100000">
                                          <p:val>
                                            <p:strVal val="#ppt_x"/>
                                          </p:val>
                                        </p:tav>
                                      </p:tavLst>
                                    </p:anim>
                                    <p:anim calcmode="lin" valueType="num">
                                      <p:cBhvr>
                                        <p:cTn id="18"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B74AF03-0810-4C9E-8420-DA52B7BC5DBC}"/>
              </a:ext>
            </a:extLst>
          </p:cNvPr>
          <p:cNvGraphicFramePr/>
          <p:nvPr>
            <p:extLst>
              <p:ext uri="{D42A27DB-BD31-4B8C-83A1-F6EECF244321}">
                <p14:modId xmlns:p14="http://schemas.microsoft.com/office/powerpoint/2010/main" val="1982491272"/>
              </p:ext>
            </p:extLst>
          </p:nvPr>
        </p:nvGraphicFramePr>
        <p:xfrm>
          <a:off x="914400" y="919655"/>
          <a:ext cx="7315200" cy="530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008C3014-5C56-473F-84E9-FF518EDB18EF}"/>
              </a:ext>
            </a:extLst>
          </p:cNvPr>
          <p:cNvSpPr txBox="1"/>
          <p:nvPr/>
        </p:nvSpPr>
        <p:spPr>
          <a:xfrm>
            <a:off x="1051034" y="346841"/>
            <a:ext cx="7315200" cy="615553"/>
          </a:xfrm>
          <a:prstGeom prst="rect">
            <a:avLst/>
          </a:prstGeom>
          <a:noFill/>
        </p:spPr>
        <p:txBody>
          <a:bodyPr wrap="square" rtlCol="0">
            <a:spAutoFit/>
          </a:bodyPr>
          <a:lstStyle/>
          <a:p>
            <a:pPr algn="ctr"/>
            <a:r>
              <a:rPr lang="en-US" sz="3400" b="1" dirty="0">
                <a:solidFill>
                  <a:srgbClr val="6C3A77"/>
                </a:solidFill>
              </a:rPr>
              <a:t>Multiple Iterations &amp; Meeting </a:t>
            </a:r>
          </a:p>
        </p:txBody>
      </p:sp>
      <p:sp>
        <p:nvSpPr>
          <p:cNvPr id="6" name="TextBox 5">
            <a:extLst>
              <a:ext uri="{FF2B5EF4-FFF2-40B4-BE49-F238E27FC236}">
                <a16:creationId xmlns:a16="http://schemas.microsoft.com/office/drawing/2014/main" id="{05B2D7F2-69CA-44C1-8CF1-3026A008A0FF}"/>
              </a:ext>
            </a:extLst>
          </p:cNvPr>
          <p:cNvSpPr txBox="1"/>
          <p:nvPr/>
        </p:nvSpPr>
        <p:spPr>
          <a:xfrm>
            <a:off x="378372" y="1073543"/>
            <a:ext cx="2312275" cy="1015663"/>
          </a:xfrm>
          <a:prstGeom prst="rect">
            <a:avLst/>
          </a:prstGeom>
          <a:noFill/>
        </p:spPr>
        <p:txBody>
          <a:bodyPr wrap="square" rtlCol="0">
            <a:spAutoFit/>
          </a:bodyPr>
          <a:lstStyle/>
          <a:p>
            <a:r>
              <a:rPr lang="en-US" sz="2000" dirty="0"/>
              <a:t>Formation of Core Modeling Team (CMT)</a:t>
            </a:r>
          </a:p>
        </p:txBody>
      </p:sp>
      <p:sp>
        <p:nvSpPr>
          <p:cNvPr id="7" name="TextBox 6">
            <a:extLst>
              <a:ext uri="{FF2B5EF4-FFF2-40B4-BE49-F238E27FC236}">
                <a16:creationId xmlns:a16="http://schemas.microsoft.com/office/drawing/2014/main" id="{9556C02A-AFA8-4FCB-81FE-313158D3360A}"/>
              </a:ext>
            </a:extLst>
          </p:cNvPr>
          <p:cNvSpPr txBox="1"/>
          <p:nvPr/>
        </p:nvSpPr>
        <p:spPr>
          <a:xfrm>
            <a:off x="6453355" y="1735263"/>
            <a:ext cx="2102066" cy="707886"/>
          </a:xfrm>
          <a:prstGeom prst="rect">
            <a:avLst/>
          </a:prstGeom>
          <a:noFill/>
        </p:spPr>
        <p:txBody>
          <a:bodyPr wrap="square" rtlCol="0">
            <a:spAutoFit/>
          </a:bodyPr>
          <a:lstStyle/>
          <a:p>
            <a:pPr algn="ctr"/>
            <a:r>
              <a:rPr lang="en-US" sz="2000" dirty="0"/>
              <a:t>3 Stakeholders Sessions </a:t>
            </a:r>
          </a:p>
        </p:txBody>
      </p:sp>
      <p:sp>
        <p:nvSpPr>
          <p:cNvPr id="9" name="TextBox 8">
            <a:extLst>
              <a:ext uri="{FF2B5EF4-FFF2-40B4-BE49-F238E27FC236}">
                <a16:creationId xmlns:a16="http://schemas.microsoft.com/office/drawing/2014/main" id="{013EF9FD-2CA3-4EF8-9BD0-59A7266945A2}"/>
              </a:ext>
            </a:extLst>
          </p:cNvPr>
          <p:cNvSpPr txBox="1"/>
          <p:nvPr/>
        </p:nvSpPr>
        <p:spPr>
          <a:xfrm>
            <a:off x="5347537" y="5495496"/>
            <a:ext cx="2102066" cy="1015663"/>
          </a:xfrm>
          <a:prstGeom prst="rect">
            <a:avLst/>
          </a:prstGeom>
          <a:noFill/>
        </p:spPr>
        <p:txBody>
          <a:bodyPr wrap="square" rtlCol="0">
            <a:spAutoFit/>
          </a:bodyPr>
          <a:lstStyle/>
          <a:p>
            <a:pPr algn="ctr"/>
            <a:r>
              <a:rPr lang="en-US" sz="2000" dirty="0"/>
              <a:t>CMT work offline to put all models together</a:t>
            </a:r>
          </a:p>
        </p:txBody>
      </p:sp>
    </p:spTree>
    <p:extLst>
      <p:ext uri="{BB962C8B-B14F-4D97-AF65-F5344CB8AC3E}">
        <p14:creationId xmlns:p14="http://schemas.microsoft.com/office/powerpoint/2010/main" val="364594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anim calcmode="lin" valueType="num">
                                      <p:cBhvr>
                                        <p:cTn id="15" dur="250" fill="hold"/>
                                        <p:tgtEl>
                                          <p:spTgt spid="4"/>
                                        </p:tgtEl>
                                        <p:attrNameLst>
                                          <p:attrName>ppt_x</p:attrName>
                                        </p:attrNameLst>
                                      </p:cBhvr>
                                      <p:tavLst>
                                        <p:tav tm="0">
                                          <p:val>
                                            <p:strVal val="#ppt_x"/>
                                          </p:val>
                                        </p:tav>
                                        <p:tav tm="100000">
                                          <p:val>
                                            <p:strVal val="#ppt_x"/>
                                          </p:val>
                                        </p:tav>
                                      </p:tavLst>
                                    </p:anim>
                                    <p:anim calcmode="lin" valueType="num">
                                      <p:cBhvr>
                                        <p:cTn id="16"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anim calcmode="lin" valueType="num">
                                      <p:cBhvr>
                                        <p:cTn id="22" dur="250" fill="hold"/>
                                        <p:tgtEl>
                                          <p:spTgt spid="6"/>
                                        </p:tgtEl>
                                        <p:attrNameLst>
                                          <p:attrName>ppt_x</p:attrName>
                                        </p:attrNameLst>
                                      </p:cBhvr>
                                      <p:tavLst>
                                        <p:tav tm="0">
                                          <p:val>
                                            <p:strVal val="#ppt_x"/>
                                          </p:val>
                                        </p:tav>
                                        <p:tav tm="100000">
                                          <p:val>
                                            <p:strVal val="#ppt_x"/>
                                          </p:val>
                                        </p:tav>
                                      </p:tavLst>
                                    </p:anim>
                                    <p:anim calcmode="lin" valueType="num">
                                      <p:cBhvr>
                                        <p:cTn id="23"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anim calcmode="lin" valueType="num">
                                      <p:cBhvr>
                                        <p:cTn id="29" dur="250" fill="hold"/>
                                        <p:tgtEl>
                                          <p:spTgt spid="7"/>
                                        </p:tgtEl>
                                        <p:attrNameLst>
                                          <p:attrName>ppt_x</p:attrName>
                                        </p:attrNameLst>
                                      </p:cBhvr>
                                      <p:tavLst>
                                        <p:tav tm="0">
                                          <p:val>
                                            <p:strVal val="#ppt_x"/>
                                          </p:val>
                                        </p:tav>
                                        <p:tav tm="100000">
                                          <p:val>
                                            <p:strVal val="#ppt_x"/>
                                          </p:val>
                                        </p:tav>
                                      </p:tavLst>
                                    </p:anim>
                                    <p:anim calcmode="lin" valueType="num">
                                      <p:cBhvr>
                                        <p:cTn id="30"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50"/>
                                        <p:tgtEl>
                                          <p:spTgt spid="9"/>
                                        </p:tgtEl>
                                      </p:cBhvr>
                                    </p:animEffect>
                                    <p:anim calcmode="lin" valueType="num">
                                      <p:cBhvr>
                                        <p:cTn id="36" dur="250" fill="hold"/>
                                        <p:tgtEl>
                                          <p:spTgt spid="9"/>
                                        </p:tgtEl>
                                        <p:attrNameLst>
                                          <p:attrName>ppt_x</p:attrName>
                                        </p:attrNameLst>
                                      </p:cBhvr>
                                      <p:tavLst>
                                        <p:tav tm="0">
                                          <p:val>
                                            <p:strVal val="#ppt_x"/>
                                          </p:val>
                                        </p:tav>
                                        <p:tav tm="100000">
                                          <p:val>
                                            <p:strVal val="#ppt_x"/>
                                          </p:val>
                                        </p:tav>
                                      </p:tavLst>
                                    </p:anim>
                                    <p:anim calcmode="lin" valueType="num">
                                      <p:cBhvr>
                                        <p:cTn id="37" dur="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6" grpId="0"/>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2EAAA3-F145-47F4-9BF3-6EC799EC5829}"/>
              </a:ext>
            </a:extLst>
          </p:cNvPr>
          <p:cNvSpPr txBox="1"/>
          <p:nvPr/>
        </p:nvSpPr>
        <p:spPr>
          <a:xfrm>
            <a:off x="924910" y="756745"/>
            <a:ext cx="7514897" cy="615553"/>
          </a:xfrm>
          <a:prstGeom prst="rect">
            <a:avLst/>
          </a:prstGeom>
          <a:noFill/>
        </p:spPr>
        <p:txBody>
          <a:bodyPr wrap="square" rtlCol="0">
            <a:spAutoFit/>
          </a:bodyPr>
          <a:lstStyle/>
          <a:p>
            <a:pPr algn="ctr"/>
            <a:r>
              <a:rPr lang="en-US" sz="3400" b="1" dirty="0">
                <a:solidFill>
                  <a:srgbClr val="6C3A77"/>
                </a:solidFill>
              </a:rPr>
              <a:t>Study Population</a:t>
            </a:r>
          </a:p>
        </p:txBody>
      </p:sp>
      <p:sp>
        <p:nvSpPr>
          <p:cNvPr id="3" name="TextBox 2">
            <a:extLst>
              <a:ext uri="{FF2B5EF4-FFF2-40B4-BE49-F238E27FC236}">
                <a16:creationId xmlns:a16="http://schemas.microsoft.com/office/drawing/2014/main" id="{0F4D43AF-E7E1-4BB2-B0A6-90C7B03AE311}"/>
              </a:ext>
            </a:extLst>
          </p:cNvPr>
          <p:cNvSpPr txBox="1"/>
          <p:nvPr/>
        </p:nvSpPr>
        <p:spPr>
          <a:xfrm>
            <a:off x="325945" y="1361789"/>
            <a:ext cx="5255172" cy="2308324"/>
          </a:xfrm>
          <a:prstGeom prst="rect">
            <a:avLst/>
          </a:prstGeom>
          <a:noFill/>
        </p:spPr>
        <p:txBody>
          <a:bodyPr wrap="square" rtlCol="0">
            <a:spAutoFit/>
          </a:bodyPr>
          <a:lstStyle/>
          <a:p>
            <a:r>
              <a:rPr lang="en-US" sz="3200" b="1" dirty="0">
                <a:solidFill>
                  <a:srgbClr val="6C3A77"/>
                </a:solidFill>
              </a:rPr>
              <a:t>Two Stakeholder groups </a:t>
            </a:r>
          </a:p>
          <a:p>
            <a:pPr marL="457200" indent="-457200">
              <a:buFont typeface="Wingdings" panose="05000000000000000000" pitchFamily="2" charset="2"/>
              <a:buChar char="v"/>
            </a:pPr>
            <a:r>
              <a:rPr lang="en-US" sz="2800" dirty="0"/>
              <a:t>African American women from the community [n=28] (breast cancer survivors = 18 &amp; family and caregivers = 10</a:t>
            </a:r>
          </a:p>
        </p:txBody>
      </p:sp>
      <p:sp>
        <p:nvSpPr>
          <p:cNvPr id="4" name="TextBox 3">
            <a:extLst>
              <a:ext uri="{FF2B5EF4-FFF2-40B4-BE49-F238E27FC236}">
                <a16:creationId xmlns:a16="http://schemas.microsoft.com/office/drawing/2014/main" id="{4E971E46-1D10-43D4-9C84-22379534336A}"/>
              </a:ext>
            </a:extLst>
          </p:cNvPr>
          <p:cNvSpPr txBox="1"/>
          <p:nvPr/>
        </p:nvSpPr>
        <p:spPr>
          <a:xfrm>
            <a:off x="3941379" y="4115335"/>
            <a:ext cx="5202621" cy="1815882"/>
          </a:xfrm>
          <a:prstGeom prst="rect">
            <a:avLst/>
          </a:prstGeom>
          <a:noFill/>
        </p:spPr>
        <p:txBody>
          <a:bodyPr wrap="square" rtlCol="0">
            <a:spAutoFit/>
          </a:bodyPr>
          <a:lstStyle/>
          <a:p>
            <a:pPr marL="285750" indent="-285750">
              <a:buFont typeface="Wingdings" panose="05000000000000000000" pitchFamily="2" charset="2"/>
              <a:buChar char="v"/>
            </a:pPr>
            <a:r>
              <a:rPr lang="en-US" sz="2800" dirty="0"/>
              <a:t>Community support member [=6] (navigators, research coordinator, city worker &amp; volunteers</a:t>
            </a:r>
            <a:r>
              <a:rPr lang="en-US" dirty="0"/>
              <a:t>)</a:t>
            </a:r>
          </a:p>
        </p:txBody>
      </p:sp>
      <p:pic>
        <p:nvPicPr>
          <p:cNvPr id="5" name="Picture 4">
            <a:extLst>
              <a:ext uri="{FF2B5EF4-FFF2-40B4-BE49-F238E27FC236}">
                <a16:creationId xmlns:a16="http://schemas.microsoft.com/office/drawing/2014/main" id="{2A6F5055-36C5-4796-8CFB-7154C1EC5C33}"/>
              </a:ext>
            </a:extLst>
          </p:cNvPr>
          <p:cNvPicPr>
            <a:picLocks noChangeAspect="1"/>
          </p:cNvPicPr>
          <p:nvPr/>
        </p:nvPicPr>
        <p:blipFill>
          <a:blip r:embed="rId2"/>
          <a:stretch>
            <a:fillRect/>
          </a:stretch>
        </p:blipFill>
        <p:spPr>
          <a:xfrm>
            <a:off x="483599" y="3670113"/>
            <a:ext cx="3426249" cy="2566638"/>
          </a:xfrm>
          <a:prstGeom prst="rect">
            <a:avLst/>
          </a:prstGeom>
        </p:spPr>
      </p:pic>
      <p:pic>
        <p:nvPicPr>
          <p:cNvPr id="6" name="Picture 5">
            <a:extLst>
              <a:ext uri="{FF2B5EF4-FFF2-40B4-BE49-F238E27FC236}">
                <a16:creationId xmlns:a16="http://schemas.microsoft.com/office/drawing/2014/main" id="{93525B27-81FE-4434-AC5B-0A17DE8782C1}"/>
              </a:ext>
            </a:extLst>
          </p:cNvPr>
          <p:cNvPicPr>
            <a:picLocks noChangeAspect="1"/>
          </p:cNvPicPr>
          <p:nvPr/>
        </p:nvPicPr>
        <p:blipFill>
          <a:blip r:embed="rId3"/>
          <a:stretch>
            <a:fillRect/>
          </a:stretch>
        </p:blipFill>
        <p:spPr>
          <a:xfrm>
            <a:off x="5580798" y="1353906"/>
            <a:ext cx="3237257" cy="2164268"/>
          </a:xfrm>
          <a:prstGeom prst="rect">
            <a:avLst/>
          </a:prstGeom>
        </p:spPr>
      </p:pic>
    </p:spTree>
    <p:extLst>
      <p:ext uri="{BB962C8B-B14F-4D97-AF65-F5344CB8AC3E}">
        <p14:creationId xmlns:p14="http://schemas.microsoft.com/office/powerpoint/2010/main" val="132958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anim calcmode="lin" valueType="num">
                                      <p:cBhvr>
                                        <p:cTn id="18" dur="250" fill="hold"/>
                                        <p:tgtEl>
                                          <p:spTgt spid="6"/>
                                        </p:tgtEl>
                                        <p:attrNameLst>
                                          <p:attrName>ppt_x</p:attrName>
                                        </p:attrNameLst>
                                      </p:cBhvr>
                                      <p:tavLst>
                                        <p:tav tm="0">
                                          <p:val>
                                            <p:strVal val="#ppt_x"/>
                                          </p:val>
                                        </p:tav>
                                        <p:tav tm="100000">
                                          <p:val>
                                            <p:strVal val="#ppt_x"/>
                                          </p:val>
                                        </p:tav>
                                      </p:tavLst>
                                    </p:anim>
                                    <p:anim calcmode="lin" valueType="num">
                                      <p:cBhvr>
                                        <p:cTn id="19"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250"/>
                                        <p:tgtEl>
                                          <p:spTgt spid="3">
                                            <p:txEl>
                                              <p:pRg st="0" end="0"/>
                                            </p:txEl>
                                          </p:spTgt>
                                        </p:tgtEl>
                                      </p:cBhvr>
                                    </p:animEffect>
                                    <p:anim calcmode="lin" valueType="num">
                                      <p:cBhvr>
                                        <p:cTn id="25"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6" dur="250" fill="hold"/>
                                        <p:tgtEl>
                                          <p:spTgt spid="3">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250"/>
                                        <p:tgtEl>
                                          <p:spTgt spid="3">
                                            <p:txEl>
                                              <p:pRg st="1" end="1"/>
                                            </p:txEl>
                                          </p:spTgt>
                                        </p:tgtEl>
                                      </p:cBhvr>
                                    </p:animEffect>
                                    <p:anim calcmode="lin" valueType="num">
                                      <p:cBhvr>
                                        <p:cTn id="30"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1" dur="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
                                            <p:txEl>
                                              <p:pRg st="0" end="0"/>
                                            </p:txEl>
                                          </p:spTgt>
                                        </p:tgtEl>
                                        <p:attrNameLst>
                                          <p:attrName>style.visibility</p:attrName>
                                        </p:attrNameLst>
                                      </p:cBhvr>
                                      <p:to>
                                        <p:strVal val="visible"/>
                                      </p:to>
                                    </p:set>
                                    <p:animEffect transition="in" filter="fade">
                                      <p:cBhvr>
                                        <p:cTn id="36" dur="250"/>
                                        <p:tgtEl>
                                          <p:spTgt spid="4">
                                            <p:txEl>
                                              <p:pRg st="0" end="0"/>
                                            </p:txEl>
                                          </p:spTgt>
                                        </p:tgtEl>
                                      </p:cBhvr>
                                    </p:animEffect>
                                    <p:anim calcmode="lin" valueType="num">
                                      <p:cBhvr>
                                        <p:cTn id="37" dur="2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8" dur="2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417E0-E5DD-476A-9784-551E99358AD2}"/>
              </a:ext>
            </a:extLst>
          </p:cNvPr>
          <p:cNvSpPr>
            <a:spLocks noGrp="1"/>
          </p:cNvSpPr>
          <p:nvPr>
            <p:ph type="title"/>
          </p:nvPr>
        </p:nvSpPr>
        <p:spPr>
          <a:xfrm>
            <a:off x="457200" y="271464"/>
            <a:ext cx="8229600" cy="737529"/>
          </a:xfrm>
        </p:spPr>
        <p:txBody>
          <a:bodyPr/>
          <a:lstStyle/>
          <a:p>
            <a:pPr algn="ctr"/>
            <a:r>
              <a:rPr lang="en-US" sz="3400" b="1" dirty="0"/>
              <a:t>GMB Session Objective</a:t>
            </a:r>
          </a:p>
        </p:txBody>
      </p:sp>
      <p:sp>
        <p:nvSpPr>
          <p:cNvPr id="3" name="TextBox 2">
            <a:extLst>
              <a:ext uri="{FF2B5EF4-FFF2-40B4-BE49-F238E27FC236}">
                <a16:creationId xmlns:a16="http://schemas.microsoft.com/office/drawing/2014/main" id="{AAA96798-18CE-40B3-923D-DC9EFD2D0469}"/>
              </a:ext>
            </a:extLst>
          </p:cNvPr>
          <p:cNvSpPr txBox="1"/>
          <p:nvPr/>
        </p:nvSpPr>
        <p:spPr>
          <a:xfrm>
            <a:off x="63874" y="966768"/>
            <a:ext cx="4435365" cy="2246769"/>
          </a:xfrm>
          <a:prstGeom prst="rect">
            <a:avLst/>
          </a:prstGeom>
          <a:noFill/>
        </p:spPr>
        <p:txBody>
          <a:bodyPr wrap="square" rtlCol="0">
            <a:spAutoFit/>
          </a:bodyPr>
          <a:lstStyle/>
          <a:p>
            <a:pPr marL="285750" indent="-285750">
              <a:buFont typeface="Wingdings" panose="05000000000000000000" pitchFamily="2" charset="2"/>
              <a:buChar char="v"/>
            </a:pPr>
            <a:r>
              <a:rPr lang="en-US" sz="2800" dirty="0"/>
              <a:t>First and second sessions were to elicit discussion on factors contribution to breast cancer treatment delays</a:t>
            </a:r>
          </a:p>
        </p:txBody>
      </p:sp>
      <p:sp>
        <p:nvSpPr>
          <p:cNvPr id="4" name="TextBox 3">
            <a:extLst>
              <a:ext uri="{FF2B5EF4-FFF2-40B4-BE49-F238E27FC236}">
                <a16:creationId xmlns:a16="http://schemas.microsoft.com/office/drawing/2014/main" id="{0F4305AC-CFCE-49DF-9EA5-DD8B62052192}"/>
              </a:ext>
            </a:extLst>
          </p:cNvPr>
          <p:cNvSpPr txBox="1"/>
          <p:nvPr/>
        </p:nvSpPr>
        <p:spPr>
          <a:xfrm>
            <a:off x="4808483" y="5623034"/>
            <a:ext cx="4435365" cy="954107"/>
          </a:xfrm>
          <a:prstGeom prst="rect">
            <a:avLst/>
          </a:prstGeom>
          <a:noFill/>
        </p:spPr>
        <p:txBody>
          <a:bodyPr wrap="square" rtlCol="0">
            <a:spAutoFit/>
          </a:bodyPr>
          <a:lstStyle/>
          <a:p>
            <a:pPr marL="285750" indent="-285750">
              <a:buFont typeface="Wingdings" panose="05000000000000000000" pitchFamily="2" charset="2"/>
              <a:buChar char="v"/>
            </a:pPr>
            <a:r>
              <a:rPr lang="en-US" sz="2800" dirty="0"/>
              <a:t>Evaluate synthesized</a:t>
            </a:r>
          </a:p>
          <a:p>
            <a:pPr lvl="1"/>
            <a:r>
              <a:rPr lang="en-US" sz="2800" dirty="0"/>
              <a:t>(Both Stakeholders) </a:t>
            </a:r>
          </a:p>
        </p:txBody>
      </p:sp>
      <p:pic>
        <p:nvPicPr>
          <p:cNvPr id="5" name="Picture 4">
            <a:extLst>
              <a:ext uri="{FF2B5EF4-FFF2-40B4-BE49-F238E27FC236}">
                <a16:creationId xmlns:a16="http://schemas.microsoft.com/office/drawing/2014/main" id="{6A2C3E97-DA31-45A9-A76F-15319DA124F7}"/>
              </a:ext>
            </a:extLst>
          </p:cNvPr>
          <p:cNvPicPr>
            <a:picLocks noChangeAspect="1"/>
          </p:cNvPicPr>
          <p:nvPr/>
        </p:nvPicPr>
        <p:blipFill>
          <a:blip r:embed="rId2"/>
          <a:stretch>
            <a:fillRect/>
          </a:stretch>
        </p:blipFill>
        <p:spPr>
          <a:xfrm>
            <a:off x="309245" y="3209059"/>
            <a:ext cx="4499238" cy="3377477"/>
          </a:xfrm>
          <a:prstGeom prst="rect">
            <a:avLst/>
          </a:prstGeom>
        </p:spPr>
      </p:pic>
      <p:pic>
        <p:nvPicPr>
          <p:cNvPr id="6" name="Picture 5">
            <a:extLst>
              <a:ext uri="{FF2B5EF4-FFF2-40B4-BE49-F238E27FC236}">
                <a16:creationId xmlns:a16="http://schemas.microsoft.com/office/drawing/2014/main" id="{B70850E6-2274-4982-91F4-E27F441BDB5D}"/>
              </a:ext>
            </a:extLst>
          </p:cNvPr>
          <p:cNvPicPr>
            <a:picLocks noChangeAspect="1"/>
          </p:cNvPicPr>
          <p:nvPr/>
        </p:nvPicPr>
        <p:blipFill>
          <a:blip r:embed="rId3"/>
          <a:stretch>
            <a:fillRect/>
          </a:stretch>
        </p:blipFill>
        <p:spPr>
          <a:xfrm>
            <a:off x="5205503" y="1229687"/>
            <a:ext cx="3386633" cy="4109568"/>
          </a:xfrm>
          <a:prstGeom prst="rect">
            <a:avLst/>
          </a:prstGeom>
        </p:spPr>
      </p:pic>
    </p:spTree>
    <p:extLst>
      <p:ext uri="{BB962C8B-B14F-4D97-AF65-F5344CB8AC3E}">
        <p14:creationId xmlns:p14="http://schemas.microsoft.com/office/powerpoint/2010/main" val="2450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50"/>
                                        <p:tgtEl>
                                          <p:spTgt spid="3">
                                            <p:txEl>
                                              <p:pRg st="0" end="0"/>
                                            </p:txEl>
                                          </p:spTgt>
                                        </p:tgtEl>
                                      </p:cBhvr>
                                    </p:animEffect>
                                    <p:anim calcmode="lin" valueType="num">
                                      <p:cBhvr>
                                        <p:cTn id="15"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2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250"/>
                                        <p:tgtEl>
                                          <p:spTgt spid="4">
                                            <p:txEl>
                                              <p:pRg st="0" end="0"/>
                                            </p:txEl>
                                          </p:spTgt>
                                        </p:tgtEl>
                                      </p:cBhvr>
                                    </p:animEffect>
                                    <p:anim calcmode="lin" valueType="num">
                                      <p:cBhvr>
                                        <p:cTn id="22" dur="2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250" fill="hold"/>
                                        <p:tgtEl>
                                          <p:spTgt spid="4">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250"/>
                                        <p:tgtEl>
                                          <p:spTgt spid="4">
                                            <p:txEl>
                                              <p:pRg st="1" end="1"/>
                                            </p:txEl>
                                          </p:spTgt>
                                        </p:tgtEl>
                                      </p:cBhvr>
                                    </p:animEffect>
                                    <p:anim calcmode="lin" valueType="num">
                                      <p:cBhvr>
                                        <p:cTn id="27" dur="25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25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anim calcmode="lin" valueType="num">
                                      <p:cBhvr>
                                        <p:cTn id="34" dur="250" fill="hold"/>
                                        <p:tgtEl>
                                          <p:spTgt spid="5"/>
                                        </p:tgtEl>
                                        <p:attrNameLst>
                                          <p:attrName>ppt_x</p:attrName>
                                        </p:attrNameLst>
                                      </p:cBhvr>
                                      <p:tavLst>
                                        <p:tav tm="0">
                                          <p:val>
                                            <p:strVal val="#ppt_x"/>
                                          </p:val>
                                        </p:tav>
                                        <p:tav tm="100000">
                                          <p:val>
                                            <p:strVal val="#ppt_x"/>
                                          </p:val>
                                        </p:tav>
                                      </p:tavLst>
                                    </p:anim>
                                    <p:anim calcmode="lin" valueType="num">
                                      <p:cBhvr>
                                        <p:cTn id="35" dur="250" fill="hold"/>
                                        <p:tgtEl>
                                          <p:spTgt spid="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250"/>
                                        <p:tgtEl>
                                          <p:spTgt spid="6"/>
                                        </p:tgtEl>
                                      </p:cBhvr>
                                    </p:animEffect>
                                    <p:anim calcmode="lin" valueType="num">
                                      <p:cBhvr>
                                        <p:cTn id="39" dur="250" fill="hold"/>
                                        <p:tgtEl>
                                          <p:spTgt spid="6"/>
                                        </p:tgtEl>
                                        <p:attrNameLst>
                                          <p:attrName>ppt_x</p:attrName>
                                        </p:attrNameLst>
                                      </p:cBhvr>
                                      <p:tavLst>
                                        <p:tav tm="0">
                                          <p:val>
                                            <p:strVal val="#ppt_x"/>
                                          </p:val>
                                        </p:tav>
                                        <p:tav tm="100000">
                                          <p:val>
                                            <p:strVal val="#ppt_x"/>
                                          </p:val>
                                        </p:tav>
                                      </p:tavLst>
                                    </p:anim>
                                    <p:anim calcmode="lin" valueType="num">
                                      <p:cBhvr>
                                        <p:cTn id="40" dur="2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400" b="1" dirty="0"/>
              <a:t>Outline</a:t>
            </a:r>
          </a:p>
        </p:txBody>
      </p:sp>
      <p:sp>
        <p:nvSpPr>
          <p:cNvPr id="5" name="Content Placeholder 4"/>
          <p:cNvSpPr>
            <a:spLocks noGrp="1"/>
          </p:cNvSpPr>
          <p:nvPr>
            <p:ph sz="half" idx="1"/>
          </p:nvPr>
        </p:nvSpPr>
        <p:spPr/>
        <p:txBody>
          <a:bodyPr>
            <a:normAutofit/>
          </a:bodyPr>
          <a:lstStyle/>
          <a:p>
            <a:pPr marL="457200" indent="-457200">
              <a:buFont typeface="Wingdings" panose="05000000000000000000" pitchFamily="2" charset="2"/>
              <a:buChar char="v"/>
            </a:pPr>
            <a:r>
              <a:rPr lang="en-US" sz="2800" dirty="0"/>
              <a:t>Multiple Determinants of Cancer Risk and Outcomes</a:t>
            </a:r>
          </a:p>
          <a:p>
            <a:pPr marL="457200" indent="-457200">
              <a:buFont typeface="Wingdings" panose="05000000000000000000" pitchFamily="2" charset="2"/>
              <a:buChar char="v"/>
            </a:pPr>
            <a:endParaRPr lang="en-US" sz="2800" dirty="0"/>
          </a:p>
          <a:p>
            <a:pPr marL="457200" indent="-457200">
              <a:buFont typeface="Wingdings" panose="05000000000000000000" pitchFamily="2" charset="2"/>
              <a:buChar char="v"/>
            </a:pPr>
            <a:r>
              <a:rPr lang="en-US" sz="2800" dirty="0"/>
              <a:t>Health Disparities &amp; Inequities in St. Louis, MO</a:t>
            </a:r>
          </a:p>
          <a:p>
            <a:pPr marL="457200" indent="-457200">
              <a:buFont typeface="Wingdings" panose="05000000000000000000" pitchFamily="2" charset="2"/>
              <a:buChar char="v"/>
            </a:pPr>
            <a:endParaRPr lang="en-US" sz="2800" dirty="0"/>
          </a:p>
          <a:p>
            <a:pPr marL="457200" indent="-457200">
              <a:buFont typeface="Wingdings" panose="05000000000000000000" pitchFamily="2" charset="2"/>
              <a:buChar char="v"/>
            </a:pPr>
            <a:r>
              <a:rPr lang="en-US" sz="2800" dirty="0"/>
              <a:t>Real Life Example of Transdisciplinary Approach to Understand &amp; Reduce Breast Cancer Disparities</a:t>
            </a:r>
          </a:p>
          <a:p>
            <a:pPr marL="457200" indent="-457200">
              <a:buFont typeface="Wingdings" panose="05000000000000000000" pitchFamily="2" charset="2"/>
              <a:buChar char="v"/>
            </a:pPr>
            <a:endParaRPr lang="en-US" sz="2800" dirty="0"/>
          </a:p>
          <a:p>
            <a:pPr marL="457200" indent="-457200">
              <a:buFont typeface="Wingdings" panose="05000000000000000000" pitchFamily="2" charset="2"/>
              <a:buChar char="v"/>
            </a:pPr>
            <a:endParaRPr lang="en-US" sz="2800" dirty="0"/>
          </a:p>
        </p:txBody>
      </p:sp>
    </p:spTree>
    <p:extLst>
      <p:ext uri="{BB962C8B-B14F-4D97-AF65-F5344CB8AC3E}">
        <p14:creationId xmlns:p14="http://schemas.microsoft.com/office/powerpoint/2010/main" val="3916184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EDD19D-608C-4DF7-9981-9D52243581C5}"/>
              </a:ext>
            </a:extLst>
          </p:cNvPr>
          <p:cNvPicPr>
            <a:picLocks noChangeAspect="1"/>
          </p:cNvPicPr>
          <p:nvPr/>
        </p:nvPicPr>
        <p:blipFill>
          <a:blip r:embed="rId2"/>
          <a:stretch>
            <a:fillRect/>
          </a:stretch>
        </p:blipFill>
        <p:spPr>
          <a:xfrm>
            <a:off x="0" y="1067497"/>
            <a:ext cx="4820664" cy="3345902"/>
          </a:xfrm>
          <a:prstGeom prst="rect">
            <a:avLst/>
          </a:prstGeom>
        </p:spPr>
      </p:pic>
      <p:sp>
        <p:nvSpPr>
          <p:cNvPr id="3" name="TextBox 2">
            <a:extLst>
              <a:ext uri="{FF2B5EF4-FFF2-40B4-BE49-F238E27FC236}">
                <a16:creationId xmlns:a16="http://schemas.microsoft.com/office/drawing/2014/main" id="{5584554A-3112-4571-8EC5-49504C1F730C}"/>
              </a:ext>
            </a:extLst>
          </p:cNvPr>
          <p:cNvSpPr txBox="1"/>
          <p:nvPr/>
        </p:nvSpPr>
        <p:spPr>
          <a:xfrm>
            <a:off x="1587062" y="375395"/>
            <a:ext cx="6222124" cy="615553"/>
          </a:xfrm>
          <a:prstGeom prst="rect">
            <a:avLst/>
          </a:prstGeom>
          <a:noFill/>
        </p:spPr>
        <p:txBody>
          <a:bodyPr wrap="square" rtlCol="0">
            <a:spAutoFit/>
          </a:bodyPr>
          <a:lstStyle/>
          <a:p>
            <a:pPr algn="ctr"/>
            <a:r>
              <a:rPr lang="en-US" sz="3400" b="1" dirty="0">
                <a:solidFill>
                  <a:srgbClr val="6C3A77"/>
                </a:solidFill>
              </a:rPr>
              <a:t>Example of Script Activities</a:t>
            </a:r>
          </a:p>
        </p:txBody>
      </p:sp>
      <p:pic>
        <p:nvPicPr>
          <p:cNvPr id="4" name="Picture 3">
            <a:extLst>
              <a:ext uri="{FF2B5EF4-FFF2-40B4-BE49-F238E27FC236}">
                <a16:creationId xmlns:a16="http://schemas.microsoft.com/office/drawing/2014/main" id="{3A09AE24-D262-402A-AC6E-D5CC16A42BD4}"/>
              </a:ext>
            </a:extLst>
          </p:cNvPr>
          <p:cNvPicPr>
            <a:picLocks noChangeAspect="1"/>
          </p:cNvPicPr>
          <p:nvPr/>
        </p:nvPicPr>
        <p:blipFill>
          <a:blip r:embed="rId3"/>
          <a:stretch>
            <a:fillRect/>
          </a:stretch>
        </p:blipFill>
        <p:spPr>
          <a:xfrm>
            <a:off x="4657725" y="1067497"/>
            <a:ext cx="4486275" cy="5162550"/>
          </a:xfrm>
          <a:prstGeom prst="rect">
            <a:avLst/>
          </a:prstGeom>
        </p:spPr>
      </p:pic>
      <p:pic>
        <p:nvPicPr>
          <p:cNvPr id="5" name="Picture 4">
            <a:extLst>
              <a:ext uri="{FF2B5EF4-FFF2-40B4-BE49-F238E27FC236}">
                <a16:creationId xmlns:a16="http://schemas.microsoft.com/office/drawing/2014/main" id="{C198F823-C4AF-40F3-A40E-74333F6690B8}"/>
              </a:ext>
            </a:extLst>
          </p:cNvPr>
          <p:cNvPicPr>
            <a:picLocks noChangeAspect="1"/>
          </p:cNvPicPr>
          <p:nvPr/>
        </p:nvPicPr>
        <p:blipFill>
          <a:blip r:embed="rId4"/>
          <a:stretch>
            <a:fillRect/>
          </a:stretch>
        </p:blipFill>
        <p:spPr>
          <a:xfrm>
            <a:off x="208692" y="4332533"/>
            <a:ext cx="4056867" cy="2525467"/>
          </a:xfrm>
          <a:prstGeom prst="rect">
            <a:avLst/>
          </a:prstGeom>
        </p:spPr>
      </p:pic>
    </p:spTree>
    <p:extLst>
      <p:ext uri="{BB962C8B-B14F-4D97-AF65-F5344CB8AC3E}">
        <p14:creationId xmlns:p14="http://schemas.microsoft.com/office/powerpoint/2010/main" val="368645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C700-B0C8-4372-8785-BA84C494E688}"/>
              </a:ext>
            </a:extLst>
          </p:cNvPr>
          <p:cNvSpPr>
            <a:spLocks noGrp="1"/>
          </p:cNvSpPr>
          <p:nvPr>
            <p:ph type="title"/>
          </p:nvPr>
        </p:nvSpPr>
        <p:spPr>
          <a:xfrm>
            <a:off x="457200" y="271463"/>
            <a:ext cx="8229600" cy="716509"/>
          </a:xfrm>
        </p:spPr>
        <p:txBody>
          <a:bodyPr/>
          <a:lstStyle/>
          <a:p>
            <a:pPr algn="ctr"/>
            <a:r>
              <a:rPr lang="en-US" b="1" dirty="0"/>
              <a:t>Third Session Evaluation of </a:t>
            </a:r>
            <a:br>
              <a:rPr lang="en-US" b="1" dirty="0"/>
            </a:br>
            <a:r>
              <a:rPr lang="en-US" b="1" dirty="0"/>
              <a:t>Synthesized CLD (Both Stakeholders)</a:t>
            </a:r>
          </a:p>
        </p:txBody>
      </p:sp>
      <p:pic>
        <p:nvPicPr>
          <p:cNvPr id="3" name="Picture 2">
            <a:extLst>
              <a:ext uri="{FF2B5EF4-FFF2-40B4-BE49-F238E27FC236}">
                <a16:creationId xmlns:a16="http://schemas.microsoft.com/office/drawing/2014/main" id="{E9812B1F-64DC-4958-862B-E22F26335245}"/>
              </a:ext>
            </a:extLst>
          </p:cNvPr>
          <p:cNvPicPr>
            <a:picLocks noChangeAspect="1"/>
          </p:cNvPicPr>
          <p:nvPr/>
        </p:nvPicPr>
        <p:blipFill>
          <a:blip r:embed="rId2"/>
          <a:stretch>
            <a:fillRect/>
          </a:stretch>
        </p:blipFill>
        <p:spPr>
          <a:xfrm>
            <a:off x="118036" y="987972"/>
            <a:ext cx="4724809" cy="3542083"/>
          </a:xfrm>
          <a:prstGeom prst="rect">
            <a:avLst/>
          </a:prstGeom>
        </p:spPr>
      </p:pic>
      <p:pic>
        <p:nvPicPr>
          <p:cNvPr id="4" name="Picture 3">
            <a:extLst>
              <a:ext uri="{FF2B5EF4-FFF2-40B4-BE49-F238E27FC236}">
                <a16:creationId xmlns:a16="http://schemas.microsoft.com/office/drawing/2014/main" id="{24F1A637-2BF2-4D18-B17C-146E108D388A}"/>
              </a:ext>
            </a:extLst>
          </p:cNvPr>
          <p:cNvPicPr>
            <a:picLocks noChangeAspect="1"/>
          </p:cNvPicPr>
          <p:nvPr/>
        </p:nvPicPr>
        <p:blipFill>
          <a:blip r:embed="rId3"/>
          <a:stretch>
            <a:fillRect/>
          </a:stretch>
        </p:blipFill>
        <p:spPr>
          <a:xfrm>
            <a:off x="4842845" y="3705484"/>
            <a:ext cx="4109545" cy="3082159"/>
          </a:xfrm>
          <a:prstGeom prst="rect">
            <a:avLst/>
          </a:prstGeom>
        </p:spPr>
      </p:pic>
      <p:pic>
        <p:nvPicPr>
          <p:cNvPr id="5" name="Picture 4">
            <a:extLst>
              <a:ext uri="{FF2B5EF4-FFF2-40B4-BE49-F238E27FC236}">
                <a16:creationId xmlns:a16="http://schemas.microsoft.com/office/drawing/2014/main" id="{CAACBEFD-9A2B-46CB-B198-F4898438A295}"/>
              </a:ext>
            </a:extLst>
          </p:cNvPr>
          <p:cNvPicPr>
            <a:picLocks noChangeAspect="1"/>
          </p:cNvPicPr>
          <p:nvPr/>
        </p:nvPicPr>
        <p:blipFill>
          <a:blip r:embed="rId4"/>
          <a:stretch>
            <a:fillRect/>
          </a:stretch>
        </p:blipFill>
        <p:spPr>
          <a:xfrm>
            <a:off x="4863778" y="987972"/>
            <a:ext cx="4088612" cy="2627587"/>
          </a:xfrm>
          <a:prstGeom prst="rect">
            <a:avLst/>
          </a:prstGeom>
        </p:spPr>
      </p:pic>
      <p:pic>
        <p:nvPicPr>
          <p:cNvPr id="6" name="Picture 5">
            <a:extLst>
              <a:ext uri="{FF2B5EF4-FFF2-40B4-BE49-F238E27FC236}">
                <a16:creationId xmlns:a16="http://schemas.microsoft.com/office/drawing/2014/main" id="{2A088618-7536-42E4-8A8C-423C6144E55F}"/>
              </a:ext>
            </a:extLst>
          </p:cNvPr>
          <p:cNvPicPr>
            <a:picLocks noChangeAspect="1"/>
          </p:cNvPicPr>
          <p:nvPr/>
        </p:nvPicPr>
        <p:blipFill>
          <a:blip r:embed="rId5"/>
          <a:stretch>
            <a:fillRect/>
          </a:stretch>
        </p:blipFill>
        <p:spPr>
          <a:xfrm>
            <a:off x="64800" y="3516299"/>
            <a:ext cx="4778045" cy="2693506"/>
          </a:xfrm>
          <a:prstGeom prst="rect">
            <a:avLst/>
          </a:prstGeom>
        </p:spPr>
      </p:pic>
    </p:spTree>
    <p:extLst>
      <p:ext uri="{BB962C8B-B14F-4D97-AF65-F5344CB8AC3E}">
        <p14:creationId xmlns:p14="http://schemas.microsoft.com/office/powerpoint/2010/main" val="2628092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0E5D6-65C8-4562-883C-A1673A463688}"/>
              </a:ext>
            </a:extLst>
          </p:cNvPr>
          <p:cNvSpPr>
            <a:spLocks noGrp="1"/>
          </p:cNvSpPr>
          <p:nvPr>
            <p:ph type="title"/>
          </p:nvPr>
        </p:nvSpPr>
        <p:spPr>
          <a:xfrm>
            <a:off x="457200" y="2009775"/>
            <a:ext cx="8229600" cy="1419225"/>
          </a:xfrm>
        </p:spPr>
        <p:txBody>
          <a:bodyPr/>
          <a:lstStyle/>
          <a:p>
            <a:pPr algn="ctr"/>
            <a:r>
              <a:rPr lang="en-US" sz="3400" b="1" dirty="0"/>
              <a:t>Findings</a:t>
            </a:r>
          </a:p>
        </p:txBody>
      </p:sp>
    </p:spTree>
    <p:extLst>
      <p:ext uri="{BB962C8B-B14F-4D97-AF65-F5344CB8AC3E}">
        <p14:creationId xmlns:p14="http://schemas.microsoft.com/office/powerpoint/2010/main" val="788710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3732EB-9338-403A-88BA-4E77EDDCE11A}"/>
              </a:ext>
            </a:extLst>
          </p:cNvPr>
          <p:cNvPicPr>
            <a:picLocks noChangeAspect="1"/>
          </p:cNvPicPr>
          <p:nvPr/>
        </p:nvPicPr>
        <p:blipFill>
          <a:blip r:embed="rId2"/>
          <a:stretch>
            <a:fillRect/>
          </a:stretch>
        </p:blipFill>
        <p:spPr>
          <a:xfrm>
            <a:off x="0" y="94593"/>
            <a:ext cx="9144000" cy="6385455"/>
          </a:xfrm>
          <a:prstGeom prst="rect">
            <a:avLst/>
          </a:prstGeom>
        </p:spPr>
      </p:pic>
      <p:sp>
        <p:nvSpPr>
          <p:cNvPr id="4" name="TextBox 3">
            <a:extLst>
              <a:ext uri="{FF2B5EF4-FFF2-40B4-BE49-F238E27FC236}">
                <a16:creationId xmlns:a16="http://schemas.microsoft.com/office/drawing/2014/main" id="{960310DD-1A14-4A73-A268-B4A5B1BDC209}"/>
              </a:ext>
            </a:extLst>
          </p:cNvPr>
          <p:cNvSpPr txBox="1"/>
          <p:nvPr/>
        </p:nvSpPr>
        <p:spPr>
          <a:xfrm>
            <a:off x="84083" y="206872"/>
            <a:ext cx="2532993" cy="1754326"/>
          </a:xfrm>
          <a:prstGeom prst="rect">
            <a:avLst/>
          </a:prstGeom>
          <a:noFill/>
        </p:spPr>
        <p:txBody>
          <a:bodyPr wrap="square" rtlCol="0">
            <a:spAutoFit/>
          </a:bodyPr>
          <a:lstStyle/>
          <a:p>
            <a:pPr marL="342900" indent="-342900">
              <a:buFont typeface="+mj-lt"/>
              <a:buAutoNum type="arabicPeriod"/>
            </a:pPr>
            <a:r>
              <a:rPr lang="en-US" dirty="0"/>
              <a:t>Mental Health</a:t>
            </a:r>
          </a:p>
          <a:p>
            <a:pPr marL="342900" indent="-342900">
              <a:buFont typeface="+mj-lt"/>
              <a:buAutoNum type="arabicPeriod"/>
            </a:pPr>
            <a:r>
              <a:rPr lang="en-US" dirty="0"/>
              <a:t>Fear</a:t>
            </a:r>
          </a:p>
          <a:p>
            <a:pPr marL="342900" indent="-342900">
              <a:buFont typeface="+mj-lt"/>
              <a:buAutoNum type="arabicPeriod"/>
            </a:pPr>
            <a:r>
              <a:rPr lang="en-US" dirty="0"/>
              <a:t>Income</a:t>
            </a:r>
          </a:p>
          <a:p>
            <a:pPr marL="342900" indent="-342900">
              <a:buFont typeface="+mj-lt"/>
              <a:buAutoNum type="arabicPeriod"/>
            </a:pPr>
            <a:r>
              <a:rPr lang="en-US" dirty="0"/>
              <a:t>Access to Medical Care</a:t>
            </a:r>
          </a:p>
          <a:p>
            <a:pPr marL="342900" indent="-342900">
              <a:buFont typeface="+mj-lt"/>
              <a:buAutoNum type="arabicPeriod"/>
            </a:pPr>
            <a:r>
              <a:rPr lang="en-US" dirty="0"/>
              <a:t>Religion/Spirituality</a:t>
            </a:r>
          </a:p>
        </p:txBody>
      </p:sp>
      <p:sp>
        <p:nvSpPr>
          <p:cNvPr id="5" name="TextBox 4">
            <a:extLst>
              <a:ext uri="{FF2B5EF4-FFF2-40B4-BE49-F238E27FC236}">
                <a16:creationId xmlns:a16="http://schemas.microsoft.com/office/drawing/2014/main" id="{6B6A0E36-F07B-4AEE-9FFA-32CEE3B551AF}"/>
              </a:ext>
            </a:extLst>
          </p:cNvPr>
          <p:cNvSpPr txBox="1"/>
          <p:nvPr/>
        </p:nvSpPr>
        <p:spPr>
          <a:xfrm>
            <a:off x="6453353" y="5380672"/>
            <a:ext cx="2785240" cy="1477328"/>
          </a:xfrm>
          <a:prstGeom prst="rect">
            <a:avLst/>
          </a:prstGeom>
          <a:noFill/>
        </p:spPr>
        <p:txBody>
          <a:bodyPr wrap="square" rtlCol="0">
            <a:spAutoFit/>
          </a:bodyPr>
          <a:lstStyle/>
          <a:p>
            <a:r>
              <a:rPr lang="en-US" dirty="0"/>
              <a:t>6.  Social Support</a:t>
            </a:r>
          </a:p>
          <a:p>
            <a:pPr marL="342900" indent="-342900">
              <a:buAutoNum type="arabicPeriod" startAt="7"/>
            </a:pPr>
            <a:r>
              <a:rPr lang="en-US" dirty="0"/>
              <a:t>Personal Mindset               </a:t>
            </a:r>
          </a:p>
          <a:p>
            <a:r>
              <a:rPr lang="en-US" dirty="0"/>
              <a:t>     about Health/Life</a:t>
            </a:r>
          </a:p>
          <a:p>
            <a:pPr marL="342900" indent="-342900">
              <a:buAutoNum type="arabicPlain" startAt="8"/>
            </a:pPr>
            <a:r>
              <a:rPr lang="en-US" dirty="0"/>
              <a:t>Knowledge on Breast    </a:t>
            </a:r>
          </a:p>
          <a:p>
            <a:r>
              <a:rPr lang="en-US" dirty="0"/>
              <a:t>     Health</a:t>
            </a:r>
          </a:p>
        </p:txBody>
      </p:sp>
    </p:spTree>
    <p:extLst>
      <p:ext uri="{BB962C8B-B14F-4D97-AF65-F5344CB8AC3E}">
        <p14:creationId xmlns:p14="http://schemas.microsoft.com/office/powerpoint/2010/main" val="808928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9A8FD2-3EC9-4E35-BBC9-4E408C65AD49}"/>
              </a:ext>
            </a:extLst>
          </p:cNvPr>
          <p:cNvSpPr txBox="1"/>
          <p:nvPr/>
        </p:nvSpPr>
        <p:spPr>
          <a:xfrm>
            <a:off x="888123" y="5480234"/>
            <a:ext cx="7367752" cy="400110"/>
          </a:xfrm>
          <a:prstGeom prst="rect">
            <a:avLst/>
          </a:prstGeom>
          <a:noFill/>
        </p:spPr>
        <p:txBody>
          <a:bodyPr wrap="square" rtlCol="0">
            <a:spAutoFit/>
          </a:bodyPr>
          <a:lstStyle/>
          <a:p>
            <a:pPr algn="ctr"/>
            <a:r>
              <a:rPr lang="en-US" sz="2000" b="1" dirty="0">
                <a:solidFill>
                  <a:srgbClr val="6C3A77"/>
                </a:solidFill>
              </a:rPr>
              <a:t>Summary of Factors Contributing to Treatment Delay</a:t>
            </a:r>
          </a:p>
        </p:txBody>
      </p:sp>
      <p:pic>
        <p:nvPicPr>
          <p:cNvPr id="5" name="Picture 4">
            <a:extLst>
              <a:ext uri="{FF2B5EF4-FFF2-40B4-BE49-F238E27FC236}">
                <a16:creationId xmlns:a16="http://schemas.microsoft.com/office/drawing/2014/main" id="{5F2D1101-2D79-40C5-A4C3-D11786037C9E}"/>
              </a:ext>
            </a:extLst>
          </p:cNvPr>
          <p:cNvPicPr>
            <a:picLocks noChangeAspect="1"/>
          </p:cNvPicPr>
          <p:nvPr/>
        </p:nvPicPr>
        <p:blipFill>
          <a:blip r:embed="rId2"/>
          <a:stretch>
            <a:fillRect/>
          </a:stretch>
        </p:blipFill>
        <p:spPr>
          <a:xfrm>
            <a:off x="221584" y="385962"/>
            <a:ext cx="8700829" cy="4894217"/>
          </a:xfrm>
          <a:prstGeom prst="rect">
            <a:avLst/>
          </a:prstGeom>
        </p:spPr>
      </p:pic>
    </p:spTree>
    <p:extLst>
      <p:ext uri="{BB962C8B-B14F-4D97-AF65-F5344CB8AC3E}">
        <p14:creationId xmlns:p14="http://schemas.microsoft.com/office/powerpoint/2010/main" val="1551817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5998B15E-2D2E-456F-B6CE-F07434135F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737" y="106363"/>
            <a:ext cx="8518525"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5EEE66D-B970-4440-94F5-75CE2EEDE35F}"/>
              </a:ext>
            </a:extLst>
          </p:cNvPr>
          <p:cNvSpPr txBox="1"/>
          <p:nvPr/>
        </p:nvSpPr>
        <p:spPr>
          <a:xfrm>
            <a:off x="425668" y="5579522"/>
            <a:ext cx="8292662" cy="707886"/>
          </a:xfrm>
          <a:prstGeom prst="rect">
            <a:avLst/>
          </a:prstGeom>
          <a:noFill/>
        </p:spPr>
        <p:txBody>
          <a:bodyPr wrap="square" rtlCol="0">
            <a:spAutoFit/>
          </a:bodyPr>
          <a:lstStyle/>
          <a:p>
            <a:pPr algn="ctr"/>
            <a:r>
              <a:rPr lang="en-US" sz="2000" b="1" dirty="0">
                <a:solidFill>
                  <a:srgbClr val="6C3A77"/>
                </a:solidFill>
              </a:rPr>
              <a:t>Refined and simplified model after condensing treatment delay factors identified by participants</a:t>
            </a:r>
          </a:p>
        </p:txBody>
      </p:sp>
    </p:spTree>
    <p:extLst>
      <p:ext uri="{BB962C8B-B14F-4D97-AF65-F5344CB8AC3E}">
        <p14:creationId xmlns:p14="http://schemas.microsoft.com/office/powerpoint/2010/main" val="2335841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3639440171"/>
              </p:ext>
            </p:extLst>
          </p:nvPr>
        </p:nvGraphicFramePr>
        <p:xfrm>
          <a:off x="515007" y="199696"/>
          <a:ext cx="8555420" cy="613804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3FF36F86-0E73-4E58-8CB8-B51D0F9C1F8E}"/>
              </a:ext>
            </a:extLst>
          </p:cNvPr>
          <p:cNvSpPr txBox="1"/>
          <p:nvPr/>
        </p:nvSpPr>
        <p:spPr>
          <a:xfrm>
            <a:off x="1040524" y="6153072"/>
            <a:ext cx="7588469" cy="369332"/>
          </a:xfrm>
          <a:prstGeom prst="rect">
            <a:avLst/>
          </a:prstGeom>
          <a:noFill/>
        </p:spPr>
        <p:txBody>
          <a:bodyPr wrap="square" rtlCol="0">
            <a:spAutoFit/>
          </a:bodyPr>
          <a:lstStyle/>
          <a:p>
            <a:pPr algn="ctr"/>
            <a:r>
              <a:rPr lang="en-US" b="1" dirty="0">
                <a:solidFill>
                  <a:srgbClr val="6C3A77"/>
                </a:solidFill>
              </a:rPr>
              <a:t>Leverage Place of Influence to Promote Early Treatment</a:t>
            </a:r>
          </a:p>
        </p:txBody>
      </p:sp>
    </p:spTree>
    <p:extLst>
      <p:ext uri="{BB962C8B-B14F-4D97-AF65-F5344CB8AC3E}">
        <p14:creationId xmlns:p14="http://schemas.microsoft.com/office/powerpoint/2010/main" val="1952957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80FDA-2BC2-4447-B754-D2A6CAACD83E}"/>
              </a:ext>
            </a:extLst>
          </p:cNvPr>
          <p:cNvSpPr>
            <a:spLocks noGrp="1"/>
          </p:cNvSpPr>
          <p:nvPr>
            <p:ph type="title"/>
          </p:nvPr>
        </p:nvSpPr>
        <p:spPr>
          <a:xfrm>
            <a:off x="457200" y="271463"/>
            <a:ext cx="8229600" cy="1252537"/>
          </a:xfrm>
        </p:spPr>
        <p:txBody>
          <a:bodyPr/>
          <a:lstStyle/>
          <a:p>
            <a:pPr algn="ctr"/>
            <a:r>
              <a:rPr lang="en-US" sz="3400" b="1" dirty="0"/>
              <a:t>Summary and Main Insights</a:t>
            </a:r>
          </a:p>
        </p:txBody>
      </p:sp>
      <p:sp>
        <p:nvSpPr>
          <p:cNvPr id="3" name="Content Placeholder 2">
            <a:extLst>
              <a:ext uri="{FF2B5EF4-FFF2-40B4-BE49-F238E27FC236}">
                <a16:creationId xmlns:a16="http://schemas.microsoft.com/office/drawing/2014/main" id="{418448EB-ADD4-4465-955D-9C8C3622A406}"/>
              </a:ext>
            </a:extLst>
          </p:cNvPr>
          <p:cNvSpPr>
            <a:spLocks noGrp="1"/>
          </p:cNvSpPr>
          <p:nvPr>
            <p:ph sz="half" idx="1"/>
          </p:nvPr>
        </p:nvSpPr>
        <p:spPr>
          <a:xfrm>
            <a:off x="457199" y="1860331"/>
            <a:ext cx="8235315" cy="4179681"/>
          </a:xfrm>
        </p:spPr>
        <p:txBody>
          <a:bodyPr>
            <a:normAutofit fontScale="92500"/>
          </a:bodyPr>
          <a:lstStyle/>
          <a:p>
            <a:pPr marL="457200" indent="-457200">
              <a:buFont typeface="Wingdings" panose="05000000000000000000" pitchFamily="2" charset="2"/>
              <a:buChar char="v"/>
            </a:pPr>
            <a:r>
              <a:rPr lang="en-US" sz="2800" dirty="0"/>
              <a:t>Spirit of togetherness and opening up to one another</a:t>
            </a:r>
          </a:p>
          <a:p>
            <a:pPr marL="457200" indent="-457200">
              <a:buFont typeface="Wingdings" panose="05000000000000000000" pitchFamily="2" charset="2"/>
              <a:buChar char="v"/>
            </a:pPr>
            <a:r>
              <a:rPr lang="en-US" sz="2800" dirty="0"/>
              <a:t>Model enhanced their understanding on factors and also way of looking at problem</a:t>
            </a:r>
          </a:p>
          <a:p>
            <a:pPr marL="457200" indent="-457200">
              <a:buFont typeface="Wingdings" panose="05000000000000000000" pitchFamily="2" charset="2"/>
              <a:buChar char="v"/>
            </a:pPr>
            <a:r>
              <a:rPr lang="en-US" sz="2800" dirty="0"/>
              <a:t>Intervention to instill and enhance breast health education and self-breast exam in school</a:t>
            </a:r>
          </a:p>
          <a:p>
            <a:pPr marL="457200" indent="-457200">
              <a:buFont typeface="Wingdings" panose="05000000000000000000" pitchFamily="2" charset="2"/>
              <a:buChar char="v"/>
            </a:pPr>
            <a:r>
              <a:rPr lang="en-US" sz="2800" dirty="0"/>
              <a:t>Formation of community-based action group on women’s health</a:t>
            </a:r>
          </a:p>
          <a:p>
            <a:pPr marL="457200" indent="-457200">
              <a:buFont typeface="Wingdings" panose="05000000000000000000" pitchFamily="2" charset="2"/>
              <a:buChar char="v"/>
            </a:pPr>
            <a:r>
              <a:rPr lang="en-US" sz="2800" dirty="0"/>
              <a:t>Rethink through how to present/deliver breast cancer news to patients especially fear (Nurses and Navigators)</a:t>
            </a:r>
          </a:p>
          <a:p>
            <a:endParaRPr lang="en-US" dirty="0"/>
          </a:p>
        </p:txBody>
      </p:sp>
    </p:spTree>
    <p:extLst>
      <p:ext uri="{BB962C8B-B14F-4D97-AF65-F5344CB8AC3E}">
        <p14:creationId xmlns:p14="http://schemas.microsoft.com/office/powerpoint/2010/main" val="228609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50"/>
                                        <p:tgtEl>
                                          <p:spTgt spid="3">
                                            <p:txEl>
                                              <p:pRg st="0" end="0"/>
                                            </p:txEl>
                                          </p:spTgt>
                                        </p:tgtEl>
                                      </p:cBhvr>
                                    </p:animEffect>
                                    <p:anim calcmode="lin" valueType="num">
                                      <p:cBhvr>
                                        <p:cTn id="15"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2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250"/>
                                        <p:tgtEl>
                                          <p:spTgt spid="3">
                                            <p:txEl>
                                              <p:pRg st="1" end="1"/>
                                            </p:txEl>
                                          </p:spTgt>
                                        </p:tgtEl>
                                      </p:cBhvr>
                                    </p:animEffect>
                                    <p:anim calcmode="lin" valueType="num">
                                      <p:cBhvr>
                                        <p:cTn id="22"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250"/>
                                        <p:tgtEl>
                                          <p:spTgt spid="3">
                                            <p:txEl>
                                              <p:pRg st="2" end="2"/>
                                            </p:txEl>
                                          </p:spTgt>
                                        </p:tgtEl>
                                      </p:cBhvr>
                                    </p:animEffect>
                                    <p:anim calcmode="lin" valueType="num">
                                      <p:cBhvr>
                                        <p:cTn id="29"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250"/>
                                        <p:tgtEl>
                                          <p:spTgt spid="3">
                                            <p:txEl>
                                              <p:pRg st="3" end="3"/>
                                            </p:txEl>
                                          </p:spTgt>
                                        </p:tgtEl>
                                      </p:cBhvr>
                                    </p:animEffect>
                                    <p:anim calcmode="lin" valueType="num">
                                      <p:cBhvr>
                                        <p:cTn id="36"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2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250"/>
                                        <p:tgtEl>
                                          <p:spTgt spid="3">
                                            <p:txEl>
                                              <p:pRg st="4" end="4"/>
                                            </p:txEl>
                                          </p:spTgt>
                                        </p:tgtEl>
                                      </p:cBhvr>
                                    </p:animEffect>
                                    <p:anim calcmode="lin" valueType="num">
                                      <p:cBhvr>
                                        <p:cTn id="43"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2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9B41D8-F56A-4E48-A700-7AE5131D93AB}"/>
              </a:ext>
            </a:extLst>
          </p:cNvPr>
          <p:cNvPicPr>
            <a:picLocks noChangeAspect="1"/>
          </p:cNvPicPr>
          <p:nvPr/>
        </p:nvPicPr>
        <p:blipFill>
          <a:blip r:embed="rId2"/>
          <a:stretch>
            <a:fillRect/>
          </a:stretch>
        </p:blipFill>
        <p:spPr>
          <a:xfrm>
            <a:off x="4756977" y="275162"/>
            <a:ext cx="4056995" cy="3030862"/>
          </a:xfrm>
          <a:prstGeom prst="rect">
            <a:avLst/>
          </a:prstGeom>
        </p:spPr>
      </p:pic>
      <p:pic>
        <p:nvPicPr>
          <p:cNvPr id="3" name="Picture 2">
            <a:extLst>
              <a:ext uri="{FF2B5EF4-FFF2-40B4-BE49-F238E27FC236}">
                <a16:creationId xmlns:a16="http://schemas.microsoft.com/office/drawing/2014/main" id="{EDEFC4F1-A9FB-41A1-8F75-2C47389A608F}"/>
              </a:ext>
            </a:extLst>
          </p:cNvPr>
          <p:cNvPicPr>
            <a:picLocks noChangeAspect="1"/>
          </p:cNvPicPr>
          <p:nvPr/>
        </p:nvPicPr>
        <p:blipFill>
          <a:blip r:embed="rId3"/>
          <a:stretch>
            <a:fillRect/>
          </a:stretch>
        </p:blipFill>
        <p:spPr>
          <a:xfrm>
            <a:off x="330027" y="3569148"/>
            <a:ext cx="4056995" cy="2696185"/>
          </a:xfrm>
          <a:prstGeom prst="rect">
            <a:avLst/>
          </a:prstGeom>
        </p:spPr>
      </p:pic>
      <p:sp>
        <p:nvSpPr>
          <p:cNvPr id="5" name="TextBox 4">
            <a:extLst>
              <a:ext uri="{FF2B5EF4-FFF2-40B4-BE49-F238E27FC236}">
                <a16:creationId xmlns:a16="http://schemas.microsoft.com/office/drawing/2014/main" id="{2A579507-9783-4569-B975-063FECE7EFC6}"/>
              </a:ext>
            </a:extLst>
          </p:cNvPr>
          <p:cNvSpPr txBox="1"/>
          <p:nvPr/>
        </p:nvSpPr>
        <p:spPr>
          <a:xfrm>
            <a:off x="330027" y="211088"/>
            <a:ext cx="3905642" cy="523220"/>
          </a:xfrm>
          <a:prstGeom prst="rect">
            <a:avLst/>
          </a:prstGeom>
          <a:noFill/>
        </p:spPr>
        <p:txBody>
          <a:bodyPr wrap="square" rtlCol="0">
            <a:spAutoFit/>
          </a:bodyPr>
          <a:lstStyle/>
          <a:p>
            <a:pPr algn="ctr"/>
            <a:r>
              <a:rPr lang="en-US" sz="2800" b="1" dirty="0">
                <a:solidFill>
                  <a:srgbClr val="501B57"/>
                </a:solidFill>
              </a:rPr>
              <a:t>Disseminate Results</a:t>
            </a:r>
          </a:p>
        </p:txBody>
      </p:sp>
      <p:sp>
        <p:nvSpPr>
          <p:cNvPr id="6" name="TextBox 5">
            <a:extLst>
              <a:ext uri="{FF2B5EF4-FFF2-40B4-BE49-F238E27FC236}">
                <a16:creationId xmlns:a16="http://schemas.microsoft.com/office/drawing/2014/main" id="{4E190944-399F-4EF2-842D-5D1E186745CC}"/>
              </a:ext>
            </a:extLst>
          </p:cNvPr>
          <p:cNvSpPr txBox="1"/>
          <p:nvPr/>
        </p:nvSpPr>
        <p:spPr>
          <a:xfrm>
            <a:off x="283021" y="734308"/>
            <a:ext cx="4341184" cy="2862322"/>
          </a:xfrm>
          <a:prstGeom prst="rect">
            <a:avLst/>
          </a:prstGeom>
          <a:noFill/>
        </p:spPr>
        <p:txBody>
          <a:bodyPr wrap="square" rtlCol="0">
            <a:spAutoFit/>
          </a:bodyPr>
          <a:lstStyle/>
          <a:p>
            <a:pPr marL="285750" indent="-285750">
              <a:buFont typeface="Wingdings" panose="05000000000000000000" pitchFamily="2" charset="2"/>
              <a:buChar char="v"/>
            </a:pPr>
            <a:r>
              <a:rPr lang="en-US" sz="2000" dirty="0"/>
              <a:t>Produced and distributed a white paper to community, City of St. Louis Department of Health  &amp; academic partners</a:t>
            </a:r>
          </a:p>
          <a:p>
            <a:pPr marL="285750" indent="-285750">
              <a:buFont typeface="Wingdings" panose="05000000000000000000" pitchFamily="2" charset="2"/>
              <a:buChar char="v"/>
            </a:pPr>
            <a:endParaRPr lang="en-US" sz="2000" dirty="0"/>
          </a:p>
          <a:p>
            <a:pPr marL="285750" indent="-285750">
              <a:buFont typeface="Wingdings" panose="05000000000000000000" pitchFamily="2" charset="2"/>
              <a:buChar char="v"/>
            </a:pPr>
            <a:r>
              <a:rPr lang="en-US" sz="2000" dirty="0"/>
              <a:t>Town Hall meetings</a:t>
            </a:r>
          </a:p>
          <a:p>
            <a:pPr marL="285750" indent="-285750">
              <a:buFont typeface="Wingdings" panose="05000000000000000000" pitchFamily="2" charset="2"/>
              <a:buChar char="v"/>
            </a:pPr>
            <a:endParaRPr lang="en-US" sz="2000" dirty="0"/>
          </a:p>
          <a:p>
            <a:pPr marL="285750" indent="-285750">
              <a:buFont typeface="Wingdings" panose="05000000000000000000" pitchFamily="2" charset="2"/>
              <a:buChar char="v"/>
            </a:pPr>
            <a:r>
              <a:rPr lang="en-US" sz="2000" dirty="0"/>
              <a:t>Key note speaker at the ACS kick off Breakfast</a:t>
            </a:r>
          </a:p>
        </p:txBody>
      </p:sp>
      <p:pic>
        <p:nvPicPr>
          <p:cNvPr id="7" name="Picture 6">
            <a:extLst>
              <a:ext uri="{FF2B5EF4-FFF2-40B4-BE49-F238E27FC236}">
                <a16:creationId xmlns:a16="http://schemas.microsoft.com/office/drawing/2014/main" id="{DA34208D-26D1-4072-A815-C7DD151EBE95}"/>
              </a:ext>
            </a:extLst>
          </p:cNvPr>
          <p:cNvPicPr>
            <a:picLocks noChangeAspect="1"/>
          </p:cNvPicPr>
          <p:nvPr/>
        </p:nvPicPr>
        <p:blipFill>
          <a:blip r:embed="rId4"/>
          <a:stretch>
            <a:fillRect/>
          </a:stretch>
        </p:blipFill>
        <p:spPr>
          <a:xfrm>
            <a:off x="4756977" y="3429000"/>
            <a:ext cx="4056995" cy="2805083"/>
          </a:xfrm>
          <a:prstGeom prst="rect">
            <a:avLst/>
          </a:prstGeom>
        </p:spPr>
      </p:pic>
    </p:spTree>
    <p:extLst>
      <p:ext uri="{BB962C8B-B14F-4D97-AF65-F5344CB8AC3E}">
        <p14:creationId xmlns:p14="http://schemas.microsoft.com/office/powerpoint/2010/main" val="166843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anim calcmode="lin" valueType="num">
                                      <p:cBhvr>
                                        <p:cTn id="13" dur="250" fill="hold"/>
                                        <p:tgtEl>
                                          <p:spTgt spid="3"/>
                                        </p:tgtEl>
                                        <p:attrNameLst>
                                          <p:attrName>ppt_x</p:attrName>
                                        </p:attrNameLst>
                                      </p:cBhvr>
                                      <p:tavLst>
                                        <p:tav tm="0">
                                          <p:val>
                                            <p:strVal val="#ppt_x"/>
                                          </p:val>
                                        </p:tav>
                                        <p:tav tm="100000">
                                          <p:val>
                                            <p:strVal val="#ppt_x"/>
                                          </p:val>
                                        </p:tav>
                                      </p:tavLst>
                                    </p:anim>
                                    <p:anim calcmode="lin" valueType="num">
                                      <p:cBhvr>
                                        <p:cTn id="14" dur="25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50"/>
                                        <p:tgtEl>
                                          <p:spTgt spid="2"/>
                                        </p:tgtEl>
                                      </p:cBhvr>
                                    </p:animEffect>
                                    <p:anim calcmode="lin" valueType="num">
                                      <p:cBhvr>
                                        <p:cTn id="18" dur="250" fill="hold"/>
                                        <p:tgtEl>
                                          <p:spTgt spid="2"/>
                                        </p:tgtEl>
                                        <p:attrNameLst>
                                          <p:attrName>ppt_x</p:attrName>
                                        </p:attrNameLst>
                                      </p:cBhvr>
                                      <p:tavLst>
                                        <p:tav tm="0">
                                          <p:val>
                                            <p:strVal val="#ppt_x"/>
                                          </p:val>
                                        </p:tav>
                                        <p:tav tm="100000">
                                          <p:val>
                                            <p:strVal val="#ppt_x"/>
                                          </p:val>
                                        </p:tav>
                                      </p:tavLst>
                                    </p:anim>
                                    <p:anim calcmode="lin" valueType="num">
                                      <p:cBhvr>
                                        <p:cTn id="19" dur="25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25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anim calcmode="lin" valueType="num">
                                      <p:cBhvr>
                                        <p:cTn id="24" dur="250" fill="hold"/>
                                        <p:tgtEl>
                                          <p:spTgt spid="7"/>
                                        </p:tgtEl>
                                        <p:attrNameLst>
                                          <p:attrName>ppt_x</p:attrName>
                                        </p:attrNameLst>
                                      </p:cBhvr>
                                      <p:tavLst>
                                        <p:tav tm="0">
                                          <p:val>
                                            <p:strVal val="#ppt_x"/>
                                          </p:val>
                                        </p:tav>
                                        <p:tav tm="100000">
                                          <p:val>
                                            <p:strVal val="#ppt_x"/>
                                          </p:val>
                                        </p:tav>
                                      </p:tavLst>
                                    </p:anim>
                                    <p:anim calcmode="lin" valueType="num">
                                      <p:cBhvr>
                                        <p:cTn id="25"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fade">
                                      <p:cBhvr>
                                        <p:cTn id="30" dur="250"/>
                                        <p:tgtEl>
                                          <p:spTgt spid="6">
                                            <p:txEl>
                                              <p:pRg st="0" end="0"/>
                                            </p:txEl>
                                          </p:spTgt>
                                        </p:tgtEl>
                                      </p:cBhvr>
                                    </p:animEffect>
                                    <p:anim calcmode="lin" valueType="num">
                                      <p:cBhvr>
                                        <p:cTn id="31" dur="2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2" dur="25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250"/>
                                        <p:tgtEl>
                                          <p:spTgt spid="6">
                                            <p:txEl>
                                              <p:pRg st="2" end="2"/>
                                            </p:txEl>
                                          </p:spTgt>
                                        </p:tgtEl>
                                      </p:cBhvr>
                                    </p:animEffect>
                                    <p:anim calcmode="lin" valueType="num">
                                      <p:cBhvr>
                                        <p:cTn id="38" dur="25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9" dur="25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6">
                                            <p:txEl>
                                              <p:pRg st="4" end="4"/>
                                            </p:txEl>
                                          </p:spTgt>
                                        </p:tgtEl>
                                        <p:attrNameLst>
                                          <p:attrName>style.visibility</p:attrName>
                                        </p:attrNameLst>
                                      </p:cBhvr>
                                      <p:to>
                                        <p:strVal val="visible"/>
                                      </p:to>
                                    </p:set>
                                    <p:animEffect transition="in" filter="fade">
                                      <p:cBhvr>
                                        <p:cTn id="44" dur="250"/>
                                        <p:tgtEl>
                                          <p:spTgt spid="6">
                                            <p:txEl>
                                              <p:pRg st="4" end="4"/>
                                            </p:txEl>
                                          </p:spTgt>
                                        </p:tgtEl>
                                      </p:cBhvr>
                                    </p:animEffect>
                                    <p:anim calcmode="lin" valueType="num">
                                      <p:cBhvr>
                                        <p:cTn id="45" dur="25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6" dur="25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16BC7-EFDA-4DF9-9E22-63827AC5E071}"/>
              </a:ext>
            </a:extLst>
          </p:cNvPr>
          <p:cNvSpPr>
            <a:spLocks noGrp="1"/>
          </p:cNvSpPr>
          <p:nvPr>
            <p:ph type="title"/>
          </p:nvPr>
        </p:nvSpPr>
        <p:spPr>
          <a:xfrm>
            <a:off x="534924" y="282652"/>
            <a:ext cx="8229600" cy="822061"/>
          </a:xfrm>
        </p:spPr>
        <p:txBody>
          <a:bodyPr/>
          <a:lstStyle/>
          <a:p>
            <a:pPr algn="ctr"/>
            <a:r>
              <a:rPr lang="en-US" sz="3400" b="1" dirty="0"/>
              <a:t>Action Plan</a:t>
            </a:r>
          </a:p>
        </p:txBody>
      </p:sp>
      <p:sp>
        <p:nvSpPr>
          <p:cNvPr id="3" name="Text Placeholder 2">
            <a:extLst>
              <a:ext uri="{FF2B5EF4-FFF2-40B4-BE49-F238E27FC236}">
                <a16:creationId xmlns:a16="http://schemas.microsoft.com/office/drawing/2014/main" id="{597A29DC-9F0A-413F-AF9E-DAA7851760CF}"/>
              </a:ext>
            </a:extLst>
          </p:cNvPr>
          <p:cNvSpPr>
            <a:spLocks noGrp="1"/>
          </p:cNvSpPr>
          <p:nvPr>
            <p:ph type="body" sz="half" idx="2"/>
          </p:nvPr>
        </p:nvSpPr>
        <p:spPr>
          <a:xfrm>
            <a:off x="457200" y="1376855"/>
            <a:ext cx="4046220" cy="4811647"/>
          </a:xfrm>
        </p:spPr>
        <p:txBody>
          <a:bodyPr>
            <a:normAutofit/>
          </a:bodyPr>
          <a:lstStyle/>
          <a:p>
            <a:pPr marL="342900" indent="-342900">
              <a:buFont typeface="Wingdings" panose="05000000000000000000" pitchFamily="2" charset="2"/>
              <a:buChar char="v"/>
            </a:pPr>
            <a:r>
              <a:rPr lang="en-US" sz="2400" dirty="0"/>
              <a:t>Formation of a community-based action group on women’s health</a:t>
            </a:r>
          </a:p>
          <a:p>
            <a:pPr marL="800100" lvl="1" indent="-342900">
              <a:buFont typeface="Wingdings" panose="05000000000000000000" pitchFamily="2" charset="2"/>
              <a:buChar char="v"/>
            </a:pPr>
            <a:r>
              <a:rPr lang="en-US" sz="2400" dirty="0"/>
              <a:t>Urban Warriors against Breast Cancer</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Trained navigators on the issue of fear</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Education of spouse/partners to </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endParaRPr lang="en-US" dirty="0"/>
          </a:p>
        </p:txBody>
      </p:sp>
      <p:pic>
        <p:nvPicPr>
          <p:cNvPr id="5" name="Content Placeholder 4">
            <a:extLst>
              <a:ext uri="{FF2B5EF4-FFF2-40B4-BE49-F238E27FC236}">
                <a16:creationId xmlns:a16="http://schemas.microsoft.com/office/drawing/2014/main" id="{84E88965-2013-4484-94B9-DA0EDE41400F}"/>
              </a:ext>
            </a:extLst>
          </p:cNvPr>
          <p:cNvPicPr>
            <a:picLocks noGrp="1" noChangeAspect="1"/>
          </p:cNvPicPr>
          <p:nvPr>
            <p:ph sz="half" idx="10"/>
          </p:nvPr>
        </p:nvPicPr>
        <p:blipFill rotWithShape="1">
          <a:blip r:embed="rId3"/>
          <a:srcRect b="4079"/>
          <a:stretch/>
        </p:blipFill>
        <p:spPr>
          <a:xfrm>
            <a:off x="4421100" y="2069506"/>
            <a:ext cx="4436430" cy="2814728"/>
          </a:xfrm>
          <a:prstGeom prst="rect">
            <a:avLst/>
          </a:prstGeom>
        </p:spPr>
      </p:pic>
      <p:sp>
        <p:nvSpPr>
          <p:cNvPr id="6" name="TextBox 5">
            <a:extLst>
              <a:ext uri="{FF2B5EF4-FFF2-40B4-BE49-F238E27FC236}">
                <a16:creationId xmlns:a16="http://schemas.microsoft.com/office/drawing/2014/main" id="{97D67249-4281-45AB-A8A2-A0209010F217}"/>
              </a:ext>
            </a:extLst>
          </p:cNvPr>
          <p:cNvSpPr txBox="1"/>
          <p:nvPr/>
        </p:nvSpPr>
        <p:spPr>
          <a:xfrm>
            <a:off x="3278460" y="5531005"/>
            <a:ext cx="5330282" cy="830997"/>
          </a:xfrm>
          <a:prstGeom prst="rect">
            <a:avLst/>
          </a:prstGeom>
          <a:noFill/>
        </p:spPr>
        <p:txBody>
          <a:bodyPr wrap="square" rtlCol="0">
            <a:spAutoFit/>
          </a:bodyPr>
          <a:lstStyle/>
          <a:p>
            <a:r>
              <a:rPr lang="en-US" sz="2400" b="1" dirty="0">
                <a:solidFill>
                  <a:srgbClr val="6C3A77"/>
                </a:solidFill>
              </a:rPr>
              <a:t>34-40% reduction in “no show” and treatment delay in North St. Louis!</a:t>
            </a:r>
          </a:p>
        </p:txBody>
      </p:sp>
    </p:spTree>
    <p:extLst>
      <p:ext uri="{BB962C8B-B14F-4D97-AF65-F5344CB8AC3E}">
        <p14:creationId xmlns:p14="http://schemas.microsoft.com/office/powerpoint/2010/main" val="319949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250"/>
                                        <p:tgtEl>
                                          <p:spTgt spid="3">
                                            <p:txEl>
                                              <p:pRg st="0" end="0"/>
                                            </p:txEl>
                                          </p:spTgt>
                                        </p:tgtEl>
                                      </p:cBhvr>
                                    </p:animEffect>
                                    <p:anim calcmode="lin" valueType="num">
                                      <p:cBhvr>
                                        <p:cTn id="20"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250" fill="hold"/>
                                        <p:tgtEl>
                                          <p:spTgt spid="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250"/>
                                        <p:tgtEl>
                                          <p:spTgt spid="3">
                                            <p:txEl>
                                              <p:pRg st="1" end="1"/>
                                            </p:txEl>
                                          </p:spTgt>
                                        </p:tgtEl>
                                      </p:cBhvr>
                                    </p:animEffect>
                                    <p:anim calcmode="lin" valueType="num">
                                      <p:cBhvr>
                                        <p:cTn id="25"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250"/>
                                        <p:tgtEl>
                                          <p:spTgt spid="3">
                                            <p:txEl>
                                              <p:pRg st="3" end="3"/>
                                            </p:txEl>
                                          </p:spTgt>
                                        </p:tgtEl>
                                      </p:cBhvr>
                                    </p:animEffect>
                                    <p:anim calcmode="lin" valueType="num">
                                      <p:cBhvr>
                                        <p:cTn id="32"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2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250"/>
                                        <p:tgtEl>
                                          <p:spTgt spid="3">
                                            <p:txEl>
                                              <p:pRg st="5" end="5"/>
                                            </p:txEl>
                                          </p:spTgt>
                                        </p:tgtEl>
                                      </p:cBhvr>
                                    </p:animEffect>
                                    <p:anim calcmode="lin" valueType="num">
                                      <p:cBhvr>
                                        <p:cTn id="39" dur="25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25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Effect transition="in" filter="fade">
                                      <p:cBhvr>
                                        <p:cTn id="45" dur="250"/>
                                        <p:tgtEl>
                                          <p:spTgt spid="6">
                                            <p:txEl>
                                              <p:pRg st="0" end="0"/>
                                            </p:txEl>
                                          </p:spTgt>
                                        </p:tgtEl>
                                      </p:cBhvr>
                                    </p:animEffect>
                                    <p:anim calcmode="lin" valueType="num">
                                      <p:cBhvr>
                                        <p:cTn id="46" dur="2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7" dur="25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1842C3-3A31-4885-9E60-7184D5B56F64}"/>
              </a:ext>
            </a:extLst>
          </p:cNvPr>
          <p:cNvPicPr>
            <a:picLocks noChangeAspect="1"/>
          </p:cNvPicPr>
          <p:nvPr/>
        </p:nvPicPr>
        <p:blipFill>
          <a:blip r:embed="rId3"/>
          <a:stretch>
            <a:fillRect/>
          </a:stretch>
        </p:blipFill>
        <p:spPr>
          <a:xfrm>
            <a:off x="669831" y="589878"/>
            <a:ext cx="7804337" cy="5678054"/>
          </a:xfrm>
          <a:prstGeom prst="rect">
            <a:avLst/>
          </a:prstGeom>
        </p:spPr>
      </p:pic>
      <p:sp>
        <p:nvSpPr>
          <p:cNvPr id="3" name="TextBox 2">
            <a:extLst>
              <a:ext uri="{FF2B5EF4-FFF2-40B4-BE49-F238E27FC236}">
                <a16:creationId xmlns:a16="http://schemas.microsoft.com/office/drawing/2014/main" id="{4C479B1C-62A7-4B71-9912-186D8386D305}"/>
              </a:ext>
            </a:extLst>
          </p:cNvPr>
          <p:cNvSpPr txBox="1"/>
          <p:nvPr/>
        </p:nvSpPr>
        <p:spPr>
          <a:xfrm>
            <a:off x="1944414" y="6267932"/>
            <a:ext cx="4887310" cy="307777"/>
          </a:xfrm>
          <a:prstGeom prst="rect">
            <a:avLst/>
          </a:prstGeom>
          <a:noFill/>
        </p:spPr>
        <p:txBody>
          <a:bodyPr wrap="square" rtlCol="0">
            <a:spAutoFit/>
          </a:bodyPr>
          <a:lstStyle/>
          <a:p>
            <a:r>
              <a:rPr lang="en-US" sz="1400" dirty="0"/>
              <a:t>Adapted from: </a:t>
            </a:r>
            <a:r>
              <a:rPr lang="en-US" sz="1400" dirty="0" err="1"/>
              <a:t>Warnecke</a:t>
            </a:r>
            <a:r>
              <a:rPr lang="en-US" sz="1400" dirty="0"/>
              <a:t>, Oh, Gehlert et al., AJPH, 2008</a:t>
            </a:r>
          </a:p>
        </p:txBody>
      </p:sp>
      <p:sp>
        <p:nvSpPr>
          <p:cNvPr id="4" name="TextBox 3">
            <a:extLst>
              <a:ext uri="{FF2B5EF4-FFF2-40B4-BE49-F238E27FC236}">
                <a16:creationId xmlns:a16="http://schemas.microsoft.com/office/drawing/2014/main" id="{F97B2E1C-57CA-4AF5-BE96-9446F8F04E65}"/>
              </a:ext>
            </a:extLst>
          </p:cNvPr>
          <p:cNvSpPr txBox="1"/>
          <p:nvPr/>
        </p:nvSpPr>
        <p:spPr>
          <a:xfrm>
            <a:off x="1986454" y="128213"/>
            <a:ext cx="5171090" cy="461665"/>
          </a:xfrm>
          <a:prstGeom prst="rect">
            <a:avLst/>
          </a:prstGeom>
          <a:noFill/>
        </p:spPr>
        <p:txBody>
          <a:bodyPr wrap="square" rtlCol="0">
            <a:spAutoFit/>
          </a:bodyPr>
          <a:lstStyle/>
          <a:p>
            <a:r>
              <a:rPr lang="en-US" sz="2400" b="1" dirty="0">
                <a:solidFill>
                  <a:srgbClr val="6C3A77"/>
                </a:solidFill>
              </a:rPr>
              <a:t>Social Determinants of Health</a:t>
            </a:r>
          </a:p>
        </p:txBody>
      </p:sp>
    </p:spTree>
    <p:extLst>
      <p:ext uri="{BB962C8B-B14F-4D97-AF65-F5344CB8AC3E}">
        <p14:creationId xmlns:p14="http://schemas.microsoft.com/office/powerpoint/2010/main" val="2910206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D71CA-F37B-4DE3-BF34-218CE67E98A1}"/>
              </a:ext>
            </a:extLst>
          </p:cNvPr>
          <p:cNvSpPr>
            <a:spLocks noGrp="1"/>
          </p:cNvSpPr>
          <p:nvPr>
            <p:ph type="title"/>
          </p:nvPr>
        </p:nvSpPr>
        <p:spPr/>
        <p:txBody>
          <a:bodyPr/>
          <a:lstStyle/>
          <a:p>
            <a:pPr algn="ctr"/>
            <a:r>
              <a:rPr lang="en-US" sz="3400" b="1" dirty="0"/>
              <a:t>Conclusion</a:t>
            </a:r>
          </a:p>
        </p:txBody>
      </p:sp>
      <p:sp>
        <p:nvSpPr>
          <p:cNvPr id="3" name="Content Placeholder 2">
            <a:extLst>
              <a:ext uri="{FF2B5EF4-FFF2-40B4-BE49-F238E27FC236}">
                <a16:creationId xmlns:a16="http://schemas.microsoft.com/office/drawing/2014/main" id="{D6153F97-592B-42C3-8C78-7553244A8D3F}"/>
              </a:ext>
            </a:extLst>
          </p:cNvPr>
          <p:cNvSpPr>
            <a:spLocks noGrp="1"/>
          </p:cNvSpPr>
          <p:nvPr>
            <p:ph sz="half" idx="1"/>
          </p:nvPr>
        </p:nvSpPr>
        <p:spPr>
          <a:xfrm>
            <a:off x="457200" y="1892897"/>
            <a:ext cx="8235315" cy="3978949"/>
          </a:xfrm>
        </p:spPr>
        <p:txBody>
          <a:bodyPr/>
          <a:lstStyle/>
          <a:p>
            <a:pPr marL="342900" indent="-342900">
              <a:buFont typeface="Wingdings" panose="05000000000000000000" pitchFamily="2" charset="2"/>
              <a:buChar char="v"/>
            </a:pPr>
            <a:endParaRPr lang="en-US" dirty="0"/>
          </a:p>
          <a:p>
            <a:pPr marL="342900" indent="-342900">
              <a:buFont typeface="Wingdings" panose="05000000000000000000" pitchFamily="2" charset="2"/>
              <a:buChar char="v"/>
            </a:pPr>
            <a:r>
              <a:rPr lang="en-US" sz="3200" dirty="0"/>
              <a:t>Culturally sound intervention(s) are needed to encourage healthy lifestyle changes</a:t>
            </a:r>
          </a:p>
          <a:p>
            <a:pPr marL="342900" indent="-342900">
              <a:buFont typeface="Wingdings" panose="05000000000000000000" pitchFamily="2" charset="2"/>
              <a:buChar char="v"/>
            </a:pPr>
            <a:endParaRPr lang="en-US" sz="3200" dirty="0"/>
          </a:p>
          <a:p>
            <a:pPr marL="342900" indent="-342900">
              <a:buFont typeface="Wingdings" panose="05000000000000000000" pitchFamily="2" charset="2"/>
              <a:buChar char="v"/>
            </a:pPr>
            <a:r>
              <a:rPr lang="en-US" sz="3200" dirty="0"/>
              <a:t>Reducing breast cancer treatment delay requires comprehensive approach that involves community stakeholders, health care providers and academicians</a:t>
            </a:r>
          </a:p>
          <a:p>
            <a:pPr marL="342900" indent="-342900">
              <a:buFont typeface="Wingdings" panose="05000000000000000000" pitchFamily="2" charset="2"/>
              <a:buChar char="v"/>
            </a:pPr>
            <a:endParaRPr lang="en-US" sz="3200" dirty="0"/>
          </a:p>
          <a:p>
            <a:pPr marL="342900" indent="-342900">
              <a:buFont typeface="Wingdings" panose="05000000000000000000" pitchFamily="2" charset="2"/>
              <a:buChar char="v"/>
            </a:pPr>
            <a:endParaRPr lang="en-US" dirty="0"/>
          </a:p>
        </p:txBody>
      </p:sp>
    </p:spTree>
    <p:extLst>
      <p:ext uri="{BB962C8B-B14F-4D97-AF65-F5344CB8AC3E}">
        <p14:creationId xmlns:p14="http://schemas.microsoft.com/office/powerpoint/2010/main" val="37850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50"/>
                                        <p:tgtEl>
                                          <p:spTgt spid="3">
                                            <p:txEl>
                                              <p:pRg st="1" end="1"/>
                                            </p:txEl>
                                          </p:spTgt>
                                        </p:tgtEl>
                                      </p:cBhvr>
                                    </p:animEffect>
                                    <p:anim calcmode="lin" valueType="num">
                                      <p:cBhvr>
                                        <p:cTn id="15"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250"/>
                                        <p:tgtEl>
                                          <p:spTgt spid="3">
                                            <p:txEl>
                                              <p:pRg st="3" end="3"/>
                                            </p:txEl>
                                          </p:spTgt>
                                        </p:tgtEl>
                                      </p:cBhvr>
                                    </p:animEffect>
                                    <p:anim calcmode="lin" valueType="num">
                                      <p:cBhvr>
                                        <p:cTn id="22"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2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D4230-95B1-49F3-8E6B-55CEF70FE8D7}"/>
              </a:ext>
            </a:extLst>
          </p:cNvPr>
          <p:cNvSpPr>
            <a:spLocks noGrp="1"/>
          </p:cNvSpPr>
          <p:nvPr>
            <p:ph type="title"/>
          </p:nvPr>
        </p:nvSpPr>
        <p:spPr>
          <a:xfrm>
            <a:off x="457200" y="271464"/>
            <a:ext cx="8229600" cy="1304674"/>
          </a:xfrm>
        </p:spPr>
        <p:txBody>
          <a:bodyPr/>
          <a:lstStyle/>
          <a:p>
            <a:pPr algn="ctr"/>
            <a:r>
              <a:rPr lang="en-US" sz="3400" b="1" dirty="0"/>
              <a:t>Acknowledgment</a:t>
            </a:r>
          </a:p>
        </p:txBody>
      </p:sp>
      <p:sp>
        <p:nvSpPr>
          <p:cNvPr id="3" name="Content Placeholder 2">
            <a:extLst>
              <a:ext uri="{FF2B5EF4-FFF2-40B4-BE49-F238E27FC236}">
                <a16:creationId xmlns:a16="http://schemas.microsoft.com/office/drawing/2014/main" id="{A48CBD60-ED23-4477-B757-E77EA0CF9FC9}"/>
              </a:ext>
            </a:extLst>
          </p:cNvPr>
          <p:cNvSpPr>
            <a:spLocks noGrp="1"/>
          </p:cNvSpPr>
          <p:nvPr>
            <p:ph sz="half" idx="1"/>
          </p:nvPr>
        </p:nvSpPr>
        <p:spPr>
          <a:xfrm>
            <a:off x="457199" y="1648326"/>
            <a:ext cx="8235315" cy="4391687"/>
          </a:xfrm>
        </p:spPr>
        <p:txBody>
          <a:bodyPr>
            <a:normAutofit fontScale="92500" lnSpcReduction="10000"/>
          </a:bodyPr>
          <a:lstStyle/>
          <a:p>
            <a:pPr marL="342900" indent="-342900">
              <a:buFont typeface="Wingdings" panose="05000000000000000000" pitchFamily="2" charset="2"/>
              <a:buChar char="v"/>
            </a:pPr>
            <a:r>
              <a:rPr lang="en-US" sz="2400" dirty="0"/>
              <a:t>EVMS</a:t>
            </a:r>
          </a:p>
          <a:p>
            <a:endParaRPr lang="en-US" sz="2400" dirty="0"/>
          </a:p>
          <a:p>
            <a:pPr marL="342900" indent="-342900">
              <a:buFont typeface="Wingdings" panose="05000000000000000000" pitchFamily="2" charset="2"/>
              <a:buChar char="v"/>
            </a:pPr>
            <a:r>
              <a:rPr lang="en-US" sz="2400" dirty="0"/>
              <a:t>The wonderful women of North St. Louis</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WUSTL School of Medicine</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NIMHD Intramural Research Program/NIH</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All Collaborators</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HD &amp; </a:t>
            </a:r>
            <a:r>
              <a:rPr lang="en-US" sz="2400" dirty="0" err="1"/>
              <a:t>GeoTransD</a:t>
            </a:r>
            <a:r>
              <a:rPr lang="en-US" sz="2400" dirty="0"/>
              <a:t> Research Team</a:t>
            </a:r>
          </a:p>
          <a:p>
            <a:pPr marL="342900" indent="-342900">
              <a:buFont typeface="Wingdings" panose="05000000000000000000" pitchFamily="2" charset="2"/>
              <a:buChar char="v"/>
            </a:pPr>
            <a:endParaRPr lang="en-US" dirty="0"/>
          </a:p>
        </p:txBody>
      </p:sp>
    </p:spTree>
    <p:extLst>
      <p:ext uri="{BB962C8B-B14F-4D97-AF65-F5344CB8AC3E}">
        <p14:creationId xmlns:p14="http://schemas.microsoft.com/office/powerpoint/2010/main" val="2961129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6F90B-00B5-4547-8902-4A5B22BF4FF4}"/>
              </a:ext>
            </a:extLst>
          </p:cNvPr>
          <p:cNvPicPr>
            <a:picLocks noChangeAspect="1"/>
          </p:cNvPicPr>
          <p:nvPr/>
        </p:nvPicPr>
        <p:blipFill>
          <a:blip r:embed="rId2"/>
          <a:stretch>
            <a:fillRect/>
          </a:stretch>
        </p:blipFill>
        <p:spPr>
          <a:xfrm>
            <a:off x="170306" y="0"/>
            <a:ext cx="8803387" cy="6585892"/>
          </a:xfrm>
          <a:prstGeom prst="rect">
            <a:avLst/>
          </a:prstGeom>
        </p:spPr>
      </p:pic>
      <p:sp>
        <p:nvSpPr>
          <p:cNvPr id="3" name="TextBox 2">
            <a:extLst>
              <a:ext uri="{FF2B5EF4-FFF2-40B4-BE49-F238E27FC236}">
                <a16:creationId xmlns:a16="http://schemas.microsoft.com/office/drawing/2014/main" id="{FD1E67CF-7FED-4FE9-BB25-5C4CEE6A4CE1}"/>
              </a:ext>
            </a:extLst>
          </p:cNvPr>
          <p:cNvSpPr txBox="1"/>
          <p:nvPr/>
        </p:nvSpPr>
        <p:spPr>
          <a:xfrm>
            <a:off x="2803357" y="6180464"/>
            <a:ext cx="3946358" cy="553998"/>
          </a:xfrm>
          <a:prstGeom prst="rect">
            <a:avLst/>
          </a:prstGeom>
          <a:noFill/>
        </p:spPr>
        <p:txBody>
          <a:bodyPr wrap="square" rtlCol="0">
            <a:spAutoFit/>
          </a:bodyPr>
          <a:lstStyle/>
          <a:p>
            <a:pPr algn="ctr"/>
            <a:r>
              <a:rPr lang="en-US" sz="3000" b="1" dirty="0">
                <a:solidFill>
                  <a:srgbClr val="6C3A77"/>
                </a:solidFill>
              </a:rPr>
              <a:t>Thank You!</a:t>
            </a:r>
          </a:p>
        </p:txBody>
      </p:sp>
      <p:pic>
        <p:nvPicPr>
          <p:cNvPr id="5" name="Picture 4">
            <a:extLst>
              <a:ext uri="{FF2B5EF4-FFF2-40B4-BE49-F238E27FC236}">
                <a16:creationId xmlns:a16="http://schemas.microsoft.com/office/drawing/2014/main" id="{68BDF21F-9DD3-48EB-A4DD-205D9E5564A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60676" y="2212487"/>
            <a:ext cx="2197100" cy="2197100"/>
          </a:xfrm>
          <a:prstGeom prst="rect">
            <a:avLst/>
          </a:prstGeom>
        </p:spPr>
      </p:pic>
    </p:spTree>
    <p:extLst>
      <p:ext uri="{BB962C8B-B14F-4D97-AF65-F5344CB8AC3E}">
        <p14:creationId xmlns:p14="http://schemas.microsoft.com/office/powerpoint/2010/main" val="190990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50"/>
                                        <p:tgtEl>
                                          <p:spTgt spid="3"/>
                                        </p:tgtEl>
                                      </p:cBhvr>
                                    </p:animEffect>
                                    <p:anim calcmode="lin" valueType="num">
                                      <p:cBhvr>
                                        <p:cTn id="15" dur="250" fill="hold"/>
                                        <p:tgtEl>
                                          <p:spTgt spid="3"/>
                                        </p:tgtEl>
                                        <p:attrNameLst>
                                          <p:attrName>ppt_x</p:attrName>
                                        </p:attrNameLst>
                                      </p:cBhvr>
                                      <p:tavLst>
                                        <p:tav tm="0">
                                          <p:val>
                                            <p:strVal val="#ppt_x"/>
                                          </p:val>
                                        </p:tav>
                                        <p:tav tm="100000">
                                          <p:val>
                                            <p:strVal val="#ppt_x"/>
                                          </p:val>
                                        </p:tav>
                                      </p:tavLst>
                                    </p:anim>
                                    <p:anim calcmode="lin" valueType="num">
                                      <p:cBhvr>
                                        <p:cTn id="16" dur="25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anim calcmode="lin" valueType="num">
                                      <p:cBhvr>
                                        <p:cTn id="20" dur="250" fill="hold"/>
                                        <p:tgtEl>
                                          <p:spTgt spid="5"/>
                                        </p:tgtEl>
                                        <p:attrNameLst>
                                          <p:attrName>ppt_x</p:attrName>
                                        </p:attrNameLst>
                                      </p:cBhvr>
                                      <p:tavLst>
                                        <p:tav tm="0">
                                          <p:val>
                                            <p:strVal val="#ppt_x"/>
                                          </p:val>
                                        </p:tav>
                                        <p:tav tm="100000">
                                          <p:val>
                                            <p:strVal val="#ppt_x"/>
                                          </p:val>
                                        </p:tav>
                                      </p:tavLst>
                                    </p:anim>
                                    <p:anim calcmode="lin" valueType="num">
                                      <p:cBhvr>
                                        <p:cTn id="21"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14C7BE-C93D-4B59-B926-14F5289F6FC6}"/>
              </a:ext>
            </a:extLst>
          </p:cNvPr>
          <p:cNvPicPr>
            <a:picLocks noChangeAspect="1"/>
          </p:cNvPicPr>
          <p:nvPr/>
        </p:nvPicPr>
        <p:blipFill>
          <a:blip r:embed="rId3"/>
          <a:stretch>
            <a:fillRect/>
          </a:stretch>
        </p:blipFill>
        <p:spPr>
          <a:xfrm>
            <a:off x="415089" y="170266"/>
            <a:ext cx="8313821" cy="6027821"/>
          </a:xfrm>
          <a:prstGeom prst="rect">
            <a:avLst/>
          </a:prstGeom>
        </p:spPr>
      </p:pic>
      <p:sp>
        <p:nvSpPr>
          <p:cNvPr id="5" name="TextBox 4">
            <a:extLst>
              <a:ext uri="{FF2B5EF4-FFF2-40B4-BE49-F238E27FC236}">
                <a16:creationId xmlns:a16="http://schemas.microsoft.com/office/drawing/2014/main" id="{E444543B-222B-4640-B3E5-261785901597}"/>
              </a:ext>
            </a:extLst>
          </p:cNvPr>
          <p:cNvSpPr txBox="1"/>
          <p:nvPr/>
        </p:nvSpPr>
        <p:spPr>
          <a:xfrm>
            <a:off x="2225842" y="2893475"/>
            <a:ext cx="4499811" cy="615553"/>
          </a:xfrm>
          <a:prstGeom prst="rect">
            <a:avLst/>
          </a:prstGeom>
          <a:noFill/>
        </p:spPr>
        <p:txBody>
          <a:bodyPr wrap="square" rtlCol="0">
            <a:spAutoFit/>
          </a:bodyPr>
          <a:lstStyle/>
          <a:p>
            <a:pPr algn="ctr"/>
            <a:r>
              <a:rPr lang="en-US" sz="3400" b="1" dirty="0">
                <a:solidFill>
                  <a:srgbClr val="6C3A77"/>
                </a:solidFill>
              </a:rPr>
              <a:t>Place Matters</a:t>
            </a:r>
          </a:p>
        </p:txBody>
      </p:sp>
    </p:spTree>
    <p:extLst>
      <p:ext uri="{BB962C8B-B14F-4D97-AF65-F5344CB8AC3E}">
        <p14:creationId xmlns:p14="http://schemas.microsoft.com/office/powerpoint/2010/main" val="45741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anim calcmode="lin" valueType="num">
                                      <p:cBhvr>
                                        <p:cTn id="15" dur="250" fill="hold"/>
                                        <p:tgtEl>
                                          <p:spTgt spid="4"/>
                                        </p:tgtEl>
                                        <p:attrNameLst>
                                          <p:attrName>ppt_x</p:attrName>
                                        </p:attrNameLst>
                                      </p:cBhvr>
                                      <p:tavLst>
                                        <p:tav tm="0">
                                          <p:val>
                                            <p:strVal val="#ppt_x"/>
                                          </p:val>
                                        </p:tav>
                                        <p:tav tm="100000">
                                          <p:val>
                                            <p:strVal val="#ppt_x"/>
                                          </p:val>
                                        </p:tav>
                                      </p:tavLst>
                                    </p:anim>
                                    <p:anim calcmode="lin" valueType="num">
                                      <p:cBhvr>
                                        <p:cTn id="16"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27B5AA-9D93-459B-8C61-220A3115C157}"/>
              </a:ext>
            </a:extLst>
          </p:cNvPr>
          <p:cNvPicPr>
            <a:picLocks noChangeAspect="1"/>
          </p:cNvPicPr>
          <p:nvPr/>
        </p:nvPicPr>
        <p:blipFill>
          <a:blip r:embed="rId3"/>
          <a:stretch>
            <a:fillRect/>
          </a:stretch>
        </p:blipFill>
        <p:spPr>
          <a:xfrm>
            <a:off x="1729280" y="361950"/>
            <a:ext cx="4781550" cy="6134100"/>
          </a:xfrm>
          <a:prstGeom prst="rect">
            <a:avLst/>
          </a:prstGeom>
        </p:spPr>
      </p:pic>
      <p:sp>
        <p:nvSpPr>
          <p:cNvPr id="3" name="Oval 2">
            <a:extLst>
              <a:ext uri="{FF2B5EF4-FFF2-40B4-BE49-F238E27FC236}">
                <a16:creationId xmlns:a16="http://schemas.microsoft.com/office/drawing/2014/main" id="{D8D9C71F-BC3C-40BD-860C-53E77585D5E2}"/>
              </a:ext>
            </a:extLst>
          </p:cNvPr>
          <p:cNvSpPr/>
          <p:nvPr/>
        </p:nvSpPr>
        <p:spPr>
          <a:xfrm>
            <a:off x="4051409" y="753461"/>
            <a:ext cx="2459421" cy="2525767"/>
          </a:xfrm>
          <a:prstGeom prst="ellipse">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55A5E3-1102-4F57-B0B3-3A662B5154CE}"/>
              </a:ext>
            </a:extLst>
          </p:cNvPr>
          <p:cNvSpPr txBox="1"/>
          <p:nvPr/>
        </p:nvSpPr>
        <p:spPr>
          <a:xfrm>
            <a:off x="6578819" y="1707196"/>
            <a:ext cx="1933903" cy="1015663"/>
          </a:xfrm>
          <a:prstGeom prst="rect">
            <a:avLst/>
          </a:prstGeom>
          <a:noFill/>
        </p:spPr>
        <p:txBody>
          <a:bodyPr wrap="square" rtlCol="0">
            <a:spAutoFit/>
          </a:bodyPr>
          <a:lstStyle/>
          <a:p>
            <a:r>
              <a:rPr lang="en-US" sz="2000" dirty="0"/>
              <a:t>Black/African American ~98% 	</a:t>
            </a:r>
          </a:p>
        </p:txBody>
      </p:sp>
      <p:sp>
        <p:nvSpPr>
          <p:cNvPr id="6" name="Oval 5">
            <a:extLst>
              <a:ext uri="{FF2B5EF4-FFF2-40B4-BE49-F238E27FC236}">
                <a16:creationId xmlns:a16="http://schemas.microsoft.com/office/drawing/2014/main" id="{5CFF1DCF-4966-483C-9819-03FB49C1E0FD}"/>
              </a:ext>
            </a:extLst>
          </p:cNvPr>
          <p:cNvSpPr/>
          <p:nvPr/>
        </p:nvSpPr>
        <p:spPr>
          <a:xfrm>
            <a:off x="2921876" y="3429000"/>
            <a:ext cx="1355834" cy="1941787"/>
          </a:xfrm>
          <a:prstGeom prst="ellipse">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963F6AA-352E-40DD-862B-E0B521F0A3B7}"/>
              </a:ext>
            </a:extLst>
          </p:cNvPr>
          <p:cNvSpPr txBox="1"/>
          <p:nvPr/>
        </p:nvSpPr>
        <p:spPr>
          <a:xfrm>
            <a:off x="2133600" y="4399893"/>
            <a:ext cx="909473" cy="646331"/>
          </a:xfrm>
          <a:prstGeom prst="rect">
            <a:avLst/>
          </a:prstGeom>
          <a:noFill/>
        </p:spPr>
        <p:txBody>
          <a:bodyPr wrap="square" rtlCol="0">
            <a:spAutoFit/>
          </a:bodyPr>
          <a:lstStyle/>
          <a:p>
            <a:r>
              <a:rPr lang="en-US" dirty="0"/>
              <a:t>White ~98% </a:t>
            </a:r>
          </a:p>
        </p:txBody>
      </p:sp>
    </p:spTree>
    <p:extLst>
      <p:ext uri="{BB962C8B-B14F-4D97-AF65-F5344CB8AC3E}">
        <p14:creationId xmlns:p14="http://schemas.microsoft.com/office/powerpoint/2010/main" val="225506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50"/>
                                        <p:tgtEl>
                                          <p:spTgt spid="3"/>
                                        </p:tgtEl>
                                      </p:cBhvr>
                                    </p:animEffect>
                                    <p:anim calcmode="lin" valueType="num">
                                      <p:cBhvr>
                                        <p:cTn id="15" dur="250" fill="hold"/>
                                        <p:tgtEl>
                                          <p:spTgt spid="3"/>
                                        </p:tgtEl>
                                        <p:attrNameLst>
                                          <p:attrName>ppt_x</p:attrName>
                                        </p:attrNameLst>
                                      </p:cBhvr>
                                      <p:tavLst>
                                        <p:tav tm="0">
                                          <p:val>
                                            <p:strVal val="#ppt_x"/>
                                          </p:val>
                                        </p:tav>
                                        <p:tav tm="100000">
                                          <p:val>
                                            <p:strVal val="#ppt_x"/>
                                          </p:val>
                                        </p:tav>
                                      </p:tavLst>
                                    </p:anim>
                                    <p:anim calcmode="lin" valueType="num">
                                      <p:cBhvr>
                                        <p:cTn id="16" dur="25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anim calcmode="lin" valueType="num">
                                      <p:cBhvr>
                                        <p:cTn id="20" dur="250" fill="hold"/>
                                        <p:tgtEl>
                                          <p:spTgt spid="5"/>
                                        </p:tgtEl>
                                        <p:attrNameLst>
                                          <p:attrName>ppt_x</p:attrName>
                                        </p:attrNameLst>
                                      </p:cBhvr>
                                      <p:tavLst>
                                        <p:tav tm="0">
                                          <p:val>
                                            <p:strVal val="#ppt_x"/>
                                          </p:val>
                                        </p:tav>
                                        <p:tav tm="100000">
                                          <p:val>
                                            <p:strVal val="#ppt_x"/>
                                          </p:val>
                                        </p:tav>
                                      </p:tavLst>
                                    </p:anim>
                                    <p:anim calcmode="lin" valueType="num">
                                      <p:cBhvr>
                                        <p:cTn id="21"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50"/>
                                        <p:tgtEl>
                                          <p:spTgt spid="6"/>
                                        </p:tgtEl>
                                      </p:cBhvr>
                                    </p:animEffect>
                                    <p:anim calcmode="lin" valueType="num">
                                      <p:cBhvr>
                                        <p:cTn id="27" dur="250" fill="hold"/>
                                        <p:tgtEl>
                                          <p:spTgt spid="6"/>
                                        </p:tgtEl>
                                        <p:attrNameLst>
                                          <p:attrName>ppt_x</p:attrName>
                                        </p:attrNameLst>
                                      </p:cBhvr>
                                      <p:tavLst>
                                        <p:tav tm="0">
                                          <p:val>
                                            <p:strVal val="#ppt_x"/>
                                          </p:val>
                                        </p:tav>
                                        <p:tav tm="100000">
                                          <p:val>
                                            <p:strVal val="#ppt_x"/>
                                          </p:val>
                                        </p:tav>
                                      </p:tavLst>
                                    </p:anim>
                                    <p:anim calcmode="lin" valueType="num">
                                      <p:cBhvr>
                                        <p:cTn id="28" dur="25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50"/>
                                        <p:tgtEl>
                                          <p:spTgt spid="4"/>
                                        </p:tgtEl>
                                      </p:cBhvr>
                                    </p:animEffect>
                                    <p:anim calcmode="lin" valueType="num">
                                      <p:cBhvr>
                                        <p:cTn id="32" dur="250" fill="hold"/>
                                        <p:tgtEl>
                                          <p:spTgt spid="4"/>
                                        </p:tgtEl>
                                        <p:attrNameLst>
                                          <p:attrName>ppt_x</p:attrName>
                                        </p:attrNameLst>
                                      </p:cBhvr>
                                      <p:tavLst>
                                        <p:tav tm="0">
                                          <p:val>
                                            <p:strVal val="#ppt_x"/>
                                          </p:val>
                                        </p:tav>
                                        <p:tav tm="100000">
                                          <p:val>
                                            <p:strVal val="#ppt_x"/>
                                          </p:val>
                                        </p:tav>
                                      </p:tavLst>
                                    </p:anim>
                                    <p:anim calcmode="lin" valueType="num">
                                      <p:cBhvr>
                                        <p:cTn id="33"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E75B3-B7F3-46AB-B25C-B655AC4461E7}"/>
              </a:ext>
            </a:extLst>
          </p:cNvPr>
          <p:cNvSpPr>
            <a:spLocks noGrp="1"/>
          </p:cNvSpPr>
          <p:nvPr>
            <p:ph type="title"/>
          </p:nvPr>
        </p:nvSpPr>
        <p:spPr>
          <a:xfrm>
            <a:off x="457200" y="2194856"/>
            <a:ext cx="8229600" cy="1419225"/>
          </a:xfrm>
        </p:spPr>
        <p:txBody>
          <a:bodyPr/>
          <a:lstStyle/>
          <a:p>
            <a:pPr algn="ctr"/>
            <a:r>
              <a:rPr lang="en-US" sz="3400" b="1" dirty="0"/>
              <a:t>The Landmark Health Disparities and Health Inequity Report</a:t>
            </a:r>
          </a:p>
        </p:txBody>
      </p:sp>
    </p:spTree>
    <p:extLst>
      <p:ext uri="{BB962C8B-B14F-4D97-AF65-F5344CB8AC3E}">
        <p14:creationId xmlns:p14="http://schemas.microsoft.com/office/powerpoint/2010/main" val="1524542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01B57">
            <a:alpha val="93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E89CFB-7324-44B5-B00B-5A9C3CCBFDE1}"/>
              </a:ext>
            </a:extLst>
          </p:cNvPr>
          <p:cNvPicPr>
            <a:picLocks noChangeAspect="1"/>
          </p:cNvPicPr>
          <p:nvPr/>
        </p:nvPicPr>
        <p:blipFill>
          <a:blip r:embed="rId3"/>
          <a:stretch>
            <a:fillRect/>
          </a:stretch>
        </p:blipFill>
        <p:spPr>
          <a:xfrm>
            <a:off x="4650666" y="417787"/>
            <a:ext cx="4325170" cy="5006185"/>
          </a:xfrm>
          <a:prstGeom prst="rect">
            <a:avLst/>
          </a:prstGeom>
        </p:spPr>
      </p:pic>
      <p:pic>
        <p:nvPicPr>
          <p:cNvPr id="3" name="Picture 2">
            <a:extLst>
              <a:ext uri="{FF2B5EF4-FFF2-40B4-BE49-F238E27FC236}">
                <a16:creationId xmlns:a16="http://schemas.microsoft.com/office/drawing/2014/main" id="{18EAF200-F031-424A-86ED-C34BB1AB9E31}"/>
              </a:ext>
            </a:extLst>
          </p:cNvPr>
          <p:cNvPicPr>
            <a:picLocks noChangeAspect="1"/>
          </p:cNvPicPr>
          <p:nvPr/>
        </p:nvPicPr>
        <p:blipFill>
          <a:blip r:embed="rId4"/>
          <a:stretch>
            <a:fillRect/>
          </a:stretch>
        </p:blipFill>
        <p:spPr>
          <a:xfrm>
            <a:off x="193520" y="806669"/>
            <a:ext cx="4299816" cy="3457902"/>
          </a:xfrm>
          <a:prstGeom prst="rect">
            <a:avLst/>
          </a:prstGeom>
        </p:spPr>
      </p:pic>
    </p:spTree>
    <p:extLst>
      <p:ext uri="{BB962C8B-B14F-4D97-AF65-F5344CB8AC3E}">
        <p14:creationId xmlns:p14="http://schemas.microsoft.com/office/powerpoint/2010/main" val="11509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50"/>
                                        <p:tgtEl>
                                          <p:spTgt spid="2"/>
                                        </p:tgtEl>
                                      </p:cBhvr>
                                    </p:animEffect>
                                    <p:anim calcmode="lin" valueType="num">
                                      <p:cBhvr>
                                        <p:cTn id="15" dur="250" fill="hold"/>
                                        <p:tgtEl>
                                          <p:spTgt spid="2"/>
                                        </p:tgtEl>
                                        <p:attrNameLst>
                                          <p:attrName>ppt_x</p:attrName>
                                        </p:attrNameLst>
                                      </p:cBhvr>
                                      <p:tavLst>
                                        <p:tav tm="0">
                                          <p:val>
                                            <p:strVal val="#ppt_x"/>
                                          </p:val>
                                        </p:tav>
                                        <p:tav tm="100000">
                                          <p:val>
                                            <p:strVal val="#ppt_x"/>
                                          </p:val>
                                        </p:tav>
                                      </p:tavLst>
                                    </p:anim>
                                    <p:anim calcmode="lin" valueType="num">
                                      <p:cBhvr>
                                        <p:cTn id="16" dur="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3BC06-8675-460C-885F-3A7FF1A7E743}"/>
              </a:ext>
            </a:extLst>
          </p:cNvPr>
          <p:cNvSpPr>
            <a:spLocks noGrp="1"/>
          </p:cNvSpPr>
          <p:nvPr>
            <p:ph type="title"/>
          </p:nvPr>
        </p:nvSpPr>
        <p:spPr>
          <a:xfrm>
            <a:off x="457200" y="271463"/>
            <a:ext cx="8229600" cy="1419225"/>
          </a:xfrm>
        </p:spPr>
        <p:txBody>
          <a:bodyPr/>
          <a:lstStyle/>
          <a:p>
            <a:pPr algn="ctr"/>
            <a:r>
              <a:rPr lang="en-US" sz="3400" b="1" dirty="0"/>
              <a:t>Breast Cancer Incidence &amp; Mortality in St. Louis</a:t>
            </a:r>
          </a:p>
        </p:txBody>
      </p:sp>
      <p:pic>
        <p:nvPicPr>
          <p:cNvPr id="5" name="Content Placeholder 4">
            <a:extLst>
              <a:ext uri="{FF2B5EF4-FFF2-40B4-BE49-F238E27FC236}">
                <a16:creationId xmlns:a16="http://schemas.microsoft.com/office/drawing/2014/main" id="{6F5C9655-72B9-4484-A393-FBB8AB3A0D4E}"/>
              </a:ext>
            </a:extLst>
          </p:cNvPr>
          <p:cNvPicPr>
            <a:picLocks noGrp="1" noChangeAspect="1"/>
          </p:cNvPicPr>
          <p:nvPr>
            <p:ph sz="half" idx="1"/>
          </p:nvPr>
        </p:nvPicPr>
        <p:blipFill>
          <a:blip r:embed="rId3"/>
          <a:stretch>
            <a:fillRect/>
          </a:stretch>
        </p:blipFill>
        <p:spPr>
          <a:xfrm>
            <a:off x="235414" y="2417379"/>
            <a:ext cx="4336586" cy="2606565"/>
          </a:xfrm>
          <a:prstGeom prst="rect">
            <a:avLst/>
          </a:prstGeom>
        </p:spPr>
      </p:pic>
      <p:pic>
        <p:nvPicPr>
          <p:cNvPr id="6" name="Content Placeholder 5">
            <a:extLst>
              <a:ext uri="{FF2B5EF4-FFF2-40B4-BE49-F238E27FC236}">
                <a16:creationId xmlns:a16="http://schemas.microsoft.com/office/drawing/2014/main" id="{1F1C81FD-42A9-43E5-AA8B-140C1FAC3CD3}"/>
              </a:ext>
            </a:extLst>
          </p:cNvPr>
          <p:cNvPicPr>
            <a:picLocks noGrp="1" noChangeAspect="1"/>
          </p:cNvPicPr>
          <p:nvPr>
            <p:ph sz="half" idx="10"/>
          </p:nvPr>
        </p:nvPicPr>
        <p:blipFill>
          <a:blip r:embed="rId4"/>
          <a:stretch>
            <a:fillRect/>
          </a:stretch>
        </p:blipFill>
        <p:spPr>
          <a:xfrm>
            <a:off x="4649759" y="2417378"/>
            <a:ext cx="4336586" cy="2606565"/>
          </a:xfrm>
          <a:prstGeom prst="rect">
            <a:avLst/>
          </a:prstGeom>
        </p:spPr>
      </p:pic>
      <p:sp>
        <p:nvSpPr>
          <p:cNvPr id="7" name="TextBox 6">
            <a:extLst>
              <a:ext uri="{FF2B5EF4-FFF2-40B4-BE49-F238E27FC236}">
                <a16:creationId xmlns:a16="http://schemas.microsoft.com/office/drawing/2014/main" id="{1076656C-D50A-43C0-96A2-E8E52DA5CE75}"/>
              </a:ext>
            </a:extLst>
          </p:cNvPr>
          <p:cNvSpPr txBox="1"/>
          <p:nvPr/>
        </p:nvSpPr>
        <p:spPr>
          <a:xfrm flipH="1">
            <a:off x="361537" y="5114808"/>
            <a:ext cx="4210463" cy="276999"/>
          </a:xfrm>
          <a:prstGeom prst="rect">
            <a:avLst/>
          </a:prstGeom>
          <a:noFill/>
        </p:spPr>
        <p:txBody>
          <a:bodyPr wrap="square" rtlCol="0">
            <a:spAutoFit/>
          </a:bodyPr>
          <a:lstStyle/>
          <a:p>
            <a:r>
              <a:rPr lang="en-US" sz="1200" dirty="0"/>
              <a:t>Note: White rates are high because it includes Hispanics</a:t>
            </a:r>
          </a:p>
        </p:txBody>
      </p:sp>
      <p:sp>
        <p:nvSpPr>
          <p:cNvPr id="8" name="Oval 7">
            <a:extLst>
              <a:ext uri="{FF2B5EF4-FFF2-40B4-BE49-F238E27FC236}">
                <a16:creationId xmlns:a16="http://schemas.microsoft.com/office/drawing/2014/main" id="{9C8BBA42-1BED-463B-971B-E8C8BEE5FD54}"/>
              </a:ext>
            </a:extLst>
          </p:cNvPr>
          <p:cNvSpPr/>
          <p:nvPr/>
        </p:nvSpPr>
        <p:spPr>
          <a:xfrm>
            <a:off x="1818290" y="3111061"/>
            <a:ext cx="704193" cy="13558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8DE9A13-E222-4B24-8CE7-B0D9EEEDADD8}"/>
              </a:ext>
            </a:extLst>
          </p:cNvPr>
          <p:cNvSpPr/>
          <p:nvPr/>
        </p:nvSpPr>
        <p:spPr>
          <a:xfrm>
            <a:off x="2711669" y="3090041"/>
            <a:ext cx="704193" cy="13558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829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anim calcmode="lin" valueType="num">
                                      <p:cBhvr>
                                        <p:cTn id="15" dur="250" fill="hold"/>
                                        <p:tgtEl>
                                          <p:spTgt spid="5"/>
                                        </p:tgtEl>
                                        <p:attrNameLst>
                                          <p:attrName>ppt_x</p:attrName>
                                        </p:attrNameLst>
                                      </p:cBhvr>
                                      <p:tavLst>
                                        <p:tav tm="0">
                                          <p:val>
                                            <p:strVal val="#ppt_x"/>
                                          </p:val>
                                        </p:tav>
                                        <p:tav tm="100000">
                                          <p:val>
                                            <p:strVal val="#ppt_x"/>
                                          </p:val>
                                        </p:tav>
                                      </p:tavLst>
                                    </p:anim>
                                    <p:anim calcmode="lin" valueType="num">
                                      <p:cBhvr>
                                        <p:cTn id="16"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anim calcmode="lin" valueType="num">
                                      <p:cBhvr>
                                        <p:cTn id="22" dur="250" fill="hold"/>
                                        <p:tgtEl>
                                          <p:spTgt spid="8"/>
                                        </p:tgtEl>
                                        <p:attrNameLst>
                                          <p:attrName>ppt_x</p:attrName>
                                        </p:attrNameLst>
                                      </p:cBhvr>
                                      <p:tavLst>
                                        <p:tav tm="0">
                                          <p:val>
                                            <p:strVal val="#ppt_x"/>
                                          </p:val>
                                        </p:tav>
                                        <p:tav tm="100000">
                                          <p:val>
                                            <p:strVal val="#ppt_x"/>
                                          </p:val>
                                        </p:tav>
                                      </p:tavLst>
                                    </p:anim>
                                    <p:anim calcmode="lin" valueType="num">
                                      <p:cBhvr>
                                        <p:cTn id="23" dur="25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50"/>
                                        <p:tgtEl>
                                          <p:spTgt spid="10"/>
                                        </p:tgtEl>
                                      </p:cBhvr>
                                    </p:animEffect>
                                    <p:anim calcmode="lin" valueType="num">
                                      <p:cBhvr>
                                        <p:cTn id="27" dur="250" fill="hold"/>
                                        <p:tgtEl>
                                          <p:spTgt spid="10"/>
                                        </p:tgtEl>
                                        <p:attrNameLst>
                                          <p:attrName>ppt_x</p:attrName>
                                        </p:attrNameLst>
                                      </p:cBhvr>
                                      <p:tavLst>
                                        <p:tav tm="0">
                                          <p:val>
                                            <p:strVal val="#ppt_x"/>
                                          </p:val>
                                        </p:tav>
                                        <p:tav tm="100000">
                                          <p:val>
                                            <p:strVal val="#ppt_x"/>
                                          </p:val>
                                        </p:tav>
                                      </p:tavLst>
                                    </p:anim>
                                    <p:anim calcmode="lin" valueType="num">
                                      <p:cBhvr>
                                        <p:cTn id="28" dur="25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250"/>
                                        <p:tgtEl>
                                          <p:spTgt spid="7"/>
                                        </p:tgtEl>
                                      </p:cBhvr>
                                    </p:animEffect>
                                    <p:anim calcmode="lin" valueType="num">
                                      <p:cBhvr>
                                        <p:cTn id="32" dur="250" fill="hold"/>
                                        <p:tgtEl>
                                          <p:spTgt spid="7"/>
                                        </p:tgtEl>
                                        <p:attrNameLst>
                                          <p:attrName>ppt_x</p:attrName>
                                        </p:attrNameLst>
                                      </p:cBhvr>
                                      <p:tavLst>
                                        <p:tav tm="0">
                                          <p:val>
                                            <p:strVal val="#ppt_x"/>
                                          </p:val>
                                        </p:tav>
                                        <p:tav tm="100000">
                                          <p:val>
                                            <p:strVal val="#ppt_x"/>
                                          </p:val>
                                        </p:tav>
                                      </p:tavLst>
                                    </p:anim>
                                    <p:anim calcmode="lin" valueType="num">
                                      <p:cBhvr>
                                        <p:cTn id="33"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250"/>
                                        <p:tgtEl>
                                          <p:spTgt spid="6"/>
                                        </p:tgtEl>
                                      </p:cBhvr>
                                    </p:animEffect>
                                    <p:anim calcmode="lin" valueType="num">
                                      <p:cBhvr>
                                        <p:cTn id="39" dur="250" fill="hold"/>
                                        <p:tgtEl>
                                          <p:spTgt spid="6"/>
                                        </p:tgtEl>
                                        <p:attrNameLst>
                                          <p:attrName>ppt_x</p:attrName>
                                        </p:attrNameLst>
                                      </p:cBhvr>
                                      <p:tavLst>
                                        <p:tav tm="0">
                                          <p:val>
                                            <p:strVal val="#ppt_x"/>
                                          </p:val>
                                        </p:tav>
                                        <p:tav tm="100000">
                                          <p:val>
                                            <p:strVal val="#ppt_x"/>
                                          </p:val>
                                        </p:tav>
                                      </p:tavLst>
                                    </p:anim>
                                    <p:anim calcmode="lin" valueType="num">
                                      <p:cBhvr>
                                        <p:cTn id="40" dur="2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51F2A-A1D2-41E7-B9F2-19BF80C4C9D5}"/>
              </a:ext>
            </a:extLst>
          </p:cNvPr>
          <p:cNvSpPr>
            <a:spLocks noGrp="1"/>
          </p:cNvSpPr>
          <p:nvPr>
            <p:ph type="title"/>
          </p:nvPr>
        </p:nvSpPr>
        <p:spPr>
          <a:xfrm>
            <a:off x="218377" y="68826"/>
            <a:ext cx="4516244" cy="955170"/>
          </a:xfrm>
        </p:spPr>
        <p:txBody>
          <a:bodyPr/>
          <a:lstStyle/>
          <a:p>
            <a:pPr algn="ctr"/>
            <a:r>
              <a:rPr lang="en-US" sz="3400" b="1" dirty="0"/>
              <a:t>Areas of Concern</a:t>
            </a:r>
          </a:p>
        </p:txBody>
      </p:sp>
      <p:sp>
        <p:nvSpPr>
          <p:cNvPr id="3" name="Content Placeholder 2">
            <a:extLst>
              <a:ext uri="{FF2B5EF4-FFF2-40B4-BE49-F238E27FC236}">
                <a16:creationId xmlns:a16="http://schemas.microsoft.com/office/drawing/2014/main" id="{8E10CEB7-FE28-4994-AAEC-39AFD709420E}"/>
              </a:ext>
            </a:extLst>
          </p:cNvPr>
          <p:cNvSpPr>
            <a:spLocks noGrp="1"/>
          </p:cNvSpPr>
          <p:nvPr>
            <p:ph sz="half" idx="1"/>
          </p:nvPr>
        </p:nvSpPr>
        <p:spPr>
          <a:xfrm>
            <a:off x="457200" y="1240222"/>
            <a:ext cx="4038599" cy="5071368"/>
          </a:xfrm>
        </p:spPr>
        <p:txBody>
          <a:bodyPr>
            <a:normAutofit fontScale="85000" lnSpcReduction="20000"/>
          </a:bodyPr>
          <a:lstStyle/>
          <a:p>
            <a:pPr marL="342900" indent="-342900">
              <a:buFont typeface="Wingdings" panose="05000000000000000000" pitchFamily="2" charset="2"/>
              <a:buChar char="v"/>
            </a:pPr>
            <a:r>
              <a:rPr lang="en-US" sz="2600" b="1" dirty="0">
                <a:solidFill>
                  <a:srgbClr val="6C3A77"/>
                </a:solidFill>
              </a:rPr>
              <a:t>8 zip codes in North St. Louis</a:t>
            </a:r>
          </a:p>
          <a:p>
            <a:pPr marL="1028700" lvl="1" indent="-342900">
              <a:buFont typeface="Wingdings" panose="05000000000000000000" pitchFamily="2" charset="2"/>
              <a:buChar char="v"/>
            </a:pPr>
            <a:r>
              <a:rPr lang="en-US" sz="2600" dirty="0"/>
              <a:t>63106</a:t>
            </a:r>
          </a:p>
          <a:p>
            <a:pPr marL="1028700" lvl="1" indent="-342900">
              <a:buFont typeface="Wingdings" panose="05000000000000000000" pitchFamily="2" charset="2"/>
              <a:buChar char="v"/>
            </a:pPr>
            <a:r>
              <a:rPr lang="en-US" sz="2600" dirty="0"/>
              <a:t>63107</a:t>
            </a:r>
          </a:p>
          <a:p>
            <a:pPr marL="1028700" lvl="1" indent="-342900">
              <a:buFont typeface="Wingdings" panose="05000000000000000000" pitchFamily="2" charset="2"/>
              <a:buChar char="v"/>
            </a:pPr>
            <a:r>
              <a:rPr lang="en-US" sz="2600" dirty="0"/>
              <a:t>63112</a:t>
            </a:r>
          </a:p>
          <a:p>
            <a:pPr marL="1028700" lvl="1" indent="-342900">
              <a:buFont typeface="Wingdings" panose="05000000000000000000" pitchFamily="2" charset="2"/>
              <a:buChar char="v"/>
            </a:pPr>
            <a:r>
              <a:rPr lang="en-US" sz="2600" dirty="0"/>
              <a:t>63113</a:t>
            </a:r>
          </a:p>
          <a:p>
            <a:pPr marL="1028700" lvl="1" indent="-342900">
              <a:buFont typeface="Wingdings" panose="05000000000000000000" pitchFamily="2" charset="2"/>
              <a:buChar char="v"/>
            </a:pPr>
            <a:r>
              <a:rPr lang="en-US" sz="2600" dirty="0"/>
              <a:t>63115</a:t>
            </a:r>
          </a:p>
          <a:p>
            <a:pPr marL="1028700" lvl="1" indent="-342900">
              <a:buFont typeface="Wingdings" panose="05000000000000000000" pitchFamily="2" charset="2"/>
              <a:buChar char="v"/>
            </a:pPr>
            <a:r>
              <a:rPr lang="en-US" sz="2600" dirty="0"/>
              <a:t>63120</a:t>
            </a:r>
          </a:p>
          <a:p>
            <a:pPr marL="1028700" lvl="1" indent="-342900">
              <a:buFont typeface="Wingdings" panose="05000000000000000000" pitchFamily="2" charset="2"/>
              <a:buChar char="v"/>
            </a:pPr>
            <a:r>
              <a:rPr lang="en-US" sz="2600" dirty="0"/>
              <a:t>63136 (St. Louis Co.)</a:t>
            </a:r>
          </a:p>
          <a:p>
            <a:pPr marL="1028700" lvl="1" indent="-342900">
              <a:buFont typeface="Wingdings" panose="05000000000000000000" pitchFamily="2" charset="2"/>
              <a:buChar char="v"/>
            </a:pPr>
            <a:r>
              <a:rPr lang="en-US" sz="2600" dirty="0"/>
              <a:t>63147</a:t>
            </a:r>
          </a:p>
          <a:p>
            <a:pPr marL="342900" indent="-342900">
              <a:buFont typeface="Wingdings" panose="05000000000000000000" pitchFamily="2" charset="2"/>
              <a:buChar char="v"/>
            </a:pPr>
            <a:endParaRPr lang="en-US" sz="2600" dirty="0"/>
          </a:p>
          <a:p>
            <a:pPr marL="342900" indent="-342900">
              <a:buFont typeface="Wingdings" panose="05000000000000000000" pitchFamily="2" charset="2"/>
              <a:buChar char="v"/>
            </a:pPr>
            <a:r>
              <a:rPr lang="en-US" sz="2600" dirty="0"/>
              <a:t>98% of population is African American </a:t>
            </a:r>
          </a:p>
          <a:p>
            <a:pPr marL="342900" indent="-342900">
              <a:buFont typeface="Wingdings" panose="05000000000000000000" pitchFamily="2" charset="2"/>
              <a:buChar char="v"/>
            </a:pPr>
            <a:endParaRPr lang="en-US" sz="2600" dirty="0"/>
          </a:p>
          <a:p>
            <a:pPr marL="342900" indent="-342900">
              <a:buFont typeface="Wingdings" panose="05000000000000000000" pitchFamily="2" charset="2"/>
              <a:buChar char="v"/>
            </a:pPr>
            <a:r>
              <a:rPr lang="en-US" sz="2600" dirty="0"/>
              <a:t>Has the worst social and health indicators of the St. Louis area</a:t>
            </a:r>
          </a:p>
          <a:p>
            <a:endParaRPr lang="en-US" dirty="0"/>
          </a:p>
        </p:txBody>
      </p:sp>
      <p:pic>
        <p:nvPicPr>
          <p:cNvPr id="7" name="Content Placeholder 6">
            <a:extLst>
              <a:ext uri="{FF2B5EF4-FFF2-40B4-BE49-F238E27FC236}">
                <a16:creationId xmlns:a16="http://schemas.microsoft.com/office/drawing/2014/main" id="{DB13C00B-FEA0-42A2-BD41-48E69B8E7608}"/>
              </a:ext>
            </a:extLst>
          </p:cNvPr>
          <p:cNvPicPr>
            <a:picLocks noGrp="1" noChangeAspect="1"/>
          </p:cNvPicPr>
          <p:nvPr>
            <p:ph sz="half" idx="10"/>
          </p:nvPr>
        </p:nvPicPr>
        <p:blipFill>
          <a:blip r:embed="rId2"/>
          <a:stretch>
            <a:fillRect/>
          </a:stretch>
        </p:blipFill>
        <p:spPr>
          <a:xfrm>
            <a:off x="4648202" y="117921"/>
            <a:ext cx="3824868" cy="6622158"/>
          </a:xfrm>
          <a:prstGeom prst="rect">
            <a:avLst/>
          </a:prstGeom>
        </p:spPr>
      </p:pic>
      <mc:AlternateContent xmlns:mc="http://schemas.openxmlformats.org/markup-compatibility/2006" xmlns:p14="http://schemas.microsoft.com/office/powerpoint/2010/main">
        <mc:Choice Requires="p14">
          <p:contentPart p14:bwMode="auto" r:id="rId3">
            <p14:nvContentPartPr>
              <p14:cNvPr id="43" name="Ink 42">
                <a:extLst>
                  <a:ext uri="{FF2B5EF4-FFF2-40B4-BE49-F238E27FC236}">
                    <a16:creationId xmlns:a16="http://schemas.microsoft.com/office/drawing/2014/main" id="{4CBAE6DF-5165-46A5-9FCB-7051904938C3}"/>
                  </a:ext>
                </a:extLst>
              </p14:cNvPr>
              <p14:cNvContentPartPr/>
              <p14:nvPr/>
            </p14:nvContentPartPr>
            <p14:xfrm>
              <a:off x="10731903" y="1948509"/>
              <a:ext cx="360" cy="360"/>
            </p14:xfrm>
          </p:contentPart>
        </mc:Choice>
        <mc:Fallback xmlns="">
          <p:pic>
            <p:nvPicPr>
              <p:cNvPr id="43" name="Ink 42">
                <a:extLst>
                  <a:ext uri="{FF2B5EF4-FFF2-40B4-BE49-F238E27FC236}">
                    <a16:creationId xmlns:a16="http://schemas.microsoft.com/office/drawing/2014/main" id="{4CBAE6DF-5165-46A5-9FCB-7051904938C3}"/>
                  </a:ext>
                </a:extLst>
              </p:cNvPr>
              <p:cNvPicPr/>
              <p:nvPr/>
            </p:nvPicPr>
            <p:blipFill>
              <a:blip r:embed="rId4"/>
              <a:stretch>
                <a:fillRect/>
              </a:stretch>
            </p:blipFill>
            <p:spPr>
              <a:xfrm>
                <a:off x="10722903" y="193986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1" name="Ink 50">
                <a:extLst>
                  <a:ext uri="{FF2B5EF4-FFF2-40B4-BE49-F238E27FC236}">
                    <a16:creationId xmlns:a16="http://schemas.microsoft.com/office/drawing/2014/main" id="{804B647D-AF5D-49D3-AC45-C4F981F5AF20}"/>
                  </a:ext>
                </a:extLst>
              </p14:cNvPr>
              <p14:cNvContentPartPr/>
              <p14:nvPr/>
            </p14:nvContentPartPr>
            <p14:xfrm>
              <a:off x="6689463" y="324549"/>
              <a:ext cx="974520" cy="2189880"/>
            </p14:xfrm>
          </p:contentPart>
        </mc:Choice>
        <mc:Fallback xmlns="">
          <p:pic>
            <p:nvPicPr>
              <p:cNvPr id="51" name="Ink 50">
                <a:extLst>
                  <a:ext uri="{FF2B5EF4-FFF2-40B4-BE49-F238E27FC236}">
                    <a16:creationId xmlns:a16="http://schemas.microsoft.com/office/drawing/2014/main" id="{804B647D-AF5D-49D3-AC45-C4F981F5AF20}"/>
                  </a:ext>
                </a:extLst>
              </p:cNvPr>
              <p:cNvPicPr/>
              <p:nvPr/>
            </p:nvPicPr>
            <p:blipFill>
              <a:blip r:embed="rId6"/>
              <a:stretch>
                <a:fillRect/>
              </a:stretch>
            </p:blipFill>
            <p:spPr>
              <a:xfrm>
                <a:off x="6680823" y="315549"/>
                <a:ext cx="992160" cy="2207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2" name="Ink 51">
                <a:extLst>
                  <a:ext uri="{FF2B5EF4-FFF2-40B4-BE49-F238E27FC236}">
                    <a16:creationId xmlns:a16="http://schemas.microsoft.com/office/drawing/2014/main" id="{2FC15071-C029-417E-A4FD-110A1B1E2417}"/>
                  </a:ext>
                </a:extLst>
              </p14:cNvPr>
              <p14:cNvContentPartPr/>
              <p14:nvPr/>
            </p14:nvContentPartPr>
            <p14:xfrm>
              <a:off x="13029783" y="2116989"/>
              <a:ext cx="360" cy="360"/>
            </p14:xfrm>
          </p:contentPart>
        </mc:Choice>
        <mc:Fallback xmlns="">
          <p:pic>
            <p:nvPicPr>
              <p:cNvPr id="52" name="Ink 51">
                <a:extLst>
                  <a:ext uri="{FF2B5EF4-FFF2-40B4-BE49-F238E27FC236}">
                    <a16:creationId xmlns:a16="http://schemas.microsoft.com/office/drawing/2014/main" id="{2FC15071-C029-417E-A4FD-110A1B1E2417}"/>
                  </a:ext>
                </a:extLst>
              </p:cNvPr>
              <p:cNvPicPr/>
              <p:nvPr/>
            </p:nvPicPr>
            <p:blipFill>
              <a:blip r:embed="rId4"/>
              <a:stretch>
                <a:fillRect/>
              </a:stretch>
            </p:blipFill>
            <p:spPr>
              <a:xfrm>
                <a:off x="13021143" y="2108349"/>
                <a:ext cx="18000" cy="18000"/>
              </a:xfrm>
              <a:prstGeom prst="rect">
                <a:avLst/>
              </a:prstGeom>
            </p:spPr>
          </p:pic>
        </mc:Fallback>
      </mc:AlternateContent>
      <p:sp>
        <p:nvSpPr>
          <p:cNvPr id="79" name="Flowchart: Connector 78">
            <a:extLst>
              <a:ext uri="{FF2B5EF4-FFF2-40B4-BE49-F238E27FC236}">
                <a16:creationId xmlns:a16="http://schemas.microsoft.com/office/drawing/2014/main" id="{1FF91EED-0838-430E-9C16-207B6D116EB9}"/>
              </a:ext>
            </a:extLst>
          </p:cNvPr>
          <p:cNvSpPr/>
          <p:nvPr/>
        </p:nvSpPr>
        <p:spPr>
          <a:xfrm>
            <a:off x="5693138" y="349694"/>
            <a:ext cx="2476304" cy="2814612"/>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238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anim calcmode="lin" valueType="num">
                                      <p:cBhvr>
                                        <p:cTn id="13" dur="250" fill="hold"/>
                                        <p:tgtEl>
                                          <p:spTgt spid="7"/>
                                        </p:tgtEl>
                                        <p:attrNameLst>
                                          <p:attrName>ppt_x</p:attrName>
                                        </p:attrNameLst>
                                      </p:cBhvr>
                                      <p:tavLst>
                                        <p:tav tm="0">
                                          <p:val>
                                            <p:strVal val="#ppt_x"/>
                                          </p:val>
                                        </p:tav>
                                        <p:tav tm="100000">
                                          <p:val>
                                            <p:strVal val="#ppt_x"/>
                                          </p:val>
                                        </p:tav>
                                      </p:tavLst>
                                    </p:anim>
                                    <p:anim calcmode="lin" valueType="num">
                                      <p:cBhvr>
                                        <p:cTn id="14"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250"/>
                                        <p:tgtEl>
                                          <p:spTgt spid="3">
                                            <p:txEl>
                                              <p:pRg st="0" end="0"/>
                                            </p:txEl>
                                          </p:spTgt>
                                        </p:tgtEl>
                                      </p:cBhvr>
                                    </p:animEffect>
                                    <p:anim calcmode="lin" valueType="num">
                                      <p:cBhvr>
                                        <p:cTn id="20"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250" fill="hold"/>
                                        <p:tgtEl>
                                          <p:spTgt spid="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250"/>
                                        <p:tgtEl>
                                          <p:spTgt spid="79"/>
                                        </p:tgtEl>
                                      </p:cBhvr>
                                    </p:animEffect>
                                    <p:anim calcmode="lin" valueType="num">
                                      <p:cBhvr>
                                        <p:cTn id="25" dur="250" fill="hold"/>
                                        <p:tgtEl>
                                          <p:spTgt spid="79"/>
                                        </p:tgtEl>
                                        <p:attrNameLst>
                                          <p:attrName>ppt_x</p:attrName>
                                        </p:attrNameLst>
                                      </p:cBhvr>
                                      <p:tavLst>
                                        <p:tav tm="0">
                                          <p:val>
                                            <p:strVal val="#ppt_x"/>
                                          </p:val>
                                        </p:tav>
                                        <p:tav tm="100000">
                                          <p:val>
                                            <p:strVal val="#ppt_x"/>
                                          </p:val>
                                        </p:tav>
                                      </p:tavLst>
                                    </p:anim>
                                    <p:anim calcmode="lin" valueType="num">
                                      <p:cBhvr>
                                        <p:cTn id="26" dur="25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250"/>
                                        <p:tgtEl>
                                          <p:spTgt spid="3">
                                            <p:txEl>
                                              <p:pRg st="1" end="1"/>
                                            </p:txEl>
                                          </p:spTgt>
                                        </p:tgtEl>
                                      </p:cBhvr>
                                    </p:animEffect>
                                    <p:anim calcmode="lin" valueType="num">
                                      <p:cBhvr>
                                        <p:cTn id="30"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1" dur="250" fill="hold"/>
                                        <p:tgtEl>
                                          <p:spTgt spid="3">
                                            <p:txEl>
                                              <p:pRg st="1" end="1"/>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250"/>
                                        <p:tgtEl>
                                          <p:spTgt spid="3">
                                            <p:txEl>
                                              <p:pRg st="2" end="2"/>
                                            </p:txEl>
                                          </p:spTgt>
                                        </p:tgtEl>
                                      </p:cBhvr>
                                    </p:animEffect>
                                    <p:anim calcmode="lin" valueType="num">
                                      <p:cBhvr>
                                        <p:cTn id="35"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250" fill="hold"/>
                                        <p:tgtEl>
                                          <p:spTgt spid="3">
                                            <p:txEl>
                                              <p:pRg st="2" end="2"/>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250"/>
                                        <p:tgtEl>
                                          <p:spTgt spid="3">
                                            <p:txEl>
                                              <p:pRg st="3" end="3"/>
                                            </p:txEl>
                                          </p:spTgt>
                                        </p:tgtEl>
                                      </p:cBhvr>
                                    </p:animEffect>
                                    <p:anim calcmode="lin" valueType="num">
                                      <p:cBhvr>
                                        <p:cTn id="40"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250" fill="hold"/>
                                        <p:tgtEl>
                                          <p:spTgt spid="3">
                                            <p:txEl>
                                              <p:pRg st="3" end="3"/>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250"/>
                                        <p:tgtEl>
                                          <p:spTgt spid="3">
                                            <p:txEl>
                                              <p:pRg st="4" end="4"/>
                                            </p:txEl>
                                          </p:spTgt>
                                        </p:tgtEl>
                                      </p:cBhvr>
                                    </p:animEffect>
                                    <p:anim calcmode="lin" valueType="num">
                                      <p:cBhvr>
                                        <p:cTn id="45"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6" dur="250" fill="hold"/>
                                        <p:tgtEl>
                                          <p:spTgt spid="3">
                                            <p:txEl>
                                              <p:pRg st="4" end="4"/>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250"/>
                                        <p:tgtEl>
                                          <p:spTgt spid="3">
                                            <p:txEl>
                                              <p:pRg st="5" end="5"/>
                                            </p:txEl>
                                          </p:spTgt>
                                        </p:tgtEl>
                                      </p:cBhvr>
                                    </p:animEffect>
                                    <p:anim calcmode="lin" valueType="num">
                                      <p:cBhvr>
                                        <p:cTn id="50" dur="25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250" fill="hold"/>
                                        <p:tgtEl>
                                          <p:spTgt spid="3">
                                            <p:txEl>
                                              <p:pRg st="5" end="5"/>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fade">
                                      <p:cBhvr>
                                        <p:cTn id="54" dur="250"/>
                                        <p:tgtEl>
                                          <p:spTgt spid="3">
                                            <p:txEl>
                                              <p:pRg st="6" end="6"/>
                                            </p:txEl>
                                          </p:spTgt>
                                        </p:tgtEl>
                                      </p:cBhvr>
                                    </p:animEffect>
                                    <p:anim calcmode="lin" valueType="num">
                                      <p:cBhvr>
                                        <p:cTn id="55" dur="25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6" dur="250" fill="hold"/>
                                        <p:tgtEl>
                                          <p:spTgt spid="3">
                                            <p:txEl>
                                              <p:pRg st="6" end="6"/>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animEffect transition="in" filter="fade">
                                      <p:cBhvr>
                                        <p:cTn id="59" dur="250"/>
                                        <p:tgtEl>
                                          <p:spTgt spid="3">
                                            <p:txEl>
                                              <p:pRg st="7" end="7"/>
                                            </p:txEl>
                                          </p:spTgt>
                                        </p:tgtEl>
                                      </p:cBhvr>
                                    </p:animEffect>
                                    <p:anim calcmode="lin" valueType="num">
                                      <p:cBhvr>
                                        <p:cTn id="60" dur="25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1" dur="250" fill="hold"/>
                                        <p:tgtEl>
                                          <p:spTgt spid="3">
                                            <p:txEl>
                                              <p:pRg st="7" end="7"/>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
                                            <p:txEl>
                                              <p:pRg st="8" end="8"/>
                                            </p:txEl>
                                          </p:spTgt>
                                        </p:tgtEl>
                                        <p:attrNameLst>
                                          <p:attrName>style.visibility</p:attrName>
                                        </p:attrNameLst>
                                      </p:cBhvr>
                                      <p:to>
                                        <p:strVal val="visible"/>
                                      </p:to>
                                    </p:set>
                                    <p:animEffect transition="in" filter="fade">
                                      <p:cBhvr>
                                        <p:cTn id="64" dur="250"/>
                                        <p:tgtEl>
                                          <p:spTgt spid="3">
                                            <p:txEl>
                                              <p:pRg st="8" end="8"/>
                                            </p:txEl>
                                          </p:spTgt>
                                        </p:tgtEl>
                                      </p:cBhvr>
                                    </p:animEffect>
                                    <p:anim calcmode="lin" valueType="num">
                                      <p:cBhvr>
                                        <p:cTn id="65" dur="25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6" dur="25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
                                            <p:txEl>
                                              <p:pRg st="10" end="10"/>
                                            </p:txEl>
                                          </p:spTgt>
                                        </p:tgtEl>
                                        <p:attrNameLst>
                                          <p:attrName>style.visibility</p:attrName>
                                        </p:attrNameLst>
                                      </p:cBhvr>
                                      <p:to>
                                        <p:strVal val="visible"/>
                                      </p:to>
                                    </p:set>
                                    <p:animEffect transition="in" filter="fade">
                                      <p:cBhvr>
                                        <p:cTn id="71" dur="250"/>
                                        <p:tgtEl>
                                          <p:spTgt spid="3">
                                            <p:txEl>
                                              <p:pRg st="10" end="10"/>
                                            </p:txEl>
                                          </p:spTgt>
                                        </p:tgtEl>
                                      </p:cBhvr>
                                    </p:animEffect>
                                    <p:anim calcmode="lin" valueType="num">
                                      <p:cBhvr>
                                        <p:cTn id="72" dur="25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3" dur="25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3">
                                            <p:txEl>
                                              <p:pRg st="12" end="12"/>
                                            </p:txEl>
                                          </p:spTgt>
                                        </p:tgtEl>
                                        <p:attrNameLst>
                                          <p:attrName>style.visibility</p:attrName>
                                        </p:attrNameLst>
                                      </p:cBhvr>
                                      <p:to>
                                        <p:strVal val="visible"/>
                                      </p:to>
                                    </p:set>
                                    <p:animEffect transition="in" filter="fade">
                                      <p:cBhvr>
                                        <p:cTn id="78" dur="250"/>
                                        <p:tgtEl>
                                          <p:spTgt spid="3">
                                            <p:txEl>
                                              <p:pRg st="12" end="12"/>
                                            </p:txEl>
                                          </p:spTgt>
                                        </p:tgtEl>
                                      </p:cBhvr>
                                    </p:animEffect>
                                    <p:anim calcmode="lin" valueType="num">
                                      <p:cBhvr>
                                        <p:cTn id="79" dur="25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80" dur="25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9" grpId="0" animBg="1"/>
    </p:bldLst>
  </p:timing>
</p:sld>
</file>

<file path=ppt/theme/theme1.xml><?xml version="1.0" encoding="utf-8"?>
<a:theme xmlns:a="http://schemas.openxmlformats.org/drawingml/2006/main" name="NIMHD Staff PowerPoint Template">
  <a:themeElements>
    <a:clrScheme name="NIMHD-ColorPalette 1">
      <a:dk1>
        <a:srgbClr val="000000"/>
      </a:dk1>
      <a:lt1>
        <a:srgbClr val="FFFFFF"/>
      </a:lt1>
      <a:dk2>
        <a:srgbClr val="6C3A77"/>
      </a:dk2>
      <a:lt2>
        <a:srgbClr val="DE8A00"/>
      </a:lt2>
      <a:accent1>
        <a:srgbClr val="70A087"/>
      </a:accent1>
      <a:accent2>
        <a:srgbClr val="756660"/>
      </a:accent2>
      <a:accent3>
        <a:srgbClr val="F6CE3C"/>
      </a:accent3>
      <a:accent4>
        <a:srgbClr val="D74022"/>
      </a:accent4>
      <a:accent5>
        <a:srgbClr val="9E1B64"/>
      </a:accent5>
      <a:accent6>
        <a:srgbClr val="005CB8"/>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ff_flatten_color (002) [Read-Only]" id="{7012266D-B566-480A-8790-9E8D8A331DDF}" vid="{27ACA1D1-384F-4CB5-8C2C-04DC80A936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NIMHD Staff PowerPoint Template.potx</Template>
  <TotalTime>11086</TotalTime>
  <Words>1368</Words>
  <Application>Microsoft Office PowerPoint</Application>
  <PresentationFormat>On-screen Show (4:3)</PresentationFormat>
  <Paragraphs>181</Paragraphs>
  <Slides>32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.HelveticaNeueDeskInterface-Regular</vt:lpstr>
      <vt:lpstr>Arial</vt:lpstr>
      <vt:lpstr>Calibri</vt:lpstr>
      <vt:lpstr>Helvetica Neue Medium</vt:lpstr>
      <vt:lpstr>LucidaGrande</vt:lpstr>
      <vt:lpstr>Wingdings</vt:lpstr>
      <vt:lpstr>NIMHD Staff PowerPoint Template</vt:lpstr>
      <vt:lpstr>Transdisciplinary Approach to Understand Cancer Disparities</vt:lpstr>
      <vt:lpstr>Outline</vt:lpstr>
      <vt:lpstr>PowerPoint Presentation</vt:lpstr>
      <vt:lpstr>PowerPoint Presentation</vt:lpstr>
      <vt:lpstr>PowerPoint Presentation</vt:lpstr>
      <vt:lpstr>The Landmark Health Disparities and Health Inequity Report</vt:lpstr>
      <vt:lpstr>PowerPoint Presentation</vt:lpstr>
      <vt:lpstr>Breast Cancer Incidence &amp; Mortality in St. Louis</vt:lpstr>
      <vt:lpstr>Areas of Concern</vt:lpstr>
      <vt:lpstr>Overarching Mission: The Komen St Louis CBPR Project</vt:lpstr>
      <vt:lpstr>PowerPoint Presentation</vt:lpstr>
      <vt:lpstr>Komen St. Louis Project Result</vt:lpstr>
      <vt:lpstr>Do we really understand the underlying cause(s) of treatment delays?</vt:lpstr>
      <vt:lpstr>To Fully Capture the Complexity of Breast Cancer Treatment Delay…</vt:lpstr>
      <vt:lpstr>PowerPoint Presentation</vt:lpstr>
      <vt:lpstr>PowerPoint Presentation</vt:lpstr>
      <vt:lpstr>PowerPoint Presentation</vt:lpstr>
      <vt:lpstr>PowerPoint Presentation</vt:lpstr>
      <vt:lpstr>GMB Session Objective</vt:lpstr>
      <vt:lpstr>PowerPoint Presentation</vt:lpstr>
      <vt:lpstr>Third Session Evaluation of  Synthesized CLD (Both Stakeholders)</vt:lpstr>
      <vt:lpstr>Findings</vt:lpstr>
      <vt:lpstr>PowerPoint Presentation</vt:lpstr>
      <vt:lpstr>PowerPoint Presentation</vt:lpstr>
      <vt:lpstr>PowerPoint Presentation</vt:lpstr>
      <vt:lpstr>PowerPoint Presentation</vt:lpstr>
      <vt:lpstr>Summary and Main Insights</vt:lpstr>
      <vt:lpstr>PowerPoint Presentation</vt:lpstr>
      <vt:lpstr>Action Plan</vt:lpstr>
      <vt:lpstr>Conclusion</vt:lpstr>
      <vt:lpstr>Acknowledgment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Walker</dc:creator>
  <cp:lastModifiedBy>Williams, Faustine (NIH/NIMHD) [E]</cp:lastModifiedBy>
  <cp:revision>197</cp:revision>
  <cp:lastPrinted>2019-08-19T11:16:22Z</cp:lastPrinted>
  <dcterms:created xsi:type="dcterms:W3CDTF">2016-04-14T17:44:51Z</dcterms:created>
  <dcterms:modified xsi:type="dcterms:W3CDTF">2019-09-13T04:24:44Z</dcterms:modified>
</cp:coreProperties>
</file>