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518" r:id="rId2"/>
    <p:sldId id="516" r:id="rId3"/>
    <p:sldId id="517" r:id="rId4"/>
    <p:sldId id="277" r:id="rId5"/>
    <p:sldId id="279" r:id="rId6"/>
    <p:sldId id="5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EC7EF-626F-4141-8E8F-D00CE79E717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9512-7E59-4EA6-9AC8-43FB1AE3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9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D798F-E647-4E9F-8519-FD7CE7A0F9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674688"/>
            <a:ext cx="6127750" cy="3448050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8163"/>
            <a:ext cx="5070475" cy="4121150"/>
          </a:xfrm>
          <a:noFill/>
          <a:ln/>
        </p:spPr>
        <p:txBody>
          <a:bodyPr/>
          <a:lstStyle/>
          <a:p>
            <a:pPr eaLnBrk="1" hangingPunct="1"/>
            <a:r>
              <a:rPr lang="en-US" dirty="0"/>
              <a:t>The description of CBT should be provided to patients who are</a:t>
            </a:r>
            <a:r>
              <a:rPr lang="en-US" baseline="0" dirty="0"/>
              <a:t> not familiar with CBT.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3E557-29CA-2942-B5B0-BBAE067F57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85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757E7C-6135-4E98-904C-EF46085414A4}"/>
              </a:ext>
            </a:extLst>
          </p:cNvPr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8BFFB-EC23-46F6-AC47-2A683B1EADAE}"/>
              </a:ext>
            </a:extLst>
          </p:cNvPr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B4868E-EE09-47C4-B880-6EDF611FCA2F}"/>
              </a:ext>
            </a:extLst>
          </p:cNvPr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b="1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B649F3AA-19BD-40CC-B6E6-C46183E0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43FF0E-8185-43E1-A0AD-4BA2A97DE282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F85674F1-5EEB-4AF4-B2D7-4D13EDD4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5A86FBCA-56C9-4EAE-AE1B-659996F3A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1A8E6C-E8B3-46C2-B2A2-EB5BBD28BA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781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65B9071-ECED-4834-87A8-559F7003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6C53-CAB7-48CF-9480-5CC3D70C9BFC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C699998-FE30-49EA-927E-03C256DDF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B01BDC2-5E73-4044-8FB6-C054D89D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4AEE-AEBA-4B2E-B9A5-3B097FFB0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08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6CE2C0-1438-455C-9EAB-839ABF779925}"/>
              </a:ext>
            </a:extLst>
          </p:cNvPr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800C2F-28EB-40D2-B360-5F2B0CA58B17}"/>
              </a:ext>
            </a:extLst>
          </p:cNvPr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3BD4B3-0EAD-4B0A-BEE3-EBDD9EA8843A}"/>
              </a:ext>
            </a:extLst>
          </p:cNvPr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362B1EA-FE8C-4C80-AD28-44FEB408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18F26-06C3-4DE4-A0F4-414812EF8C1B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A50BF9-DDD6-46A1-90A5-346A0DDF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13E939-B3E8-40EC-BA6A-7AD364DE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CB79E-B561-4314-876A-E7113678F0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485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997295"/>
            <a:ext cx="6815667" cy="41288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97296"/>
            <a:ext cx="4011084" cy="4128866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8895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2391825"/>
            <a:ext cx="7315200" cy="27240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82602"/>
            <a:ext cx="73152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892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lnSpc>
                <a:spcPts val="4500"/>
              </a:lnSpc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>
            <a:lvl1pPr>
              <a:defRPr b="0" baseline="0">
                <a:latin typeface="Lucida Sans" pitchFamily="34" charset="0"/>
                <a:cs typeface="Tahoma" pitchFamily="34" charset="0"/>
              </a:defRPr>
            </a:lvl1pPr>
            <a:lvl2pPr>
              <a:defRPr b="0" baseline="0">
                <a:latin typeface="Lucida Sans" pitchFamily="34" charset="0"/>
                <a:cs typeface="Tahoma" pitchFamily="34" charset="0"/>
              </a:defRPr>
            </a:lvl2pPr>
            <a:lvl3pPr>
              <a:defRPr b="0" baseline="0">
                <a:latin typeface="Lucida Sans" pitchFamily="34" charset="0"/>
                <a:cs typeface="Tahoma" pitchFamily="34" charset="0"/>
              </a:defRPr>
            </a:lvl3pPr>
            <a:lvl4pPr>
              <a:defRPr b="0" baseline="0">
                <a:latin typeface="Lucida Sans" pitchFamily="34" charset="0"/>
                <a:cs typeface="Tahoma" pitchFamily="34" charset="0"/>
              </a:defRPr>
            </a:lvl4pPr>
            <a:lvl5pPr>
              <a:defRPr b="0" baseline="0">
                <a:latin typeface="Lucida Sans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40EBC-1D3F-46BA-9349-B2CF9FBF9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A8B0-97BE-4756-BFF5-DE2CCA29B4E4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93544-A7A6-49D9-A4A7-F8C94E25C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354D5-5F29-46A8-8C3B-9BF64993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>
                <a:latin typeface="Lucida Sans" panose="020B0602030504020204" pitchFamily="34" charset="0"/>
              </a:defRPr>
            </a:lvl1pPr>
          </a:lstStyle>
          <a:p>
            <a:pPr>
              <a:defRPr/>
            </a:pPr>
            <a:fld id="{79155390-E86B-4F0D-9CAB-CA20A9156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57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1C0814-379C-4498-BCCF-922434A41FFF}"/>
              </a:ext>
            </a:extLst>
          </p:cNvPr>
          <p:cNvSpPr/>
          <p:nvPr/>
        </p:nvSpPr>
        <p:spPr>
          <a:xfrm>
            <a:off x="0" y="7747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E9C67C-DEC4-4A72-9161-DFA1DB56E756}"/>
              </a:ext>
            </a:extLst>
          </p:cNvPr>
          <p:cNvSpPr/>
          <p:nvPr/>
        </p:nvSpPr>
        <p:spPr>
          <a:xfrm>
            <a:off x="1727200" y="774700"/>
            <a:ext cx="104648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11">
            <a:extLst>
              <a:ext uri="{FF2B5EF4-FFF2-40B4-BE49-F238E27FC236}">
                <a16:creationId xmlns:a16="http://schemas.microsoft.com/office/drawing/2014/main" id="{0F749C37-7B71-4A89-AEC5-E3061E609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36D0F-23AB-4857-B15D-DD4DA5464D29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6" name="Footer Placeholder 13">
            <a:extLst>
              <a:ext uri="{FF2B5EF4-FFF2-40B4-BE49-F238E27FC236}">
                <a16:creationId xmlns:a16="http://schemas.microsoft.com/office/drawing/2014/main" id="{884E1A2B-619C-451E-A3B5-0BB09C465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97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>
            <a:lvl1pPr>
              <a:defRPr>
                <a:latin typeface="Lucida Sans" pitchFamily="34" charset="0"/>
              </a:defRPr>
            </a:lvl1pPr>
            <a:lvl2pPr>
              <a:defRPr>
                <a:latin typeface="Lucida Sans" pitchFamily="34" charset="0"/>
              </a:defRPr>
            </a:lvl2pPr>
            <a:lvl3pPr>
              <a:defRPr>
                <a:latin typeface="Lucida Sans" pitchFamily="34" charset="0"/>
              </a:defRPr>
            </a:lvl3pPr>
            <a:lvl4pPr>
              <a:defRPr>
                <a:latin typeface="Lucida Sans" pitchFamily="34" charset="0"/>
              </a:defRPr>
            </a:lvl4pPr>
            <a:lvl5pPr>
              <a:defRPr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>
            <a:lvl1pPr>
              <a:defRPr>
                <a:latin typeface="Lucida Sans" pitchFamily="34" charset="0"/>
              </a:defRPr>
            </a:lvl1pPr>
            <a:lvl2pPr>
              <a:defRPr>
                <a:latin typeface="Lucida Sans" pitchFamily="34" charset="0"/>
              </a:defRPr>
            </a:lvl2pPr>
            <a:lvl3pPr>
              <a:defRPr>
                <a:latin typeface="Lucida Sans" pitchFamily="34" charset="0"/>
              </a:defRPr>
            </a:lvl3pPr>
            <a:lvl4pPr>
              <a:defRPr>
                <a:latin typeface="Lucida Sans" pitchFamily="34" charset="0"/>
              </a:defRPr>
            </a:lvl4pPr>
            <a:lvl5pPr>
              <a:defRPr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0F87530B-9C42-445D-B622-440A6C17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27CE4-7FCD-49DE-8487-37D9AED25073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949A7EFB-807F-4B7D-A2A0-E972E9A730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latin typeface="Lucida Sans" panose="020B0602030504020204" pitchFamily="34" charset="0"/>
              </a:defRPr>
            </a:lvl1pPr>
          </a:lstStyle>
          <a:p>
            <a:pPr>
              <a:defRPr/>
            </a:pPr>
            <a:fld id="{6A4E8790-176E-489D-9F53-857248E00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7EFC24E6-0516-4FBF-A7D1-90BA55F8C2B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>
            <a:lvl1pPr>
              <a:defRPr>
                <a:latin typeface="Lucida Sans" pitchFamily="34" charset="0"/>
              </a:defRPr>
            </a:lvl1pPr>
            <a:lvl2pPr>
              <a:defRPr>
                <a:latin typeface="Lucida Sans" pitchFamily="34" charset="0"/>
              </a:defRPr>
            </a:lvl2pPr>
            <a:lvl3pPr>
              <a:defRPr>
                <a:latin typeface="Lucida Sans" pitchFamily="34" charset="0"/>
              </a:defRPr>
            </a:lvl3pPr>
            <a:lvl4pPr>
              <a:defRPr>
                <a:latin typeface="Lucida Sans" pitchFamily="34" charset="0"/>
              </a:defRPr>
            </a:lvl4pPr>
            <a:lvl5pPr>
              <a:defRPr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>
            <a:lvl1pPr>
              <a:defRPr>
                <a:latin typeface="Lucida Sans" pitchFamily="34" charset="0"/>
              </a:defRPr>
            </a:lvl1pPr>
            <a:lvl2pPr>
              <a:defRPr>
                <a:latin typeface="Lucida Sans" pitchFamily="34" charset="0"/>
              </a:defRPr>
            </a:lvl2pPr>
            <a:lvl3pPr>
              <a:defRPr>
                <a:latin typeface="Lucida Sans" pitchFamily="34" charset="0"/>
              </a:defRPr>
            </a:lvl3pPr>
            <a:lvl4pPr>
              <a:defRPr>
                <a:latin typeface="Lucida Sans" pitchFamily="34" charset="0"/>
              </a:defRPr>
            </a:lvl4pPr>
            <a:lvl5pPr>
              <a:defRPr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7877830B-0D10-41CD-9CF7-118220AD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63F2-6A12-4B05-A330-A47700BD9493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17AE1B53-DCC5-44A0-A35C-0E9572178A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latin typeface="Lucida Sans" panose="020B0602030504020204" pitchFamily="34" charset="0"/>
              </a:defRPr>
            </a:lvl1pPr>
          </a:lstStyle>
          <a:p>
            <a:pPr>
              <a:defRPr/>
            </a:pPr>
            <a:fld id="{3108C86C-6AB8-47C9-9AFF-D52D2D6B4D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D822E3F-2ADD-4B44-9CAC-3FEDE62F6C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0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025EED-89AE-4011-B2DB-DB1F37BB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B084-4E58-4222-BF1A-354EF6333DCC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2EE30-CC71-4DA5-9F98-6B18BC73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A1529-8422-4BF9-A898-5775AA75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Lucida Sans" panose="020B0602030504020204" pitchFamily="34" charset="0"/>
              </a:defRPr>
            </a:lvl1pPr>
          </a:lstStyle>
          <a:p>
            <a:pPr>
              <a:defRPr/>
            </a:pPr>
            <a:fld id="{FEB6DF9B-C287-482A-A986-AB764566F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48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C33DE-AA02-49F7-AF8C-41E169BF6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F048-491F-4D8B-B59F-03EA37480227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02B813-8141-4DBA-9CCB-3061D8C09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7AF43-FDA2-4F66-804F-61FC9357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3568B3B-FB62-40E9-9999-60F87FD32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57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62A2174-59B0-4B0C-9207-4A7AA2122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B7D1-F4F8-421A-95BA-4D93966BE7F6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476D16E-4960-410E-9F1F-7061D311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00FCB2E9-E639-4668-A8E7-A2CDEABD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35336-48F8-49AE-9E1D-56379C78C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74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F0BB31-96BC-44CB-8CB0-058561601C8E}"/>
              </a:ext>
            </a:extLst>
          </p:cNvPr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8B6FC6-0B7D-4E4F-9C3C-C509B8151F65}"/>
              </a:ext>
            </a:extLst>
          </p:cNvPr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8E2CF9-8897-471B-9F9D-7B2D0A7F2A38}"/>
              </a:ext>
            </a:extLst>
          </p:cNvPr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66A18D-C6FA-4CB9-842B-43DE12EF7C33}"/>
              </a:ext>
            </a:extLst>
          </p:cNvPr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4ECF2E7B-8417-4D40-A093-330DC10E61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231AE-785D-44E4-9055-50A504AE0541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29029A88-DC2E-4A6A-9772-AC507DB688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0F9423EA-496E-43E2-B7FD-9BDC3010F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AB4DEDDE-7040-4888-8CE5-CE43CC79131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74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8C7467D3-6AAB-4676-A5F6-F400A67F3B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3BD509A1-B82B-4ADF-AAB4-34874233CA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EAFFD59C-AD98-4F57-905E-39E00C7B97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A0184F8-CA51-4580-A457-ADB53268B362}" type="datetime1">
              <a:rPr lang="en-US" altLang="en-US"/>
              <a:pPr>
                <a:defRPr/>
              </a:pPr>
              <a:t>5/3/2019</a:t>
            </a:fld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745DA2-37AE-4C71-8CD8-F38B300F4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CA6237-5830-4CCD-A1D0-263D283268CE}"/>
              </a:ext>
            </a:extLst>
          </p:cNvPr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736B3E-4090-4A59-AEEA-17014AE14D35}"/>
              </a:ext>
            </a:extLst>
          </p:cNvPr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E90AD7-FCF6-4C16-AEEC-BBAFE8B595C8}"/>
              </a:ext>
            </a:extLst>
          </p:cNvPr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64E6C22-887B-4A08-83FB-B60D56AF5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662075-CFB8-4F11-95E5-8B86CC0AF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84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0" r:id="rId12"/>
    <p:sldLayoutId id="214748368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w Cen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w Cen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w Cen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w Cen MT" pitchFamily="34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Lucida Sans" pitchFamily="34" charset="0"/>
          <a:ea typeface="MS PGothic" pitchFamily="34" charset="-128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Lucida Sans" pitchFamily="34" charset="0"/>
          <a:ea typeface="MS PGothic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Lucida Sans" pitchFamily="34" charset="0"/>
          <a:ea typeface="MS PGothic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Lucida Sans" pitchFamily="34" charset="0"/>
          <a:ea typeface="MS PGothic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Lucida Sans" pitchFamily="34" charset="0"/>
          <a:ea typeface="MS PGothic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447F5-FB01-4ABF-BA07-AD6AE15E0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Identified Patient: Mom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32825-6F07-4D5A-A416-E018B436BD7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Most importantly: Safety planning/monitoring of suicidal ideation on an ongoing basis (47x more likely to die by suicide than someone without previous suicide attempts)</a:t>
            </a:r>
          </a:p>
          <a:p>
            <a:r>
              <a:rPr lang="en-US" dirty="0"/>
              <a:t>Evidenced-based treatment for Depression and Anxiety</a:t>
            </a:r>
          </a:p>
          <a:p>
            <a:pPr lvl="1"/>
            <a:r>
              <a:rPr lang="en-US" dirty="0"/>
              <a:t>IPT</a:t>
            </a:r>
          </a:p>
          <a:p>
            <a:pPr lvl="1"/>
            <a:r>
              <a:rPr lang="en-US" dirty="0"/>
              <a:t>CBT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5D6AF-CA8C-46B4-B803-1963E46A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9B27D237-6C0D-5549-BE11-2040A22CBC7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8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BE4B3268-41C8-47B4-8830-2E905CB9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en-US" sz="4000"/>
              <a:t>Brief Overview: What is IPT?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B1A5AF8F-70C0-41FB-B216-ED21C3F00C3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09800" y="1600200"/>
            <a:ext cx="8153400" cy="4495800"/>
          </a:xfrm>
        </p:spPr>
        <p:txBody>
          <a:bodyPr/>
          <a:lstStyle/>
          <a:p>
            <a:r>
              <a:rPr lang="en-US" altLang="en-US" sz="2200"/>
              <a:t>Interpersonal Psychotherapy (IPT) is an evidence-based psychotherapy for depression that focuses on interpersonally-relevant issues that may be the precipitant and/or consequence of depression</a:t>
            </a:r>
          </a:p>
          <a:p>
            <a:endParaRPr lang="en-US" altLang="en-US" sz="1000"/>
          </a:p>
          <a:p>
            <a:r>
              <a:rPr lang="en-US" altLang="en-US" sz="2200"/>
              <a:t>The overall goal of IPT is to reduce depressive symptoms and improve Veteran</a:t>
            </a:r>
            <a:r>
              <a:rPr lang="ja-JP" altLang="en-US" sz="2200"/>
              <a:t>’</a:t>
            </a:r>
            <a:r>
              <a:rPr lang="en-US" altLang="ja-JP" sz="2200"/>
              <a:t>s capacity to handle identified problems</a:t>
            </a:r>
            <a:endParaRPr lang="en-US" altLang="en-US" sz="220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A5306D48-8731-4B53-AC59-D1B180F1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B7F43F96-C275-4112-9FC1-A250C0F3B2B4}" type="slidenum">
              <a:rPr lang="en-US" altLang="en-US" sz="1200">
                <a:solidFill>
                  <a:srgbClr val="FFFFFF"/>
                </a:solidFill>
              </a:rPr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5365" name="Content Placeholder 2">
            <a:extLst>
              <a:ext uri="{FF2B5EF4-FFF2-40B4-BE49-F238E27FC236}">
                <a16:creationId xmlns:a16="http://schemas.microsoft.com/office/drawing/2014/main" id="{01C0C7B5-D4AB-4502-AAE9-F25C390CA331}"/>
              </a:ext>
            </a:extLst>
          </p:cNvPr>
          <p:cNvSpPr>
            <a:spLocks/>
          </p:cNvSpPr>
          <p:nvPr/>
        </p:nvSpPr>
        <p:spPr bwMode="auto">
          <a:xfrm>
            <a:off x="2209800" y="16002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DD8047"/>
              </a:buClr>
              <a:buSzPct val="65000"/>
              <a:buFont typeface="Wingdings" panose="05000000000000000000" pitchFamily="2" charset="2"/>
              <a:buChar char="q"/>
            </a:pPr>
            <a:r>
              <a:rPr lang="en-US" altLang="en-US" sz="2200">
                <a:solidFill>
                  <a:prstClr val="black"/>
                </a:solidFill>
              </a:rPr>
              <a:t>Interpersonal Psychotherapy (IPT) is an evidence-based psychotherapy for depression that focuses on interpersonally-relevant issues that may be the precipitant and/or consequence of depression</a:t>
            </a:r>
          </a:p>
          <a:p>
            <a:pPr eaLnBrk="0" fontAlgn="base" hangingPunct="0">
              <a:spcAft>
                <a:spcPct val="0"/>
              </a:spcAft>
              <a:buClr>
                <a:srgbClr val="DD8047"/>
              </a:buClr>
              <a:buSzPct val="65000"/>
              <a:buFont typeface="Wingdings" panose="05000000000000000000" pitchFamily="2" charset="2"/>
              <a:buChar char="q"/>
            </a:pPr>
            <a:endParaRPr lang="en-US" altLang="en-US" sz="1000">
              <a:solidFill>
                <a:prstClr val="black"/>
              </a:solidFill>
            </a:endParaRPr>
          </a:p>
          <a:p>
            <a:pPr eaLnBrk="0" fontAlgn="base" hangingPunct="0">
              <a:spcAft>
                <a:spcPct val="0"/>
              </a:spcAft>
              <a:buClr>
                <a:srgbClr val="DD8047"/>
              </a:buClr>
              <a:buSzPct val="65000"/>
              <a:buFont typeface="Wingdings" panose="05000000000000000000" pitchFamily="2" charset="2"/>
              <a:buChar char="q"/>
            </a:pPr>
            <a:r>
              <a:rPr lang="en-US" altLang="en-US" sz="2200">
                <a:solidFill>
                  <a:prstClr val="black"/>
                </a:solidFill>
              </a:rPr>
              <a:t>The overall goal of IPT is to reduce depressive symptoms and improve Veteran</a:t>
            </a:r>
            <a:r>
              <a:rPr lang="ja-JP" altLang="en-US" sz="2200">
                <a:solidFill>
                  <a:prstClr val="black"/>
                </a:solidFill>
              </a:rPr>
              <a:t>’</a:t>
            </a:r>
            <a:r>
              <a:rPr lang="en-US" altLang="ja-JP" sz="2200">
                <a:solidFill>
                  <a:prstClr val="black"/>
                </a:solidFill>
              </a:rPr>
              <a:t>s capacity to handle identified problems</a:t>
            </a:r>
            <a:endParaRPr lang="en-US" altLang="en-US" sz="2200">
              <a:solidFill>
                <a:prstClr val="black"/>
              </a:solidFill>
            </a:endParaRP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DD8047"/>
              </a:buClr>
              <a:buSzPct val="65000"/>
              <a:buFont typeface="Wingdings" panose="05000000000000000000" pitchFamily="2" charset="2"/>
              <a:buChar char="q"/>
            </a:pPr>
            <a:r>
              <a:rPr lang="en-US" altLang="en-US" sz="2200">
                <a:solidFill>
                  <a:srgbClr val="000000"/>
                </a:solidFill>
                <a:cs typeface="Tahoma" panose="020B0604030504040204" pitchFamily="34" charset="0"/>
              </a:rPr>
              <a:t>Developed as treatment for non-suicidal, non-psychotic depression by Klerman, Weissman, and colleagues in the 1970s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DD8047"/>
              </a:buClr>
              <a:buSzPct val="65000"/>
              <a:buFont typeface="Wingdings" panose="05000000000000000000" pitchFamily="2" charset="2"/>
              <a:buChar char="q"/>
            </a:pPr>
            <a:endParaRPr lang="en-US" altLang="en-US" sz="1000">
              <a:solidFill>
                <a:srgbClr val="000000"/>
              </a:solidFill>
              <a:cs typeface="Tahoma" panose="020B0604030504040204" pitchFamily="34" charset="0"/>
            </a:endParaRPr>
          </a:p>
          <a:p>
            <a:pPr eaLnBrk="0" fontAlgn="base" hangingPunct="0">
              <a:spcAft>
                <a:spcPct val="0"/>
              </a:spcAft>
              <a:buClr>
                <a:srgbClr val="DD8047"/>
              </a:buClr>
              <a:buSzPct val="65000"/>
              <a:buFont typeface="Wingdings" panose="05000000000000000000" pitchFamily="2" charset="2"/>
              <a:buChar char="q"/>
            </a:pPr>
            <a:endParaRPr lang="en-US" altLang="en-US" sz="2200">
              <a:solidFill>
                <a:prstClr val="black"/>
              </a:solidFill>
              <a:cs typeface="Tahoma" panose="020B0604030504040204" pitchFamily="34" charset="0"/>
            </a:endParaRPr>
          </a:p>
        </p:txBody>
      </p:sp>
      <p:pic>
        <p:nvPicPr>
          <p:cNvPr id="15366" name="Picture 13" descr="ANd9GcSjmubN83nqHAcpzZ9fZ1CKSEkbNcN9-UCNVIpyxTDn6IScsJ_wwg">
            <a:extLst>
              <a:ext uri="{FF2B5EF4-FFF2-40B4-BE49-F238E27FC236}">
                <a16:creationId xmlns:a16="http://schemas.microsoft.com/office/drawing/2014/main" id="{A7D8711F-1A93-4200-9E83-0847DB02B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F3E7F75-E86C-4C99-A53B-F0AB56062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en-US" sz="4000"/>
              <a:t>What is IPT?</a:t>
            </a:r>
            <a:endParaRPr lang="en-US" altLang="en-US" sz="3200" b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5AB98278-4F58-4371-8387-A365084536B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3600" y="1676400"/>
            <a:ext cx="8153400" cy="4495800"/>
          </a:xfrm>
        </p:spPr>
        <p:txBody>
          <a:bodyPr/>
          <a:lstStyle/>
          <a:p>
            <a:pPr>
              <a:buSzPct val="65000"/>
              <a:buFont typeface="Wingdings" panose="05000000000000000000" pitchFamily="2" charset="2"/>
              <a:buChar char="q"/>
            </a:pPr>
            <a:r>
              <a:rPr lang="en-US" altLang="en-US" sz="2200"/>
              <a:t>The focus of treatment is on one or two interpersonal problem areas: </a:t>
            </a:r>
          </a:p>
          <a:p>
            <a:pPr>
              <a:buSzPct val="65000"/>
              <a:buFont typeface="Wingdings" panose="05000000000000000000" pitchFamily="2" charset="2"/>
              <a:buChar char="q"/>
            </a:pPr>
            <a:endParaRPr lang="en-US" altLang="en-US" sz="500"/>
          </a:p>
          <a:p>
            <a:pPr lvl="1">
              <a:buSzPct val="65000"/>
              <a:buFont typeface="Wingdings" panose="05000000000000000000" pitchFamily="2" charset="2"/>
              <a:buChar char="q"/>
            </a:pPr>
            <a:r>
              <a:rPr lang="en-US" altLang="en-US" sz="2000" b="1"/>
              <a:t>Role transitions </a:t>
            </a:r>
            <a:r>
              <a:rPr lang="en-US" altLang="en-US" sz="2000"/>
              <a:t>- a major change in life circumstances</a:t>
            </a:r>
          </a:p>
          <a:p>
            <a:pPr lvl="1">
              <a:buSzPct val="65000"/>
              <a:buFont typeface="Wingdings" panose="05000000000000000000" pitchFamily="2" charset="2"/>
              <a:buChar char="q"/>
            </a:pPr>
            <a:endParaRPr lang="en-US" altLang="en-US" sz="100"/>
          </a:p>
          <a:p>
            <a:pPr lvl="1">
              <a:buSzPct val="65000"/>
              <a:buFont typeface="Wingdings" panose="05000000000000000000" pitchFamily="2" charset="2"/>
              <a:buChar char="q"/>
            </a:pPr>
            <a:r>
              <a:rPr lang="en-US" altLang="en-US" sz="2000" b="1"/>
              <a:t>Interpersonal role disputes </a:t>
            </a:r>
            <a:r>
              <a:rPr lang="en-US" altLang="en-US" sz="2000"/>
              <a:t>- conflict with a significant person</a:t>
            </a:r>
          </a:p>
          <a:p>
            <a:pPr lvl="1">
              <a:buSzPct val="65000"/>
              <a:buFont typeface="Wingdings" panose="05000000000000000000" pitchFamily="2" charset="2"/>
              <a:buChar char="q"/>
            </a:pPr>
            <a:endParaRPr lang="en-US" altLang="en-US" sz="100"/>
          </a:p>
          <a:p>
            <a:pPr lvl="1">
              <a:buSzPct val="65000"/>
              <a:buFont typeface="Wingdings" panose="05000000000000000000" pitchFamily="2" charset="2"/>
              <a:buChar char="q"/>
            </a:pPr>
            <a:r>
              <a:rPr lang="en-US" altLang="en-US" sz="2000" b="1"/>
              <a:t>Grief</a:t>
            </a:r>
            <a:r>
              <a:rPr lang="en-US" altLang="en-US" sz="2000"/>
              <a:t> - complicated bereavement</a:t>
            </a:r>
          </a:p>
          <a:p>
            <a:pPr lvl="1">
              <a:buSzPct val="65000"/>
              <a:buFont typeface="Wingdings" panose="05000000000000000000" pitchFamily="2" charset="2"/>
              <a:buChar char="q"/>
            </a:pPr>
            <a:endParaRPr lang="en-US" altLang="en-US" sz="100"/>
          </a:p>
          <a:p>
            <a:pPr lvl="1">
              <a:buSzPct val="65000"/>
              <a:buFont typeface="Wingdings" panose="05000000000000000000" pitchFamily="2" charset="2"/>
              <a:buChar char="q"/>
            </a:pPr>
            <a:r>
              <a:rPr lang="en-US" altLang="en-US" sz="2000" b="1"/>
              <a:t>Interpersonal deficits </a:t>
            </a:r>
            <a:r>
              <a:rPr lang="en-US" altLang="en-US" sz="2000"/>
              <a:t>- difficulties establishing or sustaining relationships </a:t>
            </a:r>
          </a:p>
          <a:p>
            <a:pPr>
              <a:buSzPct val="65000"/>
              <a:buFont typeface="Wingdings" panose="05000000000000000000" pitchFamily="2" charset="2"/>
              <a:buChar char="q"/>
            </a:pPr>
            <a:endParaRPr lang="en-US" altLang="en-US" sz="1000"/>
          </a:p>
          <a:p>
            <a:pPr>
              <a:buSzPct val="65000"/>
              <a:buFont typeface="Wingdings" panose="05000000000000000000" pitchFamily="2" charset="2"/>
              <a:buChar char="q"/>
            </a:pPr>
            <a:r>
              <a:rPr lang="en-US" altLang="en-US" sz="2200"/>
              <a:t>Treatment is typically delivered in an individual format during 16 weekly sessions over 3 phases of treatment (initial sessions, intermediate sessions,  and termination)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EC1311E-12DD-4C86-A67C-D39F753F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526E8B34-9C39-4317-9400-03B2EED33F54}" type="slidenum">
              <a:rPr lang="en-US" altLang="en-US" sz="1200">
                <a:solidFill>
                  <a:srgbClr val="FFFFFF"/>
                </a:solidFill>
              </a:rPr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3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458200" cy="129114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What is Cognitive Behavioral Therapy?</a:t>
            </a:r>
          </a:p>
        </p:txBody>
      </p:sp>
      <p:sp>
        <p:nvSpPr>
          <p:cNvPr id="28098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dirty="0">
                <a:solidFill>
                  <a:schemeClr val="folHlink"/>
                </a:solidFill>
                <a:cs typeface="Times New Roman" pitchFamily="18" charset="0"/>
              </a:rPr>
              <a:t>Cognitive Behavioral Therapy</a:t>
            </a:r>
            <a:r>
              <a:rPr lang="en-US" sz="2800" dirty="0">
                <a:cs typeface="Times New Roman" pitchFamily="18" charset="0"/>
              </a:rPr>
              <a:t> (CBT) is a structured, short-term, present-oriented psychotherapy directed toward modifying unhelpful thinking and behavior and solving current problems.</a:t>
            </a:r>
          </a:p>
          <a:p>
            <a:pPr eaLnBrk="1" hangingPunct="1">
              <a:defRPr/>
            </a:pP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 defTabSz="457200"/>
            <a:fld id="{9B27D237-6C0D-5549-BE11-2040A22CBC71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6215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Overview of CBT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CBT is based on Lewinsohn’s behavioral model and Beck’s cognitive model for treating depression.  </a:t>
            </a:r>
          </a:p>
          <a:p>
            <a:pPr eaLnBrk="1" hangingPunct="1"/>
            <a:r>
              <a:rPr lang="en-US" sz="2800" dirty="0"/>
              <a:t>CBT consists of 45-minute, individual psychotherapy sessions.</a:t>
            </a:r>
          </a:p>
          <a:p>
            <a:pPr eaLnBrk="1" hangingPunct="1"/>
            <a:r>
              <a:rPr lang="en-US" sz="2800" dirty="0"/>
              <a:t>CBT is a short-term therapy consisting of 12-16 weekly or biweekly sessions.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/>
              <a:t>Source: Karlin, Brown, Trockel, Cunning, Zeiss, &amp; Taylor, 2012; Wenzel, Brown &amp; Karlin, 2009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 defTabSz="457200"/>
            <a:fld id="{9B27D237-6C0D-5549-BE11-2040A22CBC71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8084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0E63E-7ECA-42DB-97DD-081DAF55B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Dad?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03539-E66B-428D-ADB2-5D54BDE4A74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Evaluation to ensure no underlying MH issues</a:t>
            </a:r>
          </a:p>
          <a:p>
            <a:r>
              <a:rPr lang="en-US" dirty="0"/>
              <a:t>Using a thorough clinical interview to review basic MH symptoms/problems </a:t>
            </a:r>
            <a:r>
              <a:rPr lang="en-US"/>
              <a:t>beyond marital issues</a:t>
            </a:r>
            <a:endParaRPr lang="en-US" dirty="0"/>
          </a:p>
          <a:p>
            <a:pPr lvl="1"/>
            <a:r>
              <a:rPr lang="en-US" dirty="0"/>
              <a:t>SUD?</a:t>
            </a:r>
          </a:p>
          <a:p>
            <a:pPr lvl="1"/>
            <a:r>
              <a:rPr lang="en-US" dirty="0"/>
              <a:t>Trauma related disorders?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A7E50-AE42-4ECD-9B06-79F90B41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79155390-E86B-4F0D-9CAB-CA20A91568F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352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386</Words>
  <Application>Microsoft Office PowerPoint</Application>
  <PresentationFormat>Widescreen</PresentationFormat>
  <Paragraphs>47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Lucida Sans</vt:lpstr>
      <vt:lpstr>Tahoma</vt:lpstr>
      <vt:lpstr>Times New Roman</vt:lpstr>
      <vt:lpstr>Tw Cen MT</vt:lpstr>
      <vt:lpstr>Wingdings</vt:lpstr>
      <vt:lpstr>Wingdings 2</vt:lpstr>
      <vt:lpstr>Median</vt:lpstr>
      <vt:lpstr>Identified Patient: Mom</vt:lpstr>
      <vt:lpstr>Brief Overview: What is IPT?</vt:lpstr>
      <vt:lpstr>What is IPT?</vt:lpstr>
      <vt:lpstr>What is Cognitive Behavioral Therapy?</vt:lpstr>
      <vt:lpstr>Overview of CBT</vt:lpstr>
      <vt:lpstr>What about Dad?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Overview: What is IPT?</dc:title>
  <dc:creator>Eppinger, Stephanie  HAMVAMC</dc:creator>
  <cp:lastModifiedBy>Eppinger, Stephanie  HAMVAMC</cp:lastModifiedBy>
  <cp:revision>2</cp:revision>
  <dcterms:created xsi:type="dcterms:W3CDTF">2019-05-03T13:38:49Z</dcterms:created>
  <dcterms:modified xsi:type="dcterms:W3CDTF">2019-05-03T13:56:33Z</dcterms:modified>
</cp:coreProperties>
</file>