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60" r:id="rId3"/>
    <p:sldMasterId id="2147483672" r:id="rId4"/>
    <p:sldMasterId id="2147483693" r:id="rId5"/>
    <p:sldMasterId id="2147483793" r:id="rId6"/>
    <p:sldMasterId id="2147483801" r:id="rId7"/>
    <p:sldMasterId id="2147483809" r:id="rId8"/>
    <p:sldMasterId id="2147483817" r:id="rId9"/>
    <p:sldMasterId id="2147483833" r:id="rId10"/>
    <p:sldMasterId id="2147483843" r:id="rId11"/>
    <p:sldMasterId id="2147483873" r:id="rId12"/>
    <p:sldMasterId id="2147483881" r:id="rId13"/>
    <p:sldMasterId id="2147483896" r:id="rId14"/>
    <p:sldMasterId id="2147483905" r:id="rId15"/>
    <p:sldMasterId id="2147483913" r:id="rId16"/>
    <p:sldMasterId id="2147483923" r:id="rId17"/>
    <p:sldMasterId id="2147483931" r:id="rId18"/>
    <p:sldMasterId id="2147483942" r:id="rId19"/>
    <p:sldMasterId id="2147483950" r:id="rId20"/>
    <p:sldMasterId id="2147483958" r:id="rId21"/>
  </p:sldMasterIdLst>
  <p:notesMasterIdLst>
    <p:notesMasterId r:id="rId77"/>
  </p:notesMasterIdLst>
  <p:handoutMasterIdLst>
    <p:handoutMasterId r:id="rId78"/>
  </p:handoutMasterIdLst>
  <p:sldIdLst>
    <p:sldId id="315" r:id="rId22"/>
    <p:sldId id="410" r:id="rId23"/>
    <p:sldId id="616" r:id="rId24"/>
    <p:sldId id="405" r:id="rId25"/>
    <p:sldId id="408" r:id="rId26"/>
    <p:sldId id="409" r:id="rId27"/>
    <p:sldId id="468" r:id="rId28"/>
    <p:sldId id="617" r:id="rId29"/>
    <p:sldId id="517" r:id="rId30"/>
    <p:sldId id="430" r:id="rId31"/>
    <p:sldId id="486" r:id="rId32"/>
    <p:sldId id="480" r:id="rId33"/>
    <p:sldId id="506" r:id="rId34"/>
    <p:sldId id="477" r:id="rId35"/>
    <p:sldId id="527" r:id="rId36"/>
    <p:sldId id="618" r:id="rId37"/>
    <p:sldId id="473" r:id="rId38"/>
    <p:sldId id="474" r:id="rId39"/>
    <p:sldId id="531" r:id="rId40"/>
    <p:sldId id="512" r:id="rId41"/>
    <p:sldId id="381" r:id="rId42"/>
    <p:sldId id="547" r:id="rId43"/>
    <p:sldId id="420" r:id="rId44"/>
    <p:sldId id="542" r:id="rId45"/>
    <p:sldId id="522" r:id="rId46"/>
    <p:sldId id="540" r:id="rId47"/>
    <p:sldId id="538" r:id="rId48"/>
    <p:sldId id="484" r:id="rId49"/>
    <p:sldId id="529" r:id="rId50"/>
    <p:sldId id="523" r:id="rId51"/>
    <p:sldId id="487" r:id="rId52"/>
    <p:sldId id="488" r:id="rId53"/>
    <p:sldId id="524" r:id="rId54"/>
    <p:sldId id="256" r:id="rId55"/>
    <p:sldId id="525" r:id="rId56"/>
    <p:sldId id="421" r:id="rId57"/>
    <p:sldId id="489" r:id="rId58"/>
    <p:sldId id="491" r:id="rId59"/>
    <p:sldId id="492" r:id="rId60"/>
    <p:sldId id="510" r:id="rId61"/>
    <p:sldId id="495" r:id="rId62"/>
    <p:sldId id="509" r:id="rId63"/>
    <p:sldId id="497" r:id="rId64"/>
    <p:sldId id="504" r:id="rId65"/>
    <p:sldId id="505" r:id="rId66"/>
    <p:sldId id="319" r:id="rId67"/>
    <p:sldId id="619" r:id="rId68"/>
    <p:sldId id="615" r:id="rId69"/>
    <p:sldId id="498" r:id="rId70"/>
    <p:sldId id="499" r:id="rId71"/>
    <p:sldId id="546" r:id="rId72"/>
    <p:sldId id="500" r:id="rId73"/>
    <p:sldId id="501" r:id="rId74"/>
    <p:sldId id="503" r:id="rId75"/>
    <p:sldId id="502" r:id="rId7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B57"/>
    <a:srgbClr val="6C3A77"/>
    <a:srgbClr val="D5760D"/>
    <a:srgbClr val="F7CE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6FB18-E337-CE44-9EE2-9933D1C50313}" v="1" dt="2019-09-12T12:11:54.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79" autoAdjust="0"/>
    <p:restoredTop sz="95015" autoAdjust="0"/>
  </p:normalViewPr>
  <p:slideViewPr>
    <p:cSldViewPr snapToGrid="0" snapToObjects="1">
      <p:cViewPr varScale="1">
        <p:scale>
          <a:sx n="89" d="100"/>
          <a:sy n="89" d="100"/>
        </p:scale>
        <p:origin x="184" y="456"/>
      </p:cViewPr>
      <p:guideLst>
        <p:guide orient="horz" pos="2160"/>
        <p:guide pos="2856"/>
      </p:guideLst>
    </p:cSldViewPr>
  </p:slideViewPr>
  <p:outlineViewPr>
    <p:cViewPr>
      <p:scale>
        <a:sx n="33" d="100"/>
        <a:sy n="33" d="100"/>
      </p:scale>
      <p:origin x="0" y="-2965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1" d="100"/>
          <a:sy n="71" d="100"/>
        </p:scale>
        <p:origin x="356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171135848048811E-2"/>
          <c:y val="1.9421594907019602E-2"/>
          <c:w val="0.91379654871787774"/>
          <c:h val="0.7931519098676495"/>
        </c:manualLayout>
      </c:layout>
      <c:barChart>
        <c:barDir val="col"/>
        <c:grouping val="clustered"/>
        <c:varyColors val="0"/>
        <c:ser>
          <c:idx val="0"/>
          <c:order val="0"/>
          <c:tx>
            <c:strRef>
              <c:f>Sheet1!$B$1</c:f>
              <c:strCache>
                <c:ptCount val="1"/>
                <c:pt idx="0">
                  <c:v>NA-Rural</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FACT-G</c:v>
                </c:pt>
                <c:pt idx="1">
                  <c:v>FACT-B</c:v>
                </c:pt>
                <c:pt idx="2">
                  <c:v>Physical WB</c:v>
                </c:pt>
                <c:pt idx="3">
                  <c:v>Emotional WB</c:v>
                </c:pt>
                <c:pt idx="4">
                  <c:v>Social/family WB</c:v>
                </c:pt>
                <c:pt idx="5">
                  <c:v>Functional WB</c:v>
                </c:pt>
              </c:strCache>
            </c:strRef>
          </c:cat>
          <c:val>
            <c:numRef>
              <c:f>Sheet1!$B$2:$B$7</c:f>
              <c:numCache>
                <c:formatCode>0.0</c:formatCode>
                <c:ptCount val="6"/>
                <c:pt idx="0">
                  <c:v>56.1</c:v>
                </c:pt>
                <c:pt idx="1">
                  <c:v>73.5</c:v>
                </c:pt>
                <c:pt idx="2">
                  <c:v>17.3</c:v>
                </c:pt>
                <c:pt idx="3">
                  <c:v>14.3</c:v>
                </c:pt>
                <c:pt idx="4">
                  <c:v>13.6</c:v>
                </c:pt>
                <c:pt idx="5">
                  <c:v>10.9</c:v>
                </c:pt>
              </c:numCache>
            </c:numRef>
          </c:val>
          <c:extLst>
            <c:ext xmlns:c16="http://schemas.microsoft.com/office/drawing/2014/chart" uri="{C3380CC4-5D6E-409C-BE32-E72D297353CC}">
              <c16:uniqueId val="{00000000-0A4A-4634-812C-64D415122475}"/>
            </c:ext>
          </c:extLst>
        </c:ser>
        <c:ser>
          <c:idx val="1"/>
          <c:order val="1"/>
          <c:tx>
            <c:strRef>
              <c:f>Sheet1!$C$1</c:f>
              <c:strCache>
                <c:ptCount val="1"/>
                <c:pt idx="0">
                  <c:v>NA-Urban</c:v>
                </c:pt>
              </c:strCache>
            </c:strRef>
          </c:tx>
          <c:spPr>
            <a:solidFill>
              <a:schemeClr val="tx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FACT-G</c:v>
                </c:pt>
                <c:pt idx="1">
                  <c:v>FACT-B</c:v>
                </c:pt>
                <c:pt idx="2">
                  <c:v>Physical WB</c:v>
                </c:pt>
                <c:pt idx="3">
                  <c:v>Emotional WB</c:v>
                </c:pt>
                <c:pt idx="4">
                  <c:v>Social/family WB</c:v>
                </c:pt>
                <c:pt idx="5">
                  <c:v>Functional WB</c:v>
                </c:pt>
              </c:strCache>
            </c:strRef>
          </c:cat>
          <c:val>
            <c:numRef>
              <c:f>Sheet1!$C$2:$C$7</c:f>
              <c:numCache>
                <c:formatCode>0.0</c:formatCode>
                <c:ptCount val="6"/>
                <c:pt idx="0">
                  <c:v>56.9</c:v>
                </c:pt>
                <c:pt idx="1">
                  <c:v>67.599999999999994</c:v>
                </c:pt>
                <c:pt idx="2">
                  <c:v>16</c:v>
                </c:pt>
                <c:pt idx="3">
                  <c:v>12.5</c:v>
                </c:pt>
                <c:pt idx="4">
                  <c:v>13.2</c:v>
                </c:pt>
                <c:pt idx="5">
                  <c:v>9.1</c:v>
                </c:pt>
              </c:numCache>
            </c:numRef>
          </c:val>
          <c:extLst>
            <c:ext xmlns:c16="http://schemas.microsoft.com/office/drawing/2014/chart" uri="{C3380CC4-5D6E-409C-BE32-E72D297353CC}">
              <c16:uniqueId val="{00000001-0A4A-4634-812C-64D415122475}"/>
            </c:ext>
          </c:extLst>
        </c:ser>
        <c:ser>
          <c:idx val="2"/>
          <c:order val="2"/>
          <c:tx>
            <c:strRef>
              <c:f>Sheet1!$D$1</c:f>
              <c:strCache>
                <c:ptCount val="1"/>
                <c:pt idx="0">
                  <c:v>Normative</c:v>
                </c:pt>
              </c:strCache>
            </c:strRef>
          </c:tx>
          <c:spPr>
            <a:solidFill>
              <a:schemeClr val="accent4">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FACT-G</c:v>
                </c:pt>
                <c:pt idx="1">
                  <c:v>FACT-B</c:v>
                </c:pt>
                <c:pt idx="2">
                  <c:v>Physical WB</c:v>
                </c:pt>
                <c:pt idx="3">
                  <c:v>Emotional WB</c:v>
                </c:pt>
                <c:pt idx="4">
                  <c:v>Social/family WB</c:v>
                </c:pt>
                <c:pt idx="5">
                  <c:v>Functional WB</c:v>
                </c:pt>
              </c:strCache>
            </c:strRef>
          </c:cat>
          <c:val>
            <c:numRef>
              <c:f>Sheet1!$D$2:$D$7</c:f>
              <c:numCache>
                <c:formatCode>0.0</c:formatCode>
                <c:ptCount val="6"/>
                <c:pt idx="0">
                  <c:v>84.9</c:v>
                </c:pt>
                <c:pt idx="1">
                  <c:v>112.8</c:v>
                </c:pt>
                <c:pt idx="2">
                  <c:v>22.5</c:v>
                </c:pt>
                <c:pt idx="3">
                  <c:v>19.2</c:v>
                </c:pt>
                <c:pt idx="4">
                  <c:v>22.4</c:v>
                </c:pt>
                <c:pt idx="5">
                  <c:v>20.8</c:v>
                </c:pt>
              </c:numCache>
            </c:numRef>
          </c:val>
          <c:extLst>
            <c:ext xmlns:c16="http://schemas.microsoft.com/office/drawing/2014/chart" uri="{C3380CC4-5D6E-409C-BE32-E72D297353CC}">
              <c16:uniqueId val="{00000002-0A4A-4634-812C-64D415122475}"/>
            </c:ext>
          </c:extLst>
        </c:ser>
        <c:dLbls>
          <c:dLblPos val="inEnd"/>
          <c:showLegendKey val="0"/>
          <c:showVal val="1"/>
          <c:showCatName val="0"/>
          <c:showSerName val="0"/>
          <c:showPercent val="0"/>
          <c:showBubbleSize val="0"/>
        </c:dLbls>
        <c:gapWidth val="75"/>
        <c:overlap val="-5"/>
        <c:axId val="290957064"/>
        <c:axId val="290960344"/>
      </c:barChart>
      <c:catAx>
        <c:axId val="29095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crossAx val="290960344"/>
        <c:crosses val="autoZero"/>
        <c:auto val="1"/>
        <c:lblAlgn val="ctr"/>
        <c:lblOffset val="100"/>
        <c:noMultiLvlLbl val="0"/>
      </c:catAx>
      <c:valAx>
        <c:axId val="290960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290957064"/>
        <c:crosses val="autoZero"/>
        <c:crossBetween val="between"/>
      </c:valAx>
      <c:spPr>
        <a:noFill/>
        <a:ln>
          <a:noFill/>
        </a:ln>
        <a:effectLst/>
      </c:spPr>
    </c:plotArea>
    <c:legend>
      <c:legendPos val="b"/>
      <c:layout>
        <c:manualLayout>
          <c:xMode val="edge"/>
          <c:yMode val="edge"/>
          <c:x val="0.46126800120912947"/>
          <c:y val="7.8566761601608304E-2"/>
          <c:w val="0.51130659357107011"/>
          <c:h val="5.4411961802647006E-2"/>
        </c:manualLayout>
      </c:layout>
      <c:overlay val="0"/>
      <c:spPr>
        <a:noFill/>
        <a:ln>
          <a:noFill/>
        </a:ln>
        <a:effectLst/>
      </c:spPr>
      <c:txPr>
        <a:bodyPr rot="0" spcFirstLastPara="1" vertOverflow="ellipsis" vert="horz" wrap="square" anchor="ctr" anchorCtr="1"/>
        <a:lstStyle/>
        <a:p>
          <a:pPr>
            <a:defRPr sz="2200" b="0"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2" b="0" i="0" u="none" strike="noStrike" kern="1200" spc="0" baseline="0">
                <a:solidFill>
                  <a:schemeClr val="tx1">
                    <a:lumMod val="65000"/>
                    <a:lumOff val="35000"/>
                  </a:schemeClr>
                </a:solidFill>
                <a:latin typeface="+mn-lt"/>
                <a:ea typeface="+mn-ea"/>
                <a:cs typeface="+mn-cs"/>
              </a:defRPr>
            </a:pPr>
            <a:r>
              <a:rPr lang="en-US" sz="2800" b="1" baseline="0" dirty="0">
                <a:solidFill>
                  <a:srgbClr val="6C3A77"/>
                </a:solidFill>
                <a:latin typeface="Helvetica" pitchFamily="2" charset="0"/>
              </a:rPr>
              <a:t>% of Women with Breast Cancer Needing Information</a:t>
            </a:r>
          </a:p>
          <a:p>
            <a:pPr>
              <a:defRPr sz="2002"/>
            </a:pPr>
            <a:r>
              <a:rPr lang="en-US" sz="2800" b="1" baseline="0" dirty="0">
                <a:solidFill>
                  <a:srgbClr val="6C3A77"/>
                </a:solidFill>
                <a:latin typeface="Helvetica" pitchFamily="2" charset="0"/>
              </a:rPr>
              <a:t>(N=1137 – Los Angeles County) </a:t>
            </a:r>
          </a:p>
        </c:rich>
      </c:tx>
      <c:layout>
        <c:manualLayout>
          <c:xMode val="edge"/>
          <c:yMode val="edge"/>
          <c:x val="0.11069821133469428"/>
          <c:y val="9.4161958568738224E-3"/>
        </c:manualLayout>
      </c:layout>
      <c:overlay val="0"/>
      <c:spPr>
        <a:noFill/>
        <a:ln>
          <a:noFill/>
        </a:ln>
        <a:effectLst/>
      </c:spPr>
      <c:txPr>
        <a:bodyPr rot="0" spcFirstLastPara="1" vertOverflow="ellipsis" vert="horz" wrap="square" anchor="ctr" anchorCtr="1"/>
        <a:lstStyle/>
        <a:p>
          <a:pPr>
            <a:defRPr sz="200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825532225138525E-2"/>
          <c:y val="0.20736872068962814"/>
          <c:w val="0.92168064061436772"/>
          <c:h val="0.63408806671826312"/>
        </c:manualLayout>
      </c:layout>
      <c:barChart>
        <c:barDir val="col"/>
        <c:grouping val="clustered"/>
        <c:varyColors val="0"/>
        <c:ser>
          <c:idx val="0"/>
          <c:order val="0"/>
          <c:tx>
            <c:strRef>
              <c:f>Sheet1!$B$1</c:f>
              <c:strCache>
                <c:ptCount val="1"/>
                <c:pt idx="0">
                  <c:v>White</c:v>
                </c:pt>
              </c:strCache>
            </c:strRef>
          </c:tx>
          <c:spPr>
            <a:solidFill>
              <a:schemeClr val="accent1"/>
            </a:solidFill>
            <a:ln>
              <a:noFill/>
            </a:ln>
            <a:effectLst/>
          </c:spPr>
          <c:invertIfNegative val="0"/>
          <c:cat>
            <c:strRef>
              <c:f>Sheet1!$A$2:$A$3</c:f>
              <c:strCache>
                <c:ptCount val="2"/>
                <c:pt idx="0">
                  <c:v>Difficulty understanding tx info</c:v>
                </c:pt>
                <c:pt idx="1">
                  <c:v>Needed help w written materials</c:v>
                </c:pt>
              </c:strCache>
            </c:strRef>
          </c:cat>
          <c:val>
            <c:numRef>
              <c:f>Sheet1!$B$2:$B$3</c:f>
              <c:numCache>
                <c:formatCode>General</c:formatCode>
                <c:ptCount val="2"/>
                <c:pt idx="0">
                  <c:v>28</c:v>
                </c:pt>
                <c:pt idx="1">
                  <c:v>38</c:v>
                </c:pt>
              </c:numCache>
            </c:numRef>
          </c:val>
          <c:extLst>
            <c:ext xmlns:c16="http://schemas.microsoft.com/office/drawing/2014/chart" uri="{C3380CC4-5D6E-409C-BE32-E72D297353CC}">
              <c16:uniqueId val="{00000000-FFA1-7340-ABC5-3314BFFDEE0C}"/>
            </c:ext>
          </c:extLst>
        </c:ser>
        <c:ser>
          <c:idx val="1"/>
          <c:order val="1"/>
          <c:tx>
            <c:strRef>
              <c:f>Sheet1!$C$1</c:f>
              <c:strCache>
                <c:ptCount val="1"/>
                <c:pt idx="0">
                  <c:v>African Am</c:v>
                </c:pt>
              </c:strCache>
            </c:strRef>
          </c:tx>
          <c:spPr>
            <a:solidFill>
              <a:schemeClr val="accent2"/>
            </a:solidFill>
            <a:ln>
              <a:noFill/>
            </a:ln>
            <a:effectLst/>
          </c:spPr>
          <c:invertIfNegative val="0"/>
          <c:cat>
            <c:strRef>
              <c:f>Sheet1!$A$2:$A$3</c:f>
              <c:strCache>
                <c:ptCount val="2"/>
                <c:pt idx="0">
                  <c:v>Difficulty understanding tx info</c:v>
                </c:pt>
                <c:pt idx="1">
                  <c:v>Needed help w written materials</c:v>
                </c:pt>
              </c:strCache>
            </c:strRef>
          </c:cat>
          <c:val>
            <c:numRef>
              <c:f>Sheet1!$C$2:$C$3</c:f>
              <c:numCache>
                <c:formatCode>General</c:formatCode>
                <c:ptCount val="2"/>
                <c:pt idx="0">
                  <c:v>31</c:v>
                </c:pt>
                <c:pt idx="1">
                  <c:v>44</c:v>
                </c:pt>
              </c:numCache>
            </c:numRef>
          </c:val>
          <c:extLst>
            <c:ext xmlns:c16="http://schemas.microsoft.com/office/drawing/2014/chart" uri="{C3380CC4-5D6E-409C-BE32-E72D297353CC}">
              <c16:uniqueId val="{00000001-FFA1-7340-ABC5-3314BFFDEE0C}"/>
            </c:ext>
          </c:extLst>
        </c:ser>
        <c:ser>
          <c:idx val="2"/>
          <c:order val="2"/>
          <c:tx>
            <c:strRef>
              <c:f>Sheet1!$D$1</c:f>
              <c:strCache>
                <c:ptCount val="1"/>
                <c:pt idx="0">
                  <c:v>Latina-ENG</c:v>
                </c:pt>
              </c:strCache>
            </c:strRef>
          </c:tx>
          <c:spPr>
            <a:solidFill>
              <a:schemeClr val="accent3"/>
            </a:solidFill>
            <a:ln>
              <a:noFill/>
            </a:ln>
            <a:effectLst/>
          </c:spPr>
          <c:invertIfNegative val="0"/>
          <c:cat>
            <c:strRef>
              <c:f>Sheet1!$A$2:$A$3</c:f>
              <c:strCache>
                <c:ptCount val="2"/>
                <c:pt idx="0">
                  <c:v>Difficulty understanding tx info</c:v>
                </c:pt>
                <c:pt idx="1">
                  <c:v>Needed help w written materials</c:v>
                </c:pt>
              </c:strCache>
            </c:strRef>
          </c:cat>
          <c:val>
            <c:numRef>
              <c:f>Sheet1!$D$2:$D$3</c:f>
              <c:numCache>
                <c:formatCode>General</c:formatCode>
                <c:ptCount val="2"/>
                <c:pt idx="0">
                  <c:v>34</c:v>
                </c:pt>
                <c:pt idx="1">
                  <c:v>42</c:v>
                </c:pt>
              </c:numCache>
            </c:numRef>
          </c:val>
          <c:extLst>
            <c:ext xmlns:c16="http://schemas.microsoft.com/office/drawing/2014/chart" uri="{C3380CC4-5D6E-409C-BE32-E72D297353CC}">
              <c16:uniqueId val="{00000002-FFA1-7340-ABC5-3314BFFDEE0C}"/>
            </c:ext>
          </c:extLst>
        </c:ser>
        <c:ser>
          <c:idx val="3"/>
          <c:order val="3"/>
          <c:tx>
            <c:strRef>
              <c:f>Sheet1!$E$1</c:f>
              <c:strCache>
                <c:ptCount val="1"/>
                <c:pt idx="0">
                  <c:v>Latina-SPAN</c:v>
                </c:pt>
              </c:strCache>
            </c:strRef>
          </c:tx>
          <c:spPr>
            <a:solidFill>
              <a:schemeClr val="accent4"/>
            </a:solidFill>
            <a:ln>
              <a:noFill/>
            </a:ln>
            <a:effectLst/>
          </c:spPr>
          <c:invertIfNegative val="0"/>
          <c:cat>
            <c:strRef>
              <c:f>Sheet1!$A$2:$A$3</c:f>
              <c:strCache>
                <c:ptCount val="2"/>
                <c:pt idx="0">
                  <c:v>Difficulty understanding tx info</c:v>
                </c:pt>
                <c:pt idx="1">
                  <c:v>Needed help w written materials</c:v>
                </c:pt>
              </c:strCache>
            </c:strRef>
          </c:cat>
          <c:val>
            <c:numRef>
              <c:f>Sheet1!$E$2:$E$3</c:f>
              <c:numCache>
                <c:formatCode>General</c:formatCode>
                <c:ptCount val="2"/>
                <c:pt idx="0">
                  <c:v>48</c:v>
                </c:pt>
                <c:pt idx="1">
                  <c:v>74</c:v>
                </c:pt>
              </c:numCache>
            </c:numRef>
          </c:val>
          <c:extLst>
            <c:ext xmlns:c16="http://schemas.microsoft.com/office/drawing/2014/chart" uri="{C3380CC4-5D6E-409C-BE32-E72D297353CC}">
              <c16:uniqueId val="{00000003-FFA1-7340-ABC5-3314BFFDEE0C}"/>
            </c:ext>
          </c:extLst>
        </c:ser>
        <c:dLbls>
          <c:showLegendKey val="0"/>
          <c:showVal val="0"/>
          <c:showCatName val="0"/>
          <c:showSerName val="0"/>
          <c:showPercent val="0"/>
          <c:showBubbleSize val="0"/>
        </c:dLbls>
        <c:gapWidth val="219"/>
        <c:overlap val="-27"/>
        <c:axId val="1358695935"/>
        <c:axId val="1448407151"/>
      </c:barChart>
      <c:catAx>
        <c:axId val="1358695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7" b="0" i="0" u="none" strike="noStrike" kern="1200" baseline="0">
                <a:solidFill>
                  <a:schemeClr val="tx1">
                    <a:lumMod val="65000"/>
                    <a:lumOff val="35000"/>
                  </a:schemeClr>
                </a:solidFill>
                <a:latin typeface="+mn-lt"/>
                <a:ea typeface="+mn-ea"/>
                <a:cs typeface="+mn-cs"/>
              </a:defRPr>
            </a:pPr>
            <a:endParaRPr lang="en-US"/>
          </a:p>
        </c:txPr>
        <c:crossAx val="1448407151"/>
        <c:crosses val="autoZero"/>
        <c:auto val="1"/>
        <c:lblAlgn val="ctr"/>
        <c:lblOffset val="100"/>
        <c:noMultiLvlLbl val="0"/>
      </c:catAx>
      <c:valAx>
        <c:axId val="1448407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869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1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0.89299</cdr:x>
      <cdr:y>0.1675</cdr:y>
    </cdr:from>
    <cdr:to>
      <cdr:x>0.96706</cdr:x>
      <cdr:y>0.21996</cdr:y>
    </cdr:to>
    <cdr:sp macro="" textlink="">
      <cdr:nvSpPr>
        <cdr:cNvPr id="2" name="TextBox 1">
          <a:extLst xmlns:a="http://schemas.openxmlformats.org/drawingml/2006/main">
            <a:ext uri="{FF2B5EF4-FFF2-40B4-BE49-F238E27FC236}">
              <a16:creationId xmlns:a16="http://schemas.microsoft.com/office/drawing/2014/main" id="{313897FC-81DC-3D40-9A19-DA3CA5705F78}"/>
            </a:ext>
          </a:extLst>
        </cdr:cNvPr>
        <cdr:cNvSpPr txBox="1"/>
      </cdr:nvSpPr>
      <cdr:spPr>
        <a:xfrm xmlns:a="http://schemas.openxmlformats.org/drawingml/2006/main">
          <a:off x="7348911" y="903671"/>
          <a:ext cx="609600" cy="283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0.73558</cdr:x>
      <cdr:y>0.0077</cdr:y>
    </cdr:from>
    <cdr:to>
      <cdr:x>0.7951</cdr:x>
      <cdr:y>0.01617</cdr:y>
    </cdr:to>
    <cdr:sp macro="" textlink="">
      <cdr:nvSpPr>
        <cdr:cNvPr id="4" name="TextBox 3">
          <a:extLst xmlns:a="http://schemas.openxmlformats.org/drawingml/2006/main">
            <a:ext uri="{FF2B5EF4-FFF2-40B4-BE49-F238E27FC236}">
              <a16:creationId xmlns:a16="http://schemas.microsoft.com/office/drawing/2014/main" id="{3CEBBF27-9AB9-4F44-BBB0-9A3DF1A4E013}"/>
            </a:ext>
          </a:extLst>
        </cdr:cNvPr>
        <cdr:cNvSpPr txBox="1"/>
      </cdr:nvSpPr>
      <cdr:spPr>
        <a:xfrm xmlns:a="http://schemas.openxmlformats.org/drawingml/2006/main">
          <a:off x="6053511" y="41524"/>
          <a:ext cx="489857"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0.39034</cdr:x>
      <cdr:y>0.33498</cdr:y>
    </cdr:from>
    <cdr:to>
      <cdr:x>0.42738</cdr:x>
      <cdr:y>0.39147</cdr:y>
    </cdr:to>
    <cdr:sp macro="" textlink="">
      <cdr:nvSpPr>
        <cdr:cNvPr id="3" name="TextBox 2">
          <a:extLst xmlns:a="http://schemas.openxmlformats.org/drawingml/2006/main">
            <a:ext uri="{FF2B5EF4-FFF2-40B4-BE49-F238E27FC236}">
              <a16:creationId xmlns:a16="http://schemas.microsoft.com/office/drawing/2014/main" id="{3B71D277-F4B7-344A-8B93-BD7D6E318674}"/>
            </a:ext>
          </a:extLst>
        </cdr:cNvPr>
        <cdr:cNvSpPr txBox="1"/>
      </cdr:nvSpPr>
      <cdr:spPr>
        <a:xfrm xmlns:a="http://schemas.openxmlformats.org/drawingml/2006/main">
          <a:off x="3212339" y="1807186"/>
          <a:ext cx="304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0.37342</cdr:x>
      <cdr:y>0.38546</cdr:y>
    </cdr:from>
    <cdr:to>
      <cdr:x>0.41178</cdr:x>
      <cdr:y>0.448</cdr:y>
    </cdr:to>
    <cdr:sp macro="" textlink="">
      <cdr:nvSpPr>
        <cdr:cNvPr id="5" name="TextBox 4">
          <a:extLst xmlns:a="http://schemas.openxmlformats.org/drawingml/2006/main">
            <a:ext uri="{FF2B5EF4-FFF2-40B4-BE49-F238E27FC236}">
              <a16:creationId xmlns:a16="http://schemas.microsoft.com/office/drawing/2014/main" id="{5DFB053E-66BE-204A-9FAC-8B6F1A231C3C}"/>
            </a:ext>
          </a:extLst>
        </cdr:cNvPr>
        <cdr:cNvSpPr txBox="1"/>
      </cdr:nvSpPr>
      <cdr:spPr>
        <a:xfrm xmlns:a="http://schemas.openxmlformats.org/drawingml/2006/main">
          <a:off x="3073114" y="2264076"/>
          <a:ext cx="315688" cy="3674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a:t>*</a:t>
          </a:r>
        </a:p>
      </cdr:txBody>
    </cdr:sp>
  </cdr:relSizeAnchor>
  <cdr:relSizeAnchor xmlns:cdr="http://schemas.openxmlformats.org/drawingml/2006/chartDrawing">
    <cdr:from>
      <cdr:x>0.83248</cdr:x>
      <cdr:y>0.18264</cdr:y>
    </cdr:from>
    <cdr:to>
      <cdr:x>0.88671</cdr:x>
      <cdr:y>0.25125</cdr:y>
    </cdr:to>
    <cdr:sp macro="" textlink="">
      <cdr:nvSpPr>
        <cdr:cNvPr id="6" name="TextBox 5">
          <a:extLst xmlns:a="http://schemas.openxmlformats.org/drawingml/2006/main">
            <a:ext uri="{FF2B5EF4-FFF2-40B4-BE49-F238E27FC236}">
              <a16:creationId xmlns:a16="http://schemas.microsoft.com/office/drawing/2014/main" id="{697816A8-C191-9C43-B517-6CD37CC96D18}"/>
            </a:ext>
          </a:extLst>
        </cdr:cNvPr>
        <cdr:cNvSpPr txBox="1"/>
      </cdr:nvSpPr>
      <cdr:spPr>
        <a:xfrm xmlns:a="http://schemas.openxmlformats.org/drawingml/2006/main">
          <a:off x="6850961" y="1072762"/>
          <a:ext cx="446291" cy="40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F77613BF-E141-B544-82ED-A2FC1370BD55}" type="datetimeFigureOut">
              <a:rPr lang="en-US" smtClean="0"/>
              <a:pPr/>
              <a:t>9/12/19</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2AA7B0BF-8DDD-1C44-8F22-3592D7D9E825}" type="slidenum">
              <a:rPr lang="en-US" smtClean="0"/>
              <a:pPr/>
              <a:t>‹#›</a:t>
            </a:fld>
            <a:endParaRPr lang="en-US"/>
          </a:p>
        </p:txBody>
      </p:sp>
    </p:spTree>
    <p:extLst>
      <p:ext uri="{BB962C8B-B14F-4D97-AF65-F5344CB8AC3E}">
        <p14:creationId xmlns:p14="http://schemas.microsoft.com/office/powerpoint/2010/main" val="64327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BF163110-B266-8547-B46F-69BDEC55F40D}" type="datetimeFigureOut">
              <a:rPr lang="en-US" smtClean="0"/>
              <a:pPr/>
              <a:t>9/12/19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015116B1-8FF9-434F-A710-6CB5BB17228D}" type="slidenum">
              <a:rPr lang="en-US" smtClean="0"/>
              <a:pPr/>
              <a:t>‹#›</a:t>
            </a:fld>
            <a:endParaRPr lang="en-US"/>
          </a:p>
        </p:txBody>
      </p:sp>
    </p:spTree>
    <p:extLst>
      <p:ext uri="{BB962C8B-B14F-4D97-AF65-F5344CB8AC3E}">
        <p14:creationId xmlns:p14="http://schemas.microsoft.com/office/powerpoint/2010/main" val="1029971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1</a:t>
            </a:fld>
            <a:endParaRPr lang="en-US"/>
          </a:p>
        </p:txBody>
      </p:sp>
    </p:spTree>
    <p:extLst>
      <p:ext uri="{BB962C8B-B14F-4D97-AF65-F5344CB8AC3E}">
        <p14:creationId xmlns:p14="http://schemas.microsoft.com/office/powerpoint/2010/main" val="91212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225550" y="393700"/>
            <a:ext cx="4572000" cy="3429000"/>
          </a:xfrm>
          <a:ln/>
        </p:spPr>
      </p:sp>
      <p:sp>
        <p:nvSpPr>
          <p:cNvPr id="819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3892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12</a:t>
            </a:fld>
            <a:endParaRPr lang="en-US"/>
          </a:p>
        </p:txBody>
      </p:sp>
    </p:spTree>
    <p:extLst>
      <p:ext uri="{BB962C8B-B14F-4D97-AF65-F5344CB8AC3E}">
        <p14:creationId xmlns:p14="http://schemas.microsoft.com/office/powerpoint/2010/main" val="74705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Span-speaking Latinas in NA-II (n=146)</a:t>
            </a:r>
          </a:p>
          <a:p>
            <a:r>
              <a:rPr lang="en-US" dirty="0"/>
              <a:t>Urban Span-</a:t>
            </a:r>
            <a:r>
              <a:rPr lang="en-US" dirty="0" err="1"/>
              <a:t>spk</a:t>
            </a:r>
            <a:r>
              <a:rPr lang="en-US" dirty="0"/>
              <a:t> Latinas in NA-I (n=151)</a:t>
            </a:r>
          </a:p>
          <a:p>
            <a:r>
              <a:rPr lang="en-US" dirty="0"/>
              <a:t>Norms based on 400 recently diagnosed white women with breast cancer</a:t>
            </a:r>
          </a:p>
        </p:txBody>
      </p:sp>
      <p:sp>
        <p:nvSpPr>
          <p:cNvPr id="4" name="Slide Number Placeholder 3"/>
          <p:cNvSpPr>
            <a:spLocks noGrp="1"/>
          </p:cNvSpPr>
          <p:nvPr>
            <p:ph type="sldNum" sz="quarter" idx="10"/>
          </p:nvPr>
        </p:nvSpPr>
        <p:spPr/>
        <p:txBody>
          <a:bodyPr/>
          <a:lstStyle/>
          <a:p>
            <a:fld id="{015116B1-8FF9-434F-A710-6CB5BB17228D}" type="slidenum">
              <a:rPr lang="en-US" smtClean="0"/>
              <a:pPr/>
              <a:t>13</a:t>
            </a:fld>
            <a:endParaRPr lang="en-US"/>
          </a:p>
        </p:txBody>
      </p:sp>
    </p:spTree>
    <p:extLst>
      <p:ext uri="{BB962C8B-B14F-4D97-AF65-F5344CB8AC3E}">
        <p14:creationId xmlns:p14="http://schemas.microsoft.com/office/powerpoint/2010/main" val="176014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14</a:t>
            </a:fld>
            <a:endParaRPr lang="en-US"/>
          </a:p>
        </p:txBody>
      </p:sp>
    </p:spTree>
    <p:extLst>
      <p:ext uri="{BB962C8B-B14F-4D97-AF65-F5344CB8AC3E}">
        <p14:creationId xmlns:p14="http://schemas.microsoft.com/office/powerpoint/2010/main" val="376228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225550" y="393700"/>
            <a:ext cx="4572000" cy="3429000"/>
          </a:xfrm>
          <a:ln/>
        </p:spPr>
      </p:sp>
      <p:sp>
        <p:nvSpPr>
          <p:cNvPr id="593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38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9BEBCF8-1A99-5D4C-9BE2-E9C630AE8C57}"/>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78FD8728-04C3-FE40-AC32-646BFEA183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latin typeface="Arial" panose="020B0604020202020204" pitchFamily="34" charset="0"/>
                <a:ea typeface="ＭＳ Ｐゴシック" panose="020B0600070205080204" pitchFamily="34" charset="-128"/>
              </a:rPr>
              <a:t>Rose Maly and colleagues at UCLA found among 222 breast cancer patients aged 55 or older that older patients and Latinas were received less informational support from their doctors controlling for a wide range of sociodemographic, psychosocial, and physician factors.  They hypothesize that improving quality of communication at the patient-physician level may help reduce ethnic and age-related treatment disparities. MDs less often discussed treatment options, risk of recurrence.</a:t>
            </a:r>
          </a:p>
          <a:p>
            <a:pPr eaLnBrk="1" hangingPunct="1"/>
            <a:endParaRPr lang="en-US" altLang="en-US" sz="1400">
              <a:latin typeface="Arial" panose="020B0604020202020204" pitchFamily="34" charset="0"/>
              <a:ea typeface="ＭＳ Ｐゴシック" panose="020B0600070205080204" pitchFamily="34" charset="-128"/>
            </a:endParaRPr>
          </a:p>
          <a:p>
            <a:pPr eaLnBrk="1" hangingPunct="1"/>
            <a:r>
              <a:rPr lang="en-US" altLang="en-US" sz="1400">
                <a:latin typeface="Arial" panose="020B0604020202020204" pitchFamily="34" charset="0"/>
                <a:ea typeface="ＭＳ Ｐゴシック" panose="020B0600070205080204" pitchFamily="34" charset="-128"/>
              </a:rPr>
              <a:t>In our CBPR project, 63% of Latinos who had not used support services indicated that if their oncologist had talked to them about it, they would have been more likely to use services.</a:t>
            </a:r>
          </a:p>
          <a:p>
            <a:pPr eaLnBrk="1" hangingPunct="1"/>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783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6257F89D-BECF-3547-8B16-4BC7568AADB9}"/>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40E5CD97-7B03-5146-B21F-22EFD3A485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452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18</a:t>
            </a:fld>
            <a:endParaRPr lang="en-US"/>
          </a:p>
        </p:txBody>
      </p:sp>
    </p:spTree>
    <p:extLst>
      <p:ext uri="{BB962C8B-B14F-4D97-AF65-F5344CB8AC3E}">
        <p14:creationId xmlns:p14="http://schemas.microsoft.com/office/powerpoint/2010/main" val="141490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19</a:t>
            </a:fld>
            <a:endParaRPr lang="en-US"/>
          </a:p>
        </p:txBody>
      </p:sp>
    </p:spTree>
    <p:extLst>
      <p:ext uri="{BB962C8B-B14F-4D97-AF65-F5344CB8AC3E}">
        <p14:creationId xmlns:p14="http://schemas.microsoft.com/office/powerpoint/2010/main" val="93328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225550" y="393700"/>
            <a:ext cx="4572000" cy="3429000"/>
          </a:xfrm>
          <a:ln/>
        </p:spPr>
      </p:sp>
      <p:sp>
        <p:nvSpPr>
          <p:cNvPr id="798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Coping skills training focuses on how to manage stress and communicate needs, ask</a:t>
            </a:r>
            <a:r>
              <a:rPr lang="en-US" baseline="0" dirty="0">
                <a:latin typeface="Arial" charset="0"/>
                <a:ea typeface="ＭＳ Ｐゴシック" charset="0"/>
                <a:cs typeface="ＭＳ Ｐゴシック" charset="0"/>
              </a:rPr>
              <a:t> for help.</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8741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3</a:t>
            </a:fld>
            <a:endParaRPr lang="en-US"/>
          </a:p>
        </p:txBody>
      </p:sp>
    </p:spTree>
    <p:extLst>
      <p:ext uri="{BB962C8B-B14F-4D97-AF65-F5344CB8AC3E}">
        <p14:creationId xmlns:p14="http://schemas.microsoft.com/office/powerpoint/2010/main" val="164275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21</a:t>
            </a:fld>
            <a:endParaRPr lang="en-US"/>
          </a:p>
        </p:txBody>
      </p:sp>
    </p:spTree>
    <p:extLst>
      <p:ext uri="{BB962C8B-B14F-4D97-AF65-F5344CB8AC3E}">
        <p14:creationId xmlns:p14="http://schemas.microsoft.com/office/powerpoint/2010/main" val="168386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22</a:t>
            </a:fld>
            <a:endParaRPr lang="en-US"/>
          </a:p>
        </p:txBody>
      </p:sp>
    </p:spTree>
    <p:extLst>
      <p:ext uri="{BB962C8B-B14F-4D97-AF65-F5344CB8AC3E}">
        <p14:creationId xmlns:p14="http://schemas.microsoft.com/office/powerpoint/2010/main" val="220887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6B176990-5221-E147-9896-D23B0D365AB6}"/>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2DF3D48F-B20A-9B47-8E13-BA40DD29B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1516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5DB0ADBB-698A-E94B-AA15-382EDF2230F7}"/>
              </a:ext>
            </a:extLst>
          </p:cNvPr>
          <p:cNvSpPr>
            <a:spLocks noGrp="1" noRot="1" noChangeAspect="1"/>
          </p:cNvSpPr>
          <p:nvPr>
            <p:ph type="sldImg"/>
          </p:nvPr>
        </p:nvSpPr>
        <p:spPr>
          <a:ln/>
        </p:spPr>
      </p:sp>
      <p:sp>
        <p:nvSpPr>
          <p:cNvPr id="79874" name="Notes Placeholder 2">
            <a:extLst>
              <a:ext uri="{FF2B5EF4-FFF2-40B4-BE49-F238E27FC236}">
                <a16:creationId xmlns:a16="http://schemas.microsoft.com/office/drawing/2014/main" id="{4C8FA244-458F-D145-82CB-37007300CF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3454748A-9AC0-9641-9BE7-CB18A0DD6E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AEACF669-AE9A-CB4A-A679-F0F94B824B0D}" type="slidenum">
              <a:rPr lang="en-US" altLang="en-US" sz="1200" b="0"/>
              <a:pPr eaLnBrk="1" hangingPunct="1"/>
              <a:t>24</a:t>
            </a:fld>
            <a:endParaRPr lang="en-US" altLang="en-US" sz="1200" b="0"/>
          </a:p>
        </p:txBody>
      </p:sp>
    </p:spTree>
    <p:extLst>
      <p:ext uri="{BB962C8B-B14F-4D97-AF65-F5344CB8AC3E}">
        <p14:creationId xmlns:p14="http://schemas.microsoft.com/office/powerpoint/2010/main" val="3345039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25</a:t>
            </a:fld>
            <a:endParaRPr lang="en-US"/>
          </a:p>
        </p:txBody>
      </p:sp>
    </p:spTree>
    <p:extLst>
      <p:ext uri="{BB962C8B-B14F-4D97-AF65-F5344CB8AC3E}">
        <p14:creationId xmlns:p14="http://schemas.microsoft.com/office/powerpoint/2010/main" val="4024362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C216723B-B88D-D04C-90E6-CD070A96468C}"/>
              </a:ext>
            </a:extLst>
          </p:cNvPr>
          <p:cNvSpPr>
            <a:spLocks noGrp="1" noRot="1" noChangeAspect="1" noChangeArrowheads="1" noTextEdit="1"/>
          </p:cNvSpPr>
          <p:nvPr>
            <p:ph type="sldImg"/>
          </p:nvPr>
        </p:nvSpPr>
        <p:spPr>
          <a:ln/>
        </p:spPr>
      </p:sp>
      <p:sp>
        <p:nvSpPr>
          <p:cNvPr id="81922" name="Rectangle 3">
            <a:extLst>
              <a:ext uri="{FF2B5EF4-FFF2-40B4-BE49-F238E27FC236}">
                <a16:creationId xmlns:a16="http://schemas.microsoft.com/office/drawing/2014/main" id="{63CDB082-B6BD-5D4E-A689-9C5D58AECB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3458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C376A-20D0-4700-9866-36A0EB1E2A36}" type="slidenum">
              <a:rPr lang="en-US" smtClean="0"/>
              <a:t>27</a:t>
            </a:fld>
            <a:endParaRPr lang="en-US"/>
          </a:p>
        </p:txBody>
      </p:sp>
    </p:spTree>
    <p:extLst>
      <p:ext uri="{BB962C8B-B14F-4D97-AF65-F5344CB8AC3E}">
        <p14:creationId xmlns:p14="http://schemas.microsoft.com/office/powerpoint/2010/main" val="4127642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225550" y="393700"/>
            <a:ext cx="4572000" cy="3429000"/>
          </a:xfrm>
          <a:ln/>
        </p:spPr>
      </p:sp>
      <p:sp>
        <p:nvSpPr>
          <p:cNvPr id="7782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nSpc>
                <a:spcPct val="90000"/>
              </a:lnSpc>
            </a:pPr>
            <a:endParaRPr lang="en-US" i="1">
              <a:latin typeface="Arial" charset="0"/>
              <a:ea typeface="ＭＳ Ｐゴシック" charset="0"/>
              <a:cs typeface="ＭＳ Ｐゴシック" charset="0"/>
            </a:endParaRPr>
          </a:p>
        </p:txBody>
      </p:sp>
    </p:spTree>
    <p:extLst>
      <p:ext uri="{BB962C8B-B14F-4D97-AF65-F5344CB8AC3E}">
        <p14:creationId xmlns:p14="http://schemas.microsoft.com/office/powerpoint/2010/main" val="439235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225550" y="393700"/>
            <a:ext cx="4572000" cy="3429000"/>
          </a:xfrm>
          <a:ln/>
        </p:spPr>
      </p:sp>
      <p:sp>
        <p:nvSpPr>
          <p:cNvPr id="819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9671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30</a:t>
            </a:fld>
            <a:endParaRPr lang="en-US"/>
          </a:p>
        </p:txBody>
      </p:sp>
    </p:spTree>
    <p:extLst>
      <p:ext uri="{BB962C8B-B14F-4D97-AF65-F5344CB8AC3E}">
        <p14:creationId xmlns:p14="http://schemas.microsoft.com/office/powerpoint/2010/main" val="207007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B5004A7-65BF-814F-AE67-B61B47AA3D93}"/>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36E93FBF-9BCE-8D41-BD12-A0D499F02B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McGlynn (2003) found that the U.S. population on average receives half of the recommended preventive and treatment services</a:t>
            </a:r>
          </a:p>
        </p:txBody>
      </p:sp>
    </p:spTree>
    <p:extLst>
      <p:ext uri="{BB962C8B-B14F-4D97-AF65-F5344CB8AC3E}">
        <p14:creationId xmlns:p14="http://schemas.microsoft.com/office/powerpoint/2010/main" val="287102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225550" y="393700"/>
            <a:ext cx="4572000" cy="3429000"/>
          </a:xfrm>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46279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225550" y="393700"/>
            <a:ext cx="4572000" cy="3429000"/>
          </a:xfrm>
          <a:ln/>
        </p:spPr>
      </p:sp>
      <p:sp>
        <p:nvSpPr>
          <p:cNvPr id="880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6593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33</a:t>
            </a:fld>
            <a:endParaRPr lang="en-US"/>
          </a:p>
        </p:txBody>
      </p:sp>
    </p:spTree>
    <p:extLst>
      <p:ext uri="{BB962C8B-B14F-4D97-AF65-F5344CB8AC3E}">
        <p14:creationId xmlns:p14="http://schemas.microsoft.com/office/powerpoint/2010/main" val="3135189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C376A-20D0-4700-9866-36A0EB1E2A36}" type="slidenum">
              <a:rPr lang="en-US" smtClean="0"/>
              <a:t>34</a:t>
            </a:fld>
            <a:endParaRPr lang="en-US"/>
          </a:p>
        </p:txBody>
      </p:sp>
    </p:spTree>
    <p:extLst>
      <p:ext uri="{BB962C8B-B14F-4D97-AF65-F5344CB8AC3E}">
        <p14:creationId xmlns:p14="http://schemas.microsoft.com/office/powerpoint/2010/main" val="3793973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35</a:t>
            </a:fld>
            <a:endParaRPr lang="en-US"/>
          </a:p>
        </p:txBody>
      </p:sp>
    </p:spTree>
    <p:extLst>
      <p:ext uri="{BB962C8B-B14F-4D97-AF65-F5344CB8AC3E}">
        <p14:creationId xmlns:p14="http://schemas.microsoft.com/office/powerpoint/2010/main" val="1573335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85B96FAA-F233-9D45-8FEA-7E640835C9D1}"/>
              </a:ext>
            </a:extLst>
          </p:cNvPr>
          <p:cNvSpPr>
            <a:spLocks noGrp="1" noRot="1" noChangeAspect="1" noChangeArrowheads="1" noTextEdit="1"/>
          </p:cNvSpPr>
          <p:nvPr>
            <p:ph type="sldImg"/>
          </p:nvPr>
        </p:nvSpPr>
        <p:spPr>
          <a:xfrm>
            <a:off x="1225550" y="393700"/>
            <a:ext cx="4572000" cy="3429000"/>
          </a:xfrm>
          <a:ln/>
        </p:spPr>
      </p:sp>
      <p:sp>
        <p:nvSpPr>
          <p:cNvPr id="74754" name="Rectangle 3">
            <a:extLst>
              <a:ext uri="{FF2B5EF4-FFF2-40B4-BE49-F238E27FC236}">
                <a16:creationId xmlns:a16="http://schemas.microsoft.com/office/drawing/2014/main" id="{5BF4538E-5CA2-0448-B293-001D339BA1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43459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225550" y="393700"/>
            <a:ext cx="4572000" cy="3429000"/>
          </a:xfrm>
          <a:ln/>
        </p:spPr>
      </p:sp>
      <p:sp>
        <p:nvSpPr>
          <p:cNvPr id="962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82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xfrm>
            <a:off x="1225550" y="393700"/>
            <a:ext cx="4572000" cy="3429000"/>
          </a:xfrm>
          <a:ln/>
        </p:spPr>
      </p:sp>
      <p:sp>
        <p:nvSpPr>
          <p:cNvPr id="102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CCCFC5BA-18A3-B04B-A210-CB83142B6C0B}" type="slidenum">
              <a:rPr lang="en-US" sz="1200" b="0"/>
              <a:pPr eaLnBrk="1" hangingPunct="1"/>
              <a:t>38</a:t>
            </a:fld>
            <a:endParaRPr lang="en-US" sz="1200" b="0"/>
          </a:p>
        </p:txBody>
      </p:sp>
    </p:spTree>
    <p:extLst>
      <p:ext uri="{BB962C8B-B14F-4D97-AF65-F5344CB8AC3E}">
        <p14:creationId xmlns:p14="http://schemas.microsoft.com/office/powerpoint/2010/main" val="2408836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xfrm>
            <a:off x="1225550" y="393700"/>
            <a:ext cx="4572000" cy="3429000"/>
          </a:xfrm>
          <a:ln/>
        </p:spPr>
      </p:sp>
      <p:sp>
        <p:nvSpPr>
          <p:cNvPr id="104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F6AEFC68-DA08-C546-8060-832F266076D9}" type="slidenum">
              <a:rPr lang="en-US" sz="1200" b="0"/>
              <a:pPr eaLnBrk="1" hangingPunct="1"/>
              <a:t>39</a:t>
            </a:fld>
            <a:endParaRPr lang="en-US" sz="1200" b="0"/>
          </a:p>
        </p:txBody>
      </p:sp>
    </p:spTree>
    <p:extLst>
      <p:ext uri="{BB962C8B-B14F-4D97-AF65-F5344CB8AC3E}">
        <p14:creationId xmlns:p14="http://schemas.microsoft.com/office/powerpoint/2010/main" val="4045231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C9F4A932-A4A7-F244-A89C-A15F58AB8307}"/>
              </a:ext>
            </a:extLst>
          </p:cNvPr>
          <p:cNvSpPr>
            <a:spLocks noGrp="1" noRot="1" noChangeAspect="1" noTextEdit="1"/>
          </p:cNvSpPr>
          <p:nvPr>
            <p:ph type="sldImg"/>
          </p:nvPr>
        </p:nvSpPr>
        <p:spPr>
          <a:ln/>
        </p:spPr>
      </p:sp>
      <p:sp>
        <p:nvSpPr>
          <p:cNvPr id="96258" name="Notes Placeholder 2">
            <a:extLst>
              <a:ext uri="{FF2B5EF4-FFF2-40B4-BE49-F238E27FC236}">
                <a16:creationId xmlns:a16="http://schemas.microsoft.com/office/drawing/2014/main" id="{6334732E-D6D2-6E44-9F90-64A46DC13A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B4F099C2-6981-9C4A-84D3-8DF060B93F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F8D6B62C-CF78-0949-A823-ECA3E0D984C0}" type="slidenum">
              <a:rPr lang="en-US" altLang="en-US" sz="1200" b="0"/>
              <a:pPr eaLnBrk="1" hangingPunct="1"/>
              <a:t>40</a:t>
            </a:fld>
            <a:endParaRPr lang="en-US" altLang="en-US" sz="1200" b="0"/>
          </a:p>
        </p:txBody>
      </p:sp>
    </p:spTree>
    <p:extLst>
      <p:ext uri="{BB962C8B-B14F-4D97-AF65-F5344CB8AC3E}">
        <p14:creationId xmlns:p14="http://schemas.microsoft.com/office/powerpoint/2010/main" val="353208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DBE0823-7837-8E43-AF78-9EC43EA402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A05033-25E0-894E-8E2B-930661C7FE16}" type="slidenum">
              <a:rPr lang="en-US" altLang="en-US" smtClean="0"/>
              <a:pPr>
                <a:spcBef>
                  <a:spcPct val="0"/>
                </a:spcBef>
              </a:pPr>
              <a:t>5</a:t>
            </a:fld>
            <a:endParaRPr lang="en-US" altLang="en-US"/>
          </a:p>
        </p:txBody>
      </p:sp>
      <p:sp>
        <p:nvSpPr>
          <p:cNvPr id="29698" name="Rectangle 2">
            <a:extLst>
              <a:ext uri="{FF2B5EF4-FFF2-40B4-BE49-F238E27FC236}">
                <a16:creationId xmlns:a16="http://schemas.microsoft.com/office/drawing/2014/main" id="{682AAE23-B7A4-B743-897A-1A9F95A2465F}"/>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0F97D3D8-DD31-B045-A6EB-243C42DEA0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9700" name="Header Placeholder 4">
            <a:extLst>
              <a:ext uri="{FF2B5EF4-FFF2-40B4-BE49-F238E27FC236}">
                <a16:creationId xmlns:a16="http://schemas.microsoft.com/office/drawing/2014/main" id="{DA4F9AF3-E955-0147-8794-190E3696BE7B}"/>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Advancing Scientific Methods, Napoles &amp; Stewart</a:t>
            </a:r>
          </a:p>
        </p:txBody>
      </p:sp>
    </p:spTree>
    <p:extLst>
      <p:ext uri="{BB962C8B-B14F-4D97-AF65-F5344CB8AC3E}">
        <p14:creationId xmlns:p14="http://schemas.microsoft.com/office/powerpoint/2010/main" val="2185744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xfrm>
            <a:off x="1225550" y="393700"/>
            <a:ext cx="4572000" cy="3429000"/>
          </a:xfrm>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2202980F-B30D-1C4A-BCA8-2AE13B406CF3}" type="slidenum">
              <a:rPr lang="en-US" sz="1200" b="0"/>
              <a:pPr eaLnBrk="1" hangingPunct="1"/>
              <a:t>41</a:t>
            </a:fld>
            <a:endParaRPr lang="en-US" sz="1200" b="0"/>
          </a:p>
        </p:txBody>
      </p:sp>
    </p:spTree>
    <p:extLst>
      <p:ext uri="{BB962C8B-B14F-4D97-AF65-F5344CB8AC3E}">
        <p14:creationId xmlns:p14="http://schemas.microsoft.com/office/powerpoint/2010/main" val="1392934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6257F89D-BECF-3547-8B16-4BC7568AADB9}"/>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40E5CD97-7B03-5146-B21F-22EFD3A485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68565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xfrm>
            <a:off x="1225550" y="393700"/>
            <a:ext cx="4572000" cy="3429000"/>
          </a:xfrm>
          <a:ln/>
        </p:spPr>
      </p:sp>
      <p:sp>
        <p:nvSpPr>
          <p:cNvPr id="122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040CC498-A8A9-C644-80AA-283EC5821B6E}" type="slidenum">
              <a:rPr lang="en-US" sz="1200" b="0"/>
              <a:pPr eaLnBrk="1" hangingPunct="1"/>
              <a:t>43</a:t>
            </a:fld>
            <a:endParaRPr lang="en-US" sz="1200" b="0"/>
          </a:p>
        </p:txBody>
      </p:sp>
    </p:spTree>
    <p:extLst>
      <p:ext uri="{BB962C8B-B14F-4D97-AF65-F5344CB8AC3E}">
        <p14:creationId xmlns:p14="http://schemas.microsoft.com/office/powerpoint/2010/main" val="2413515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116B1-8FF9-434F-A710-6CB5BB17228D}" type="slidenum">
              <a:rPr lang="en-US" smtClean="0"/>
              <a:pPr/>
              <a:t>44</a:t>
            </a:fld>
            <a:endParaRPr lang="en-US"/>
          </a:p>
        </p:txBody>
      </p:sp>
    </p:spTree>
    <p:extLst>
      <p:ext uri="{BB962C8B-B14F-4D97-AF65-F5344CB8AC3E}">
        <p14:creationId xmlns:p14="http://schemas.microsoft.com/office/powerpoint/2010/main" val="305648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116B1-8FF9-434F-A710-6CB5BB17228D}" type="slidenum">
              <a:rPr lang="en-US" smtClean="0"/>
              <a:pPr/>
              <a:t>45</a:t>
            </a:fld>
            <a:endParaRPr lang="en-US"/>
          </a:p>
        </p:txBody>
      </p:sp>
    </p:spTree>
    <p:extLst>
      <p:ext uri="{BB962C8B-B14F-4D97-AF65-F5344CB8AC3E}">
        <p14:creationId xmlns:p14="http://schemas.microsoft.com/office/powerpoint/2010/main" val="3552472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58" name="Rectangle 3"/>
          <p:cNvSpPr>
            <a:spLocks noGrp="1" noChangeArrowheads="1"/>
          </p:cNvSpPr>
          <p:nvPr>
            <p:ph type="body" idx="1"/>
          </p:nvPr>
        </p:nvSpPr>
        <p:spPr>
          <a:xfrm>
            <a:off x="701675" y="4414838"/>
            <a:ext cx="5607050" cy="4183062"/>
          </a:xfrm>
        </p:spPr>
        <p:txBody>
          <a:bodyPr/>
          <a:lstStyle/>
          <a:p>
            <a:pPr marL="171450" indent="-171450" eaLnBrk="1" hangingPunct="1">
              <a:buFont typeface="Arial"/>
              <a:buChar char="•"/>
            </a:pPr>
            <a:r>
              <a:rPr lang="en-US" sz="1600" dirty="0">
                <a:latin typeface="+mj-lt"/>
              </a:rPr>
              <a:t>Used multimedia aides, CHWs trained by researchers collected specimens, simplified types of samples and protocol.</a:t>
            </a:r>
          </a:p>
          <a:p>
            <a:pPr marL="171450" indent="-171450" eaLnBrk="1" hangingPunct="1">
              <a:buFont typeface="Arial"/>
              <a:buChar char="•"/>
            </a:pPr>
            <a:endParaRPr lang="en-US" sz="1600" dirty="0">
              <a:latin typeface="+mj-lt"/>
            </a:endParaRPr>
          </a:p>
        </p:txBody>
      </p:sp>
    </p:spTree>
    <p:extLst>
      <p:ext uri="{BB962C8B-B14F-4D97-AF65-F5344CB8AC3E}">
        <p14:creationId xmlns:p14="http://schemas.microsoft.com/office/powerpoint/2010/main" val="2625979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116B1-8FF9-434F-A710-6CB5BB17228D}" type="slidenum">
              <a:rPr lang="en-US" smtClean="0"/>
              <a:pPr/>
              <a:t>47</a:t>
            </a:fld>
            <a:endParaRPr lang="en-US"/>
          </a:p>
        </p:txBody>
      </p:sp>
    </p:spTree>
    <p:extLst>
      <p:ext uri="{BB962C8B-B14F-4D97-AF65-F5344CB8AC3E}">
        <p14:creationId xmlns:p14="http://schemas.microsoft.com/office/powerpoint/2010/main" val="1547445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xfrm>
            <a:off x="1225550" y="393700"/>
            <a:ext cx="4572000" cy="3429000"/>
          </a:xfrm>
          <a:ln/>
        </p:spPr>
      </p:sp>
      <p:sp>
        <p:nvSpPr>
          <p:cNvPr id="122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040CC498-A8A9-C644-80AA-283EC5821B6E}" type="slidenum">
              <a:rPr lang="en-US" sz="1200" b="0"/>
              <a:pPr eaLnBrk="1" hangingPunct="1"/>
              <a:t>49</a:t>
            </a:fld>
            <a:endParaRPr lang="en-US" sz="1200" b="0"/>
          </a:p>
        </p:txBody>
      </p:sp>
    </p:spTree>
    <p:extLst>
      <p:ext uri="{BB962C8B-B14F-4D97-AF65-F5344CB8AC3E}">
        <p14:creationId xmlns:p14="http://schemas.microsoft.com/office/powerpoint/2010/main" val="1712616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xfrm>
            <a:off x="1225550" y="393700"/>
            <a:ext cx="4572000" cy="3429000"/>
          </a:xfrm>
          <a:ln/>
        </p:spPr>
      </p:sp>
      <p:sp>
        <p:nvSpPr>
          <p:cNvPr id="122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Arial" charset="0"/>
                <a:ea typeface="ＭＳ Ｐゴシック" charset="0"/>
                <a:cs typeface="ＭＳ Ｐゴシック" charset="0"/>
              </a:defRPr>
            </a:lvl1pPr>
            <a:lvl2pPr marL="733440" indent="-282092" eaLnBrk="0" hangingPunct="0">
              <a:defRPr sz="2800" b="1">
                <a:solidFill>
                  <a:schemeClr val="tx1"/>
                </a:solidFill>
                <a:latin typeface="Arial" charset="0"/>
                <a:ea typeface="ＭＳ Ｐゴシック" charset="0"/>
              </a:defRPr>
            </a:lvl2pPr>
            <a:lvl3pPr marL="1128370" indent="-225674" eaLnBrk="0" hangingPunct="0">
              <a:defRPr sz="2800" b="1">
                <a:solidFill>
                  <a:schemeClr val="tx1"/>
                </a:solidFill>
                <a:latin typeface="Arial" charset="0"/>
                <a:ea typeface="ＭＳ Ｐゴシック" charset="0"/>
              </a:defRPr>
            </a:lvl3pPr>
            <a:lvl4pPr marL="1579717" indent="-225674" eaLnBrk="0" hangingPunct="0">
              <a:defRPr sz="2800" b="1">
                <a:solidFill>
                  <a:schemeClr val="tx1"/>
                </a:solidFill>
                <a:latin typeface="Arial" charset="0"/>
                <a:ea typeface="ＭＳ Ｐゴシック" charset="0"/>
              </a:defRPr>
            </a:lvl4pPr>
            <a:lvl5pPr marL="2031065" indent="-225674" eaLnBrk="0" hangingPunct="0">
              <a:defRPr sz="2800" b="1">
                <a:solidFill>
                  <a:schemeClr val="tx1"/>
                </a:solidFill>
                <a:latin typeface="Arial" charset="0"/>
                <a:ea typeface="ＭＳ Ｐゴシック" charset="0"/>
              </a:defRPr>
            </a:lvl5pPr>
            <a:lvl6pPr marL="2482413" indent="-225674" eaLnBrk="0" fontAlgn="base" hangingPunct="0">
              <a:spcBef>
                <a:spcPct val="0"/>
              </a:spcBef>
              <a:spcAft>
                <a:spcPct val="0"/>
              </a:spcAft>
              <a:defRPr sz="2800" b="1">
                <a:solidFill>
                  <a:schemeClr val="tx1"/>
                </a:solidFill>
                <a:latin typeface="Arial" charset="0"/>
                <a:ea typeface="ＭＳ Ｐゴシック" charset="0"/>
              </a:defRPr>
            </a:lvl6pPr>
            <a:lvl7pPr marL="2933761" indent="-225674" eaLnBrk="0" fontAlgn="base" hangingPunct="0">
              <a:spcBef>
                <a:spcPct val="0"/>
              </a:spcBef>
              <a:spcAft>
                <a:spcPct val="0"/>
              </a:spcAft>
              <a:defRPr sz="2800" b="1">
                <a:solidFill>
                  <a:schemeClr val="tx1"/>
                </a:solidFill>
                <a:latin typeface="Arial" charset="0"/>
                <a:ea typeface="ＭＳ Ｐゴシック" charset="0"/>
              </a:defRPr>
            </a:lvl7pPr>
            <a:lvl8pPr marL="3385109" indent="-225674" eaLnBrk="0" fontAlgn="base" hangingPunct="0">
              <a:spcBef>
                <a:spcPct val="0"/>
              </a:spcBef>
              <a:spcAft>
                <a:spcPct val="0"/>
              </a:spcAft>
              <a:defRPr sz="2800" b="1">
                <a:solidFill>
                  <a:schemeClr val="tx1"/>
                </a:solidFill>
                <a:latin typeface="Arial" charset="0"/>
                <a:ea typeface="ＭＳ Ｐゴシック" charset="0"/>
              </a:defRPr>
            </a:lvl8pPr>
            <a:lvl9pPr marL="3836457" indent="-225674"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fld id="{040CC498-A8A9-C644-80AA-283EC5821B6E}" type="slidenum">
              <a:rPr lang="en-US" sz="1200" b="0"/>
              <a:pPr eaLnBrk="1" hangingPunct="1"/>
              <a:t>50</a:t>
            </a:fld>
            <a:endParaRPr lang="en-US" sz="1200" b="0"/>
          </a:p>
        </p:txBody>
      </p:sp>
    </p:spTree>
    <p:extLst>
      <p:ext uri="{BB962C8B-B14F-4D97-AF65-F5344CB8AC3E}">
        <p14:creationId xmlns:p14="http://schemas.microsoft.com/office/powerpoint/2010/main" val="1789511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C16EF441-A7A0-754E-9A82-32DF3F2F6DCB}"/>
              </a:ext>
            </a:extLst>
          </p:cNvPr>
          <p:cNvSpPr>
            <a:spLocks noGrp="1" noRot="1" noChangeAspect="1"/>
          </p:cNvSpPr>
          <p:nvPr>
            <p:ph type="sldImg"/>
          </p:nvPr>
        </p:nvSpPr>
        <p:spPr>
          <a:ln/>
        </p:spPr>
      </p:sp>
      <p:sp>
        <p:nvSpPr>
          <p:cNvPr id="147458" name="Notes Placeholder 2">
            <a:extLst>
              <a:ext uri="{FF2B5EF4-FFF2-40B4-BE49-F238E27FC236}">
                <a16:creationId xmlns:a16="http://schemas.microsoft.com/office/drawing/2014/main" id="{9AC38085-32ED-C444-92B9-74D98EB22D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47459" name="Slide Number Placeholder 3">
            <a:extLst>
              <a:ext uri="{FF2B5EF4-FFF2-40B4-BE49-F238E27FC236}">
                <a16:creationId xmlns:a16="http://schemas.microsoft.com/office/drawing/2014/main" id="{55FB3767-5FCB-F348-B25D-798940D721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82BDC95D-83C3-6245-BE75-BB571B7F000E}" type="slidenum">
              <a:rPr lang="en-US" altLang="en-US" sz="1200" b="0"/>
              <a:pPr eaLnBrk="1" hangingPunct="1"/>
              <a:t>51</a:t>
            </a:fld>
            <a:endParaRPr lang="en-US" altLang="en-US" sz="1200" b="0"/>
          </a:p>
        </p:txBody>
      </p:sp>
    </p:spTree>
    <p:extLst>
      <p:ext uri="{BB962C8B-B14F-4D97-AF65-F5344CB8AC3E}">
        <p14:creationId xmlns:p14="http://schemas.microsoft.com/office/powerpoint/2010/main" val="161994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6257F89D-BECF-3547-8B16-4BC7568AADB9}"/>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40E5CD97-7B03-5146-B21F-22EFD3A485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6681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393700"/>
            <a:ext cx="4572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lgn="l"/>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755770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5EFA7E-2897-C04B-93DB-D37DEF85715F}" type="slidenum">
              <a:rPr lang="en-US" smtClean="0"/>
              <a:pPr>
                <a:defRPr/>
              </a:pPr>
              <a:t>54</a:t>
            </a:fld>
            <a:endParaRPr lang="en-US"/>
          </a:p>
        </p:txBody>
      </p:sp>
    </p:spTree>
    <p:extLst>
      <p:ext uri="{BB962C8B-B14F-4D97-AF65-F5344CB8AC3E}">
        <p14:creationId xmlns:p14="http://schemas.microsoft.com/office/powerpoint/2010/main" val="75841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AE04A8C-43DA-9947-9029-255389C765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94672E-19C7-9442-A3C9-E5A449C51AB4}" type="slidenum">
              <a:rPr lang="en-US" altLang="en-US" smtClean="0"/>
              <a:pPr>
                <a:spcBef>
                  <a:spcPct val="0"/>
                </a:spcBef>
              </a:pPr>
              <a:t>7</a:t>
            </a:fld>
            <a:endParaRPr lang="en-US" altLang="en-US"/>
          </a:p>
        </p:txBody>
      </p:sp>
      <p:sp>
        <p:nvSpPr>
          <p:cNvPr id="31746" name="Rectangle 2">
            <a:extLst>
              <a:ext uri="{FF2B5EF4-FFF2-40B4-BE49-F238E27FC236}">
                <a16:creationId xmlns:a16="http://schemas.microsoft.com/office/drawing/2014/main" id="{3AFFE234-C92B-3449-8EB2-0E7235F43AE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885D10A0-00E9-0847-A984-033F9C8155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250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9C4261C-C0F5-1A4F-90E2-CFDC95A991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ED1B24B-D503-7C4D-BF63-B69BBD66CA50}" type="slidenum">
              <a:rPr lang="en-US" altLang="en-US" smtClean="0"/>
              <a:pPr>
                <a:spcBef>
                  <a:spcPct val="0"/>
                </a:spcBef>
              </a:pPr>
              <a:t>8</a:t>
            </a:fld>
            <a:endParaRPr lang="en-US" altLang="en-US"/>
          </a:p>
        </p:txBody>
      </p:sp>
      <p:sp>
        <p:nvSpPr>
          <p:cNvPr id="37890" name="Rectangle 2">
            <a:extLst>
              <a:ext uri="{FF2B5EF4-FFF2-40B4-BE49-F238E27FC236}">
                <a16:creationId xmlns:a16="http://schemas.microsoft.com/office/drawing/2014/main" id="{DA65C1B4-CE82-7A49-98F5-0080A4D565B2}"/>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2E3422A8-0367-D043-84FA-38589321E2B8}"/>
              </a:ext>
            </a:extLst>
          </p:cNvPr>
          <p:cNvSpPr>
            <a:spLocks noGrp="1" noChangeArrowheads="1"/>
          </p:cNvSpPr>
          <p:nvPr>
            <p:ph type="body" idx="1"/>
          </p:nvPr>
        </p:nvSpPr>
        <p:spPr/>
        <p:txBody>
          <a:bodyPr/>
          <a:lstStyle/>
          <a:p>
            <a:pPr eaLnBrk="1" hangingPunct="1">
              <a:defRPr/>
            </a:pPr>
            <a:endParaRPr lang="en-US" dirty="0">
              <a:cs typeface="+mn-cs"/>
            </a:endParaRPr>
          </a:p>
        </p:txBody>
      </p:sp>
      <p:sp>
        <p:nvSpPr>
          <p:cNvPr id="37892" name="Header Placeholder 1">
            <a:extLst>
              <a:ext uri="{FF2B5EF4-FFF2-40B4-BE49-F238E27FC236}">
                <a16:creationId xmlns:a16="http://schemas.microsoft.com/office/drawing/2014/main" id="{17FDDF0F-2DB0-4D4C-961A-AD9F6843A077}"/>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Advancing Scientific Methods, Napoles &amp; Stewart</a:t>
            </a:r>
          </a:p>
        </p:txBody>
      </p:sp>
      <p:sp>
        <p:nvSpPr>
          <p:cNvPr id="37893" name="Date Placeholder 1">
            <a:extLst>
              <a:ext uri="{FF2B5EF4-FFF2-40B4-BE49-F238E27FC236}">
                <a16:creationId xmlns:a16="http://schemas.microsoft.com/office/drawing/2014/main" id="{D7CEEFC7-D6A3-0043-987E-8DA16786EE2D}"/>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8AA0DCA-51D6-1D44-BDF3-2EE0F11D637B}" type="datetime1">
              <a:rPr lang="en-US" altLang="en-US" smtClean="0"/>
              <a:pPr>
                <a:spcBef>
                  <a:spcPct val="0"/>
                </a:spcBef>
              </a:pPr>
              <a:t>9/12/19</a:t>
            </a:fld>
            <a:endParaRPr lang="en-US" altLang="en-US"/>
          </a:p>
        </p:txBody>
      </p:sp>
    </p:spTree>
    <p:extLst>
      <p:ext uri="{BB962C8B-B14F-4D97-AF65-F5344CB8AC3E}">
        <p14:creationId xmlns:p14="http://schemas.microsoft.com/office/powerpoint/2010/main" val="9402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116B1-8FF9-434F-A710-6CB5BB17228D}" type="slidenum">
              <a:rPr lang="en-US" smtClean="0"/>
              <a:pPr/>
              <a:t>9</a:t>
            </a:fld>
            <a:endParaRPr lang="en-US"/>
          </a:p>
        </p:txBody>
      </p:sp>
    </p:spTree>
    <p:extLst>
      <p:ext uri="{BB962C8B-B14F-4D97-AF65-F5344CB8AC3E}">
        <p14:creationId xmlns:p14="http://schemas.microsoft.com/office/powerpoint/2010/main" val="1647831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49D8EFA-AAFD-4545-90D3-C8E4CCBB767E}"/>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29A0C4AA-8B0C-914D-9CA2-3E18C5614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279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 Id="rId6" Type="http://schemas.openxmlformats.org/officeDocument/2006/relationships/image" Target="../media/image8.emf"/><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28408" y="940744"/>
            <a:ext cx="6268457" cy="1416721"/>
          </a:xfrm>
        </p:spPr>
        <p:txBody>
          <a:bodyPr>
            <a:normAutofit/>
          </a:bodyPr>
          <a:lstStyle>
            <a:lvl1pPr algn="l">
              <a:defRPr sz="3000" b="0" i="0">
                <a:solidFill>
                  <a:srgbClr val="6C3A77"/>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3328408" y="2696518"/>
            <a:ext cx="6400800" cy="1193666"/>
          </a:xfrm>
        </p:spPr>
        <p:txBody>
          <a:bodyPr>
            <a:normAutofit/>
          </a:bodyPr>
          <a:lstStyle>
            <a:lvl1pPr marL="0" indent="0" algn="l">
              <a:buNone/>
              <a:defRPr sz="2000" b="0" i="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762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04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5"/>
            <a:ext cx="7262537" cy="1446355"/>
          </a:xfrm>
        </p:spPr>
        <p:txBody>
          <a:bodyPr>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44"/>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6" y="2140344"/>
            <a:ext cx="3008313" cy="3985825"/>
          </a:xfrm>
        </p:spPr>
        <p:txBody>
          <a:bodyPr>
            <a:normAutofit/>
          </a:bodyPr>
          <a:lstStyle>
            <a:lvl1pPr marL="0" indent="0">
              <a:buNone/>
              <a:defRPr sz="2200" b="0" i="0">
                <a:latin typeface="Helvetica Neue Medium"/>
                <a:cs typeface="Helvetica Neue Medium"/>
              </a:defRPr>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6"/>
            <a:ext cx="5486400" cy="1188770"/>
          </a:xfrm>
        </p:spPr>
        <p:txBody>
          <a:bodyPr>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61" y="1954847"/>
            <a:ext cx="7655525" cy="3317525"/>
          </a:xfrm>
        </p:spPr>
        <p:txBody>
          <a:bodyPr rtlCol="0">
            <a:normAutofit/>
          </a:bodyPr>
          <a:lstStyle>
            <a:lvl1pPr marL="0" indent="0">
              <a:buNone/>
              <a:defRPr sz="3200"/>
            </a:lvl1pPr>
            <a:lvl2pPr marL="456955" indent="0">
              <a:buNone/>
              <a:defRPr sz="2800"/>
            </a:lvl2pPr>
            <a:lvl3pPr marL="913912" indent="0">
              <a:buNone/>
              <a:defRPr sz="2400"/>
            </a:lvl3pPr>
            <a:lvl4pPr marL="1370864" indent="0">
              <a:buNone/>
              <a:defRPr sz="2000"/>
            </a:lvl4pPr>
            <a:lvl5pPr marL="1827822" indent="0">
              <a:buNone/>
              <a:defRPr sz="2000"/>
            </a:lvl5pPr>
            <a:lvl6pPr marL="2284778" indent="0">
              <a:buNone/>
              <a:defRPr sz="2000"/>
            </a:lvl6pPr>
            <a:lvl7pPr marL="2741736" indent="0">
              <a:buNone/>
              <a:defRPr sz="2000"/>
            </a:lvl7pPr>
            <a:lvl8pPr marL="3198689" indent="0">
              <a:buNone/>
              <a:defRPr sz="2000"/>
            </a:lvl8pPr>
            <a:lvl9pPr marL="3655645" indent="0">
              <a:buNone/>
              <a:defRPr sz="2000"/>
            </a:lvl9pPr>
          </a:lstStyle>
          <a:p>
            <a:pPr lvl="0"/>
            <a:endParaRPr lang="en-US" noProof="0"/>
          </a:p>
        </p:txBody>
      </p:sp>
      <p:sp>
        <p:nvSpPr>
          <p:cNvPr id="4" name="Text Placeholder 3"/>
          <p:cNvSpPr>
            <a:spLocks noGrp="1"/>
          </p:cNvSpPr>
          <p:nvPr>
            <p:ph type="body" sz="half" idx="2"/>
          </p:nvPr>
        </p:nvSpPr>
        <p:spPr>
          <a:xfrm>
            <a:off x="463755" y="5388747"/>
            <a:ext cx="5486400" cy="804862"/>
          </a:xfrm>
        </p:spPr>
        <p:txBody>
          <a:bodyPr/>
          <a:lstStyle>
            <a:lvl1pPr marL="0" indent="0">
              <a:buNone/>
              <a:defRPr sz="1400"/>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53386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638431"/>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457200" y="1587442"/>
            <a:ext cx="7772400" cy="4353664"/>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577200"/>
            <a:ext cx="8229600" cy="4523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985839"/>
          </a:xfrm>
        </p:spPr>
        <p:txBody>
          <a:bodyPr>
            <a:normAutofit/>
          </a:bodyPr>
          <a:lstStyle>
            <a:lvl1pPr algn="ctr">
              <a:defRPr sz="2700" b="1"/>
            </a:lvl1pPr>
          </a:lstStyle>
          <a:p>
            <a:r>
              <a:rPr lang="en-US" dirty="0"/>
              <a:t>Click to edit Master title style</a:t>
            </a:r>
          </a:p>
        </p:txBody>
      </p:sp>
      <p:sp>
        <p:nvSpPr>
          <p:cNvPr id="3" name="Content Placeholder 2"/>
          <p:cNvSpPr>
            <a:spLocks noGrp="1"/>
          </p:cNvSpPr>
          <p:nvPr>
            <p:ph idx="1"/>
          </p:nvPr>
        </p:nvSpPr>
        <p:spPr>
          <a:xfrm>
            <a:off x="3575050" y="1607924"/>
            <a:ext cx="5111750" cy="4518239"/>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7924"/>
            <a:ext cx="3008313" cy="4518239"/>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4" y="327730"/>
            <a:ext cx="7655525" cy="931158"/>
          </a:xfrm>
        </p:spPr>
        <p:txBody>
          <a:bodyPr>
            <a:normAutofit/>
          </a:bodyPr>
          <a:lstStyle>
            <a:lvl1pPr algn="ctr">
              <a:defRPr sz="32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3755" y="5388741"/>
            <a:ext cx="765552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Custom Title 3">
    <p:spTree>
      <p:nvGrpSpPr>
        <p:cNvPr id="1" name=""/>
        <p:cNvGrpSpPr/>
        <p:nvPr/>
      </p:nvGrpSpPr>
      <p:grpSpPr>
        <a:xfrm>
          <a:off x="0" y="0"/>
          <a:ext cx="0" cy="0"/>
          <a:chOff x="0" y="0"/>
          <a:chExt cx="0" cy="0"/>
        </a:xfrm>
      </p:grpSpPr>
      <p:pic>
        <p:nvPicPr>
          <p:cNvPr id="4" name="Picture 5" descr="te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271463"/>
            <a:ext cx="8229600" cy="1419225"/>
          </a:xfrm>
        </p:spPr>
        <p:txBody>
          <a:bodyPr/>
          <a:lstStyle/>
          <a:p>
            <a:r>
              <a:rPr lang="en-US"/>
              <a:t>Click to edit Master title style</a:t>
            </a:r>
          </a:p>
        </p:txBody>
      </p:sp>
      <p:sp>
        <p:nvSpPr>
          <p:cNvPr id="10" name="Content Placeholder 2"/>
          <p:cNvSpPr>
            <a:spLocks noGrp="1"/>
          </p:cNvSpPr>
          <p:nvPr>
            <p:ph sz="half" idx="1"/>
          </p:nvPr>
        </p:nvSpPr>
        <p:spPr>
          <a:xfrm>
            <a:off x="457199" y="2061063"/>
            <a:ext cx="8235315" cy="3978949"/>
          </a:xfrm>
          <a:prstGeom prst="rect">
            <a:avLst/>
          </a:prstGeom>
        </p:spPr>
        <p:txBody>
          <a:bodyPr>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668478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9"/>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4"/>
            <a:ext cx="7772400" cy="3857843"/>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10"/>
            <a:ext cx="4038600" cy="3978949"/>
          </a:xfrm>
        </p:spPr>
        <p:txBody>
          <a:bodyPr>
            <a:normAutofit/>
          </a:bodyPr>
          <a:lstStyle>
            <a:lvl1pPr>
              <a:defRPr sz="1650"/>
            </a:lvl1pPr>
            <a:lvl2pPr>
              <a:defRPr sz="1650"/>
            </a:lvl2pPr>
            <a:lvl3pPr>
              <a:defRPr sz="1650"/>
            </a:lvl3pPr>
            <a:lvl4pPr>
              <a:defRPr sz="1650"/>
            </a:lvl4pPr>
            <a:lvl5pPr>
              <a:defRPr sz="16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10"/>
            <a:ext cx="4038600" cy="3978949"/>
          </a:xfrm>
        </p:spPr>
        <p:txBody>
          <a:bodyPr>
            <a:normAutofit/>
          </a:bodyPr>
          <a:lstStyle>
            <a:lvl1pPr>
              <a:defRPr sz="1650"/>
            </a:lvl1pPr>
            <a:lvl2pPr>
              <a:defRPr sz="1650"/>
            </a:lvl2pPr>
            <a:lvl3pPr>
              <a:defRPr sz="1650"/>
            </a:lvl3pPr>
            <a:lvl4pPr>
              <a:defRPr sz="1650"/>
            </a:lvl4pPr>
            <a:lvl5pPr>
              <a:defRPr sz="16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7262537" cy="1446355"/>
          </a:xfrm>
        </p:spPr>
        <p:txBody>
          <a:bodyPr>
            <a:normAutofit/>
          </a:bodyPr>
          <a:lstStyle>
            <a:lvl1pPr algn="l">
              <a:defRPr sz="2025"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1650"/>
            </a:lvl1pPr>
            <a:lvl2pPr>
              <a:defRPr sz="1650"/>
            </a:lvl2pPr>
            <a:lvl3pPr>
              <a:defRPr sz="1650"/>
            </a:lvl3pPr>
            <a:lvl4pPr>
              <a:defRPr sz="1650"/>
            </a:lvl4pPr>
            <a:lvl5pPr>
              <a:defRPr sz="16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40338"/>
            <a:ext cx="3008313" cy="3985825"/>
          </a:xfrm>
        </p:spPr>
        <p:txBody>
          <a:bodyPr>
            <a:normAutofit/>
          </a:bodyPr>
          <a:lstStyle>
            <a:lvl1pPr marL="0" indent="0">
              <a:buNone/>
              <a:defRPr sz="1650" b="0" i="0">
                <a:latin typeface="Helvetica Neue Medium"/>
                <a:cs typeface="Helvetica Neue Medium"/>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ormAutofit/>
          </a:bodyPr>
          <a:lstStyle>
            <a:lvl1pPr algn="l">
              <a:defRPr sz="2025" b="0"/>
            </a:lvl1pPr>
          </a:lstStyle>
          <a:p>
            <a:r>
              <a:rPr lang="en-US" dirty="0"/>
              <a:t>Click to edit Master title style</a:t>
            </a:r>
          </a:p>
        </p:txBody>
      </p:sp>
      <p:sp>
        <p:nvSpPr>
          <p:cNvPr id="3" name="Picture Placeholder 2"/>
          <p:cNvSpPr>
            <a:spLocks noGrp="1"/>
          </p:cNvSpPr>
          <p:nvPr>
            <p:ph type="pic" idx="1"/>
          </p:nvPr>
        </p:nvSpPr>
        <p:spPr>
          <a:xfrm>
            <a:off x="463756" y="1954843"/>
            <a:ext cx="7655525" cy="33175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463755" y="5388741"/>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2"/>
          </a:solidFill>
        </p:spPr>
      </p:pic>
      <p:sp>
        <p:nvSpPr>
          <p:cNvPr id="4" name="Text Placeholder 2"/>
          <p:cNvSpPr>
            <a:spLocks noGrp="1"/>
          </p:cNvSpPr>
          <p:nvPr>
            <p:ph idx="10"/>
          </p:nvPr>
        </p:nvSpPr>
        <p:spPr>
          <a:xfrm>
            <a:off x="2886870" y="2148158"/>
            <a:ext cx="6116020" cy="377872"/>
          </a:xfrm>
          <a:prstGeom prst="rect">
            <a:avLst/>
          </a:prstGeom>
        </p:spPr>
        <p:txBody>
          <a:bodyPr rtlCol="0">
            <a:normAutofit/>
          </a:bodyPr>
          <a:lstStyle>
            <a:lvl1pPr>
              <a:defRPr sz="2000">
                <a:latin typeface="Arial" charset="0"/>
                <a:ea typeface="Arial" charset="0"/>
                <a:cs typeface="Arial" charset="0"/>
              </a:defRPr>
            </a:lvl1pPr>
          </a:lstStyle>
          <a:p>
            <a:pPr lvl="0"/>
            <a:r>
              <a:rPr lang="en-US"/>
              <a:t>Click to edit Master text styles</a:t>
            </a:r>
          </a:p>
        </p:txBody>
      </p:sp>
      <p:sp>
        <p:nvSpPr>
          <p:cNvPr id="5" name="Text Placeholder 3"/>
          <p:cNvSpPr>
            <a:spLocks noGrp="1"/>
          </p:cNvSpPr>
          <p:nvPr>
            <p:ph type="body" sz="quarter" idx="11"/>
          </p:nvPr>
        </p:nvSpPr>
        <p:spPr>
          <a:xfrm>
            <a:off x="2892068" y="2606358"/>
            <a:ext cx="6125885" cy="508001"/>
          </a:xfrm>
        </p:spPr>
        <p:txBody>
          <a:bodyPr>
            <a:normAutofit/>
          </a:bodyPr>
          <a:lstStyle>
            <a:lvl1pPr>
              <a:defRPr sz="1600"/>
            </a:lvl1pPr>
          </a:lstStyle>
          <a:p>
            <a:pPr lvl="0"/>
            <a:r>
              <a:rPr lang="en-US"/>
              <a:t>Click to edit Master text styles</a:t>
            </a:r>
          </a:p>
        </p:txBody>
      </p:sp>
      <p:sp>
        <p:nvSpPr>
          <p:cNvPr id="6" name="Title 1"/>
          <p:cNvSpPr>
            <a:spLocks noGrp="1"/>
          </p:cNvSpPr>
          <p:nvPr>
            <p:ph type="title"/>
          </p:nvPr>
        </p:nvSpPr>
        <p:spPr>
          <a:xfrm>
            <a:off x="2886076" y="260350"/>
            <a:ext cx="6116638" cy="1619250"/>
          </a:xfrm>
        </p:spPr>
        <p:txBody>
          <a:bodyPr/>
          <a:lstStyle/>
          <a:p>
            <a:r>
              <a:rPr lang="en-US"/>
              <a:t>Click to edit Master title style</a:t>
            </a:r>
            <a:endParaRPr 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ustom Title 3">
    <p:spTree>
      <p:nvGrpSpPr>
        <p:cNvPr id="1" name=""/>
        <p:cNvGrpSpPr/>
        <p:nvPr/>
      </p:nvGrpSpPr>
      <p:grpSpPr>
        <a:xfrm>
          <a:off x="0" y="0"/>
          <a:ext cx="0" cy="0"/>
          <a:chOff x="0" y="0"/>
          <a:chExt cx="0" cy="0"/>
        </a:xfrm>
      </p:grpSpPr>
      <p:pic>
        <p:nvPicPr>
          <p:cNvPr id="4" name="Picture 5" descr="te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457200" y="271463"/>
            <a:ext cx="8229600" cy="1419225"/>
          </a:xfrm>
        </p:spPr>
        <p:txBody>
          <a:bodyPr/>
          <a:lstStyle/>
          <a:p>
            <a:r>
              <a:rPr lang="en-US"/>
              <a:t>Click to edit Master title style</a:t>
            </a:r>
          </a:p>
        </p:txBody>
      </p:sp>
      <p:sp>
        <p:nvSpPr>
          <p:cNvPr id="10" name="Content Placeholder 2"/>
          <p:cNvSpPr>
            <a:spLocks noGrp="1"/>
          </p:cNvSpPr>
          <p:nvPr>
            <p:ph sz="half" idx="1"/>
          </p:nvPr>
        </p:nvSpPr>
        <p:spPr>
          <a:xfrm>
            <a:off x="457199" y="2061063"/>
            <a:ext cx="8235315"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271463"/>
            <a:ext cx="8229600" cy="1419225"/>
          </a:xfrm>
        </p:spPr>
        <p:txBody>
          <a:bodyPr/>
          <a:lstStyle/>
          <a:p>
            <a:r>
              <a:rPr lang="en-US"/>
              <a:t>Click to edit Master title style</a:t>
            </a:r>
          </a:p>
        </p:txBody>
      </p:sp>
      <p:sp>
        <p:nvSpPr>
          <p:cNvPr id="8" name="Subtitle 2"/>
          <p:cNvSpPr>
            <a:spLocks noGrp="1"/>
          </p:cNvSpPr>
          <p:nvPr>
            <p:ph type="subTitle" idx="1"/>
          </p:nvPr>
        </p:nvSpPr>
        <p:spPr>
          <a:xfrm>
            <a:off x="457200" y="2058878"/>
            <a:ext cx="7772400" cy="3857843"/>
          </a:xfrm>
          <a:prstGeom prst="rect">
            <a:avLst/>
          </a:prstGeom>
        </p:spPr>
        <p:txBody>
          <a:bodyPr lIns="0" tIns="0"/>
          <a:lstStyle>
            <a:lvl1pPr marL="0" indent="0" algn="l">
              <a:buNone/>
              <a:defRPr sz="2200">
                <a:solidFill>
                  <a:schemeClr val="tx1"/>
                </a:solidFill>
              </a:defRPr>
            </a:lvl1pPr>
            <a:lvl2pPr marL="800100" indent="-342900" algn="l">
              <a:buFont typeface="Arial"/>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31965" y="481014"/>
            <a:ext cx="7248525" cy="928687"/>
          </a:xfrm>
        </p:spPr>
        <p:txBody>
          <a:bodyPr/>
          <a:lstStyle/>
          <a:p>
            <a:r>
              <a:rPr lang="en-US"/>
              <a:t>Click to edit Master title style</a:t>
            </a:r>
          </a:p>
        </p:txBody>
      </p:sp>
      <p:sp>
        <p:nvSpPr>
          <p:cNvPr id="3" name="Chart Placeholder 2"/>
          <p:cNvSpPr>
            <a:spLocks noGrp="1"/>
          </p:cNvSpPr>
          <p:nvPr>
            <p:ph type="chart" idx="1"/>
          </p:nvPr>
        </p:nvSpPr>
        <p:spPr>
          <a:xfrm>
            <a:off x="1749427" y="1606551"/>
            <a:ext cx="6937375" cy="4775200"/>
          </a:xfrm>
        </p:spPr>
        <p:txBody>
          <a:bodyPr/>
          <a:lstStyle/>
          <a:p>
            <a:pPr lvl="0"/>
            <a:endParaRPr lang="en-US" noProof="0"/>
          </a:p>
        </p:txBody>
      </p:sp>
      <p:sp>
        <p:nvSpPr>
          <p:cNvPr id="4" name="Slide Number Placeholder 3"/>
          <p:cNvSpPr>
            <a:spLocks noGrp="1" noChangeArrowheads="1"/>
          </p:cNvSpPr>
          <p:nvPr userDrawn="1">
            <p:ph type="sldNum" sz="quarter" idx="10"/>
          </p:nvPr>
        </p:nvSpPr>
        <p:spPr>
          <a:xfrm>
            <a:off x="8460941" y="6465807"/>
            <a:ext cx="381000" cy="304800"/>
          </a:xfrm>
          <a:prstGeom prst="rect">
            <a:avLst/>
          </a:prstGeom>
          <a:ln/>
        </p:spPr>
        <p:txBody>
          <a:bodyPr/>
          <a:lstStyle>
            <a:lvl1pPr>
              <a:defRPr/>
            </a:lvl1pPr>
          </a:lstStyle>
          <a:p>
            <a:pPr>
              <a:defRPr/>
            </a:pPr>
            <a:fld id="{AABC2FD3-C078-BC4B-8162-7A7C8160E2C3}" type="slidenum">
              <a:rPr lang="en-US"/>
              <a:pPr>
                <a:defRPr/>
              </a:pPr>
              <a:t>‹#›</a:t>
            </a:fld>
            <a:endParaRPr lang="en-US"/>
          </a:p>
        </p:txBody>
      </p:sp>
    </p:spTree>
    <p:extLst>
      <p:ext uri="{BB962C8B-B14F-4D97-AF65-F5344CB8AC3E}">
        <p14:creationId xmlns:p14="http://schemas.microsoft.com/office/powerpoint/2010/main" val="8883949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457200" y="271463"/>
            <a:ext cx="8229600" cy="1419225"/>
          </a:xfrm>
        </p:spPr>
        <p:txBody>
          <a:bodyPr/>
          <a:lstStyle/>
          <a:p>
            <a:r>
              <a:rPr lang="en-US"/>
              <a:t>Click to edit Master title style</a:t>
            </a:r>
          </a:p>
        </p:txBody>
      </p:sp>
      <p:sp>
        <p:nvSpPr>
          <p:cNvPr id="15" name="Content Placeholder 2"/>
          <p:cNvSpPr>
            <a:spLocks noGrp="1"/>
          </p:cNvSpPr>
          <p:nvPr>
            <p:ph sz="half" idx="1"/>
          </p:nvPr>
        </p:nvSpPr>
        <p:spPr>
          <a:xfrm>
            <a:off x="457200" y="206106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0"/>
          </p:nvPr>
        </p:nvSpPr>
        <p:spPr>
          <a:xfrm>
            <a:off x="4657344" y="206106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457200" y="271463"/>
            <a:ext cx="8229600" cy="1419225"/>
          </a:xfrm>
        </p:spPr>
        <p:txBody>
          <a:bodyPr/>
          <a:lstStyle/>
          <a:p>
            <a:r>
              <a:rPr lang="en-US"/>
              <a:t>Click to edit Master title style</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457200" y="271463"/>
            <a:ext cx="8229600" cy="1419225"/>
          </a:xfrm>
        </p:spPr>
        <p:txBody>
          <a:bodyPr/>
          <a:lstStyle/>
          <a:p>
            <a:r>
              <a:rPr lang="en-US"/>
              <a:t>Click to edit Master title style</a:t>
            </a:r>
          </a:p>
        </p:txBody>
      </p:sp>
      <p:sp>
        <p:nvSpPr>
          <p:cNvPr id="8" name="Text Placeholder 3"/>
          <p:cNvSpPr>
            <a:spLocks noGrp="1"/>
          </p:cNvSpPr>
          <p:nvPr>
            <p:ph type="body" sz="half" idx="2"/>
          </p:nvPr>
        </p:nvSpPr>
        <p:spPr>
          <a:xfrm>
            <a:off x="457200" y="2066043"/>
            <a:ext cx="4046220" cy="3985825"/>
          </a:xfrm>
          <a:prstGeom prst="rect">
            <a:avLst/>
          </a:prstGeom>
        </p:spPr>
        <p:txBody>
          <a:bodyPr lIns="0" tIns="0" rIns="91440">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2"/>
          <p:cNvSpPr>
            <a:spLocks noGrp="1"/>
          </p:cNvSpPr>
          <p:nvPr>
            <p:ph sz="half" idx="10"/>
          </p:nvPr>
        </p:nvSpPr>
        <p:spPr>
          <a:xfrm>
            <a:off x="4657344" y="207249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457200" y="271463"/>
            <a:ext cx="8229600" cy="1419225"/>
          </a:xfrm>
        </p:spPr>
        <p:txBody>
          <a:bodyPr/>
          <a:lstStyle/>
          <a:p>
            <a:r>
              <a:rPr lang="en-US"/>
              <a:t>Click to edit Master title style</a:t>
            </a:r>
          </a:p>
        </p:txBody>
      </p:sp>
      <p:sp>
        <p:nvSpPr>
          <p:cNvPr id="9" name="Picture Placeholder 2"/>
          <p:cNvSpPr>
            <a:spLocks noGrp="1"/>
          </p:cNvSpPr>
          <p:nvPr>
            <p:ph type="pic" idx="1"/>
          </p:nvPr>
        </p:nvSpPr>
        <p:spPr>
          <a:xfrm>
            <a:off x="463755" y="2074856"/>
            <a:ext cx="7655525" cy="3317525"/>
          </a:xfrm>
          <a:prstGeom prst="rect">
            <a:avLst/>
          </a:prstGeom>
        </p:spPr>
        <p:txBody>
          <a:bodyPr lIns="0" tIns="0"/>
          <a:lstStyle>
            <a:lvl1pPr marL="0" indent="0">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1" name="Text Placeholder 3"/>
          <p:cNvSpPr>
            <a:spLocks noGrp="1"/>
          </p:cNvSpPr>
          <p:nvPr>
            <p:ph type="body" sz="half" idx="11"/>
          </p:nvPr>
        </p:nvSpPr>
        <p:spPr>
          <a:xfrm>
            <a:off x="475185" y="5514471"/>
            <a:ext cx="5486400" cy="514854"/>
          </a:xfrm>
          <a:prstGeom prst="rect">
            <a:avLst/>
          </a:prstGeom>
        </p:spPr>
        <p:txBody>
          <a:bodyPr lIns="0" t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63"/>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8"/>
            <a:ext cx="7772400" cy="3857843"/>
          </a:xfrm>
        </p:spPr>
        <p:txBody>
          <a:bodyPr/>
          <a:lstStyle>
            <a:lvl1pPr marL="0" indent="0" algn="l">
              <a:buNone/>
              <a:defRPr>
                <a:solidFill>
                  <a:schemeClr val="tx1"/>
                </a:solidFill>
              </a:defRPr>
            </a:lvl1pPr>
            <a:lvl2pPr marL="456955" indent="0" algn="ctr">
              <a:buNone/>
              <a:defRPr>
                <a:solidFill>
                  <a:schemeClr val="tx1">
                    <a:tint val="75000"/>
                  </a:schemeClr>
                </a:solidFill>
              </a:defRPr>
            </a:lvl2pPr>
            <a:lvl3pPr marL="913912" indent="0" algn="ctr">
              <a:buNone/>
              <a:defRPr>
                <a:solidFill>
                  <a:schemeClr val="tx1">
                    <a:tint val="75000"/>
                  </a:schemeClr>
                </a:solidFill>
              </a:defRPr>
            </a:lvl3pPr>
            <a:lvl4pPr marL="1370864" indent="0" algn="ctr">
              <a:buNone/>
              <a:defRPr>
                <a:solidFill>
                  <a:schemeClr val="tx1">
                    <a:tint val="75000"/>
                  </a:schemeClr>
                </a:solidFill>
              </a:defRPr>
            </a:lvl4pPr>
            <a:lvl5pPr marL="1827822" indent="0" algn="ctr">
              <a:buNone/>
              <a:defRPr>
                <a:solidFill>
                  <a:schemeClr val="tx1">
                    <a:tint val="75000"/>
                  </a:schemeClr>
                </a:solidFill>
              </a:defRPr>
            </a:lvl5pPr>
            <a:lvl6pPr marL="2284778" indent="0" algn="ctr">
              <a:buNone/>
              <a:defRPr>
                <a:solidFill>
                  <a:schemeClr val="tx1">
                    <a:tint val="75000"/>
                  </a:schemeClr>
                </a:solidFill>
              </a:defRPr>
            </a:lvl6pPr>
            <a:lvl7pPr marL="2741736" indent="0" algn="ctr">
              <a:buNone/>
              <a:defRPr>
                <a:solidFill>
                  <a:schemeClr val="tx1">
                    <a:tint val="75000"/>
                  </a:schemeClr>
                </a:solidFill>
              </a:defRPr>
            </a:lvl7pPr>
            <a:lvl8pPr marL="3198689" indent="0" algn="ctr">
              <a:buNone/>
              <a:defRPr>
                <a:solidFill>
                  <a:schemeClr val="tx1">
                    <a:tint val="75000"/>
                  </a:schemeClr>
                </a:solidFill>
              </a:defRPr>
            </a:lvl8pPr>
            <a:lvl9pPr marL="3655645"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11"/>
            <a:ext cx="8229600" cy="801551"/>
          </a:xfrm>
        </p:spPr>
        <p:txBody>
          <a:bodyPr/>
          <a:lstStyle/>
          <a:p>
            <a:r>
              <a:rPr lang="en-US" dirty="0"/>
              <a:t>Click to edit Master title style</a:t>
            </a:r>
          </a:p>
        </p:txBody>
      </p:sp>
      <p:sp>
        <p:nvSpPr>
          <p:cNvPr id="3" name="Content Placeholder 2"/>
          <p:cNvSpPr>
            <a:spLocks noGrp="1"/>
          </p:cNvSpPr>
          <p:nvPr>
            <p:ph idx="1"/>
          </p:nvPr>
        </p:nvSpPr>
        <p:spPr>
          <a:xfrm>
            <a:off x="457200" y="1230924"/>
            <a:ext cx="8229600" cy="4869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12"/>
            <a:ext cx="8229600" cy="783966"/>
          </a:xfrm>
        </p:spPr>
        <p:txBody>
          <a:bodyPr/>
          <a:lstStyle/>
          <a:p>
            <a:r>
              <a:rPr lang="en-US" dirty="0"/>
              <a:t>Click to edit Master title style</a:t>
            </a:r>
          </a:p>
        </p:txBody>
      </p:sp>
      <p:sp>
        <p:nvSpPr>
          <p:cNvPr id="3" name="Content Placeholder 2"/>
          <p:cNvSpPr>
            <a:spLocks noGrp="1"/>
          </p:cNvSpPr>
          <p:nvPr>
            <p:ph sz="half" idx="1"/>
          </p:nvPr>
        </p:nvSpPr>
        <p:spPr>
          <a:xfrm>
            <a:off x="457200" y="1204547"/>
            <a:ext cx="4038600" cy="4852614"/>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4547"/>
            <a:ext cx="4038600" cy="4852614"/>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6" y="-121591"/>
            <a:ext cx="8089901" cy="4745915"/>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2"/>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9" y="6452361"/>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9/12/19</a:t>
            </a:fld>
            <a:endParaRPr lang="en-US" dirty="0"/>
          </a:p>
        </p:txBody>
      </p:sp>
      <p:sp>
        <p:nvSpPr>
          <p:cNvPr id="9" name="Footer Placeholder 5"/>
          <p:cNvSpPr>
            <a:spLocks noGrp="1"/>
          </p:cNvSpPr>
          <p:nvPr>
            <p:ph type="ftr" sz="quarter" idx="3"/>
          </p:nvPr>
        </p:nvSpPr>
        <p:spPr>
          <a:xfrm>
            <a:off x="729163" y="6470129"/>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5"/>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4553139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5"/>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44"/>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6" y="2140344"/>
            <a:ext cx="3008313" cy="3985825"/>
          </a:xfrm>
        </p:spPr>
        <p:txBody>
          <a:bodyPr>
            <a:normAutofit/>
          </a:bodyPr>
          <a:lstStyle>
            <a:lvl1pPr marL="0" indent="0">
              <a:buNone/>
              <a:defRPr sz="2200" b="0" i="0">
                <a:latin typeface="Helvetica Neue Medium"/>
                <a:cs typeface="Helvetica Neue Medium"/>
              </a:defRPr>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6"/>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61" y="1954847"/>
            <a:ext cx="7655525" cy="3317525"/>
          </a:xfrm>
        </p:spPr>
        <p:txBody>
          <a:bodyPr/>
          <a:lstStyle>
            <a:lvl1pPr marL="0" indent="0">
              <a:buNone/>
              <a:defRPr sz="3200"/>
            </a:lvl1pPr>
            <a:lvl2pPr marL="456955" indent="0">
              <a:buNone/>
              <a:defRPr sz="2800"/>
            </a:lvl2pPr>
            <a:lvl3pPr marL="913912" indent="0">
              <a:buNone/>
              <a:defRPr sz="2400"/>
            </a:lvl3pPr>
            <a:lvl4pPr marL="1370864" indent="0">
              <a:buNone/>
              <a:defRPr sz="2000"/>
            </a:lvl4pPr>
            <a:lvl5pPr marL="1827822" indent="0">
              <a:buNone/>
              <a:defRPr sz="2000"/>
            </a:lvl5pPr>
            <a:lvl6pPr marL="2284778" indent="0">
              <a:buNone/>
              <a:defRPr sz="2000"/>
            </a:lvl6pPr>
            <a:lvl7pPr marL="2741736" indent="0">
              <a:buNone/>
              <a:defRPr sz="2000"/>
            </a:lvl7pPr>
            <a:lvl8pPr marL="3198689" indent="0">
              <a:buNone/>
              <a:defRPr sz="2000"/>
            </a:lvl8pPr>
            <a:lvl9pPr marL="3655645" indent="0">
              <a:buNone/>
              <a:defRPr sz="2000"/>
            </a:lvl9pPr>
          </a:lstStyle>
          <a:p>
            <a:endParaRPr lang="en-US"/>
          </a:p>
        </p:txBody>
      </p:sp>
      <p:sp>
        <p:nvSpPr>
          <p:cNvPr id="4" name="Text Placeholder 3"/>
          <p:cNvSpPr>
            <a:spLocks noGrp="1"/>
          </p:cNvSpPr>
          <p:nvPr>
            <p:ph type="body" sz="half" idx="2"/>
          </p:nvPr>
        </p:nvSpPr>
        <p:spPr>
          <a:xfrm>
            <a:off x="463755" y="5388747"/>
            <a:ext cx="5486400" cy="804862"/>
          </a:xfrm>
        </p:spPr>
        <p:txBody>
          <a:bodyPr/>
          <a:lstStyle>
            <a:lvl1pPr marL="0" indent="0">
              <a:buNone/>
              <a:defRPr sz="1400"/>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31963" y="481013"/>
            <a:ext cx="7248525" cy="928687"/>
          </a:xfrm>
        </p:spPr>
        <p:txBody>
          <a:bodyPr/>
          <a:lstStyle/>
          <a:p>
            <a:r>
              <a:rPr lang="en-US" dirty="0"/>
              <a:t>Click to edit Master title style</a:t>
            </a:r>
          </a:p>
        </p:txBody>
      </p:sp>
      <p:sp>
        <p:nvSpPr>
          <p:cNvPr id="3" name="Table Placeholder 2"/>
          <p:cNvSpPr>
            <a:spLocks noGrp="1"/>
          </p:cNvSpPr>
          <p:nvPr>
            <p:ph type="tbl" idx="1"/>
          </p:nvPr>
        </p:nvSpPr>
        <p:spPr>
          <a:xfrm>
            <a:off x="1749425" y="1606550"/>
            <a:ext cx="6937375" cy="4775200"/>
          </a:xfrm>
        </p:spPr>
        <p:txBody>
          <a:bodyPr/>
          <a:lstStyle/>
          <a:p>
            <a:pPr lvl="0"/>
            <a:endParaRPr lang="en-US" noProof="0"/>
          </a:p>
        </p:txBody>
      </p:sp>
      <p:sp>
        <p:nvSpPr>
          <p:cNvPr id="4" name="Rectangle 3">
            <a:extLst>
              <a:ext uri="{FF2B5EF4-FFF2-40B4-BE49-F238E27FC236}">
                <a16:creationId xmlns:a16="http://schemas.microsoft.com/office/drawing/2014/main" id="{FBC8029D-12E1-9E4D-BBE9-486A0CBD4EA9}"/>
              </a:ext>
            </a:extLst>
          </p:cNvPr>
          <p:cNvSpPr>
            <a:spLocks noGrp="1" noChangeArrowheads="1"/>
          </p:cNvSpPr>
          <p:nvPr userDrawn="1">
            <p:ph type="sldNum" sz="quarter" idx="10"/>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14896707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067" y="1173694"/>
            <a:ext cx="7772400" cy="841374"/>
          </a:xfrm>
        </p:spPr>
        <p:txBody>
          <a:bodyPr anchor="t">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618067" y="2260600"/>
            <a:ext cx="7154333" cy="1752600"/>
          </a:xfrm>
        </p:spPr>
        <p:txBody>
          <a:bodyPr>
            <a:normAutofit/>
          </a:bodyPr>
          <a:lstStyle>
            <a:lvl1pPr marL="0" indent="0" algn="l">
              <a:buNone/>
              <a:defRPr sz="2000" b="0" i="0">
                <a:solidFill>
                  <a:schemeClr val="tx1">
                    <a:tint val="75000"/>
                  </a:schemeClr>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idx="1"/>
          </p:nvPr>
        </p:nvSpPr>
        <p:spPr>
          <a:xfrm>
            <a:off x="457200" y="1443038"/>
            <a:ext cx="8229600" cy="4525963"/>
          </a:xfrm>
        </p:spPr>
        <p:txBody>
          <a:bodyPr>
            <a:normAutofit/>
          </a:bodyPr>
          <a:lstStyle>
            <a:lvl1pPr>
              <a:defRPr sz="1800" b="0" i="0">
                <a:latin typeface="Helvetica Neue"/>
                <a:cs typeface="Helvetica Neue"/>
              </a:defRPr>
            </a:lvl1pPr>
            <a:lvl2pPr>
              <a:defRPr sz="1800" b="0" i="0">
                <a:latin typeface="Helvetica Neue"/>
                <a:cs typeface="Helvetica Neue"/>
              </a:defRPr>
            </a:lvl2pPr>
            <a:lvl3pPr>
              <a:defRPr sz="1800" b="0" i="0">
                <a:latin typeface="Helvetica Neue"/>
                <a:cs typeface="Helvetica Neue"/>
              </a:defRPr>
            </a:lvl3pPr>
            <a:lvl4pPr>
              <a:defRPr sz="1800" b="0" i="0">
                <a:latin typeface="Helvetica Neue"/>
                <a:cs typeface="Helvetica Neue"/>
              </a:defRPr>
            </a:lvl4pPr>
            <a:lvl5pPr>
              <a:defRPr sz="1800" b="0" i="0">
                <a:latin typeface="Helvetica Neue"/>
                <a:cs typeface="Helvetica Neu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sz="half" idx="1"/>
          </p:nvPr>
        </p:nvSpPr>
        <p:spPr>
          <a:xfrm>
            <a:off x="457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067" y="1173694"/>
            <a:ext cx="7772400" cy="841374"/>
          </a:xfrm>
        </p:spPr>
        <p:txBody>
          <a:bodyPr anchor="t">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618067" y="2260600"/>
            <a:ext cx="7154333" cy="1752600"/>
          </a:xfrm>
        </p:spPr>
        <p:txBody>
          <a:bodyPr>
            <a:normAutofit/>
          </a:bodyPr>
          <a:lstStyle>
            <a:lvl1pPr marL="0" indent="0" algn="l">
              <a:buNone/>
              <a:defRPr sz="2000" b="0" i="0">
                <a:solidFill>
                  <a:schemeClr val="tx1">
                    <a:tint val="75000"/>
                  </a:schemeClr>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1338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idx="1"/>
          </p:nvPr>
        </p:nvSpPr>
        <p:spPr>
          <a:xfrm>
            <a:off x="457200" y="1443038"/>
            <a:ext cx="8229600" cy="4525963"/>
          </a:xfrm>
        </p:spPr>
        <p:txBody>
          <a:bodyPr>
            <a:normAutofit/>
          </a:bodyPr>
          <a:lstStyle>
            <a:lvl1pPr>
              <a:defRPr sz="1800" b="0" i="0">
                <a:latin typeface="Helvetica Neue"/>
                <a:cs typeface="Helvetica Neue"/>
              </a:defRPr>
            </a:lvl1pPr>
            <a:lvl2pPr>
              <a:defRPr sz="1800" b="0" i="0">
                <a:latin typeface="Helvetica Neue"/>
                <a:cs typeface="Helvetica Neue"/>
              </a:defRPr>
            </a:lvl2pPr>
            <a:lvl3pPr>
              <a:defRPr sz="1800" b="0" i="0">
                <a:latin typeface="Helvetica Neue"/>
                <a:cs typeface="Helvetica Neue"/>
              </a:defRPr>
            </a:lvl3pPr>
            <a:lvl4pPr>
              <a:defRPr sz="1800" b="0" i="0">
                <a:latin typeface="Helvetica Neue"/>
                <a:cs typeface="Helvetica Neue"/>
              </a:defRPr>
            </a:lvl4pPr>
            <a:lvl5pPr>
              <a:defRPr sz="1800" b="0" i="0">
                <a:latin typeface="Helvetica Neue"/>
                <a:cs typeface="Helvetica Neu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277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sz="half" idx="1" hasCustomPrompt="1"/>
          </p:nvPr>
        </p:nvSpPr>
        <p:spPr>
          <a:xfrm>
            <a:off x="457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zo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41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19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ee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1"/>
          </a:solidFill>
        </p:spPr>
      </p:pic>
      <p:sp>
        <p:nvSpPr>
          <p:cNvPr id="6" name="Text Placeholder 2"/>
          <p:cNvSpPr>
            <a:spLocks noGrp="1"/>
          </p:cNvSpPr>
          <p:nvPr>
            <p:ph idx="10"/>
          </p:nvPr>
        </p:nvSpPr>
        <p:spPr>
          <a:xfrm>
            <a:off x="1038708" y="2148158"/>
            <a:ext cx="7964182" cy="377872"/>
          </a:xfrm>
          <a:prstGeom prst="rect">
            <a:avLst/>
          </a:prstGeom>
        </p:spPr>
        <p:txBody>
          <a:bodyPr rtlCol="0">
            <a:normAutofit/>
          </a:bodyPr>
          <a:lstStyle>
            <a:lvl1pPr>
              <a:defRPr sz="2000">
                <a:latin typeface="Arial" charset="0"/>
                <a:ea typeface="Arial" charset="0"/>
                <a:cs typeface="Arial" charset="0"/>
              </a:defRPr>
            </a:lvl1pPr>
          </a:lstStyle>
          <a:p>
            <a:pPr lvl="0"/>
            <a:r>
              <a:rPr lang="en-US" dirty="0"/>
              <a:t>Click to edit Master text styles</a:t>
            </a:r>
          </a:p>
        </p:txBody>
      </p:sp>
      <p:sp>
        <p:nvSpPr>
          <p:cNvPr id="8" name="Text Placeholder 3"/>
          <p:cNvSpPr>
            <a:spLocks noGrp="1"/>
          </p:cNvSpPr>
          <p:nvPr>
            <p:ph type="body" sz="quarter" idx="11"/>
          </p:nvPr>
        </p:nvSpPr>
        <p:spPr>
          <a:xfrm>
            <a:off x="1040925" y="2606358"/>
            <a:ext cx="7977028" cy="508001"/>
          </a:xfrm>
        </p:spPr>
        <p:txBody>
          <a:bodyPr>
            <a:normAutofit/>
          </a:bodyPr>
          <a:lstStyle>
            <a:lvl1pPr>
              <a:defRPr sz="1600"/>
            </a:lvl1pPr>
          </a:lstStyle>
          <a:p>
            <a:pPr lvl="0"/>
            <a:r>
              <a:rPr lang="en-US"/>
              <a:t>Click to edit Master text styles</a:t>
            </a:r>
          </a:p>
        </p:txBody>
      </p:sp>
      <p:sp>
        <p:nvSpPr>
          <p:cNvPr id="9" name="Title 1"/>
          <p:cNvSpPr>
            <a:spLocks noGrp="1"/>
          </p:cNvSpPr>
          <p:nvPr>
            <p:ph type="title"/>
          </p:nvPr>
        </p:nvSpPr>
        <p:spPr>
          <a:xfrm>
            <a:off x="1037726" y="260350"/>
            <a:ext cx="7964987" cy="1619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010241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871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639762"/>
          </a:xfrm>
        </p:spPr>
        <p:txBody>
          <a:bodyPr anchor="b"/>
          <a:lstStyle>
            <a:lvl1pPr marL="0" indent="0">
              <a:buNone/>
              <a:defRPr sz="2400" b="1">
                <a:solidFill>
                  <a:schemeClr val="bg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62"/>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95400"/>
            <a:ext cx="4041775" cy="639762"/>
          </a:xfrm>
        </p:spPr>
        <p:txBody>
          <a:bodyPr anchor="b"/>
          <a:lstStyle>
            <a:lvl1pPr marL="0" indent="0">
              <a:buNone/>
              <a:defRPr sz="2400" b="1">
                <a:solidFill>
                  <a:schemeClr val="bg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35162"/>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904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72360806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3378910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3446490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091673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5267796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5">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354754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solidFill>
                  <a:srgbClr val="FFFFFF"/>
                </a:solidFill>
              </a:rPr>
              <a:t>1/29/2016</a:t>
            </a:r>
            <a:endParaRPr lang="en-US" dirty="0">
              <a:solidFill>
                <a:srgbClr val="FFFFFF"/>
              </a:solidFill>
            </a:endParaRPr>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solidFill>
                  <a:srgbClr val="FFFFFF"/>
                </a:solidFill>
              </a:rPr>
              <a:t>Racial and Ethnic Inequalities in Dementia Incidence and Survival</a:t>
            </a:r>
            <a:endParaRPr lang="en-US" dirty="0">
              <a:solidFill>
                <a:srgbClr val="FFFFFF"/>
              </a:solidFill>
            </a:endParaRPr>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solidFill>
                  <a:srgbClr val="FFFFFF"/>
                </a:solidFill>
              </a:rPr>
              <a:pPr/>
              <a:t>‹#›</a:t>
            </a:fld>
            <a:endParaRPr lang="en-US" dirty="0">
              <a:solidFill>
                <a:srgbClr val="FFFFFF"/>
              </a:solidFill>
            </a:endParaRPr>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Garamond"/>
              </a:endParaRPr>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Garamond"/>
              </a:endParaRPr>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7413406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70328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FFC6-1F7A-4D48-9AD5-DECD1CD7C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004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362712"/>
            <a:ext cx="8378508" cy="510909"/>
          </a:xfrm>
        </p:spPr>
        <p:txBody>
          <a:bodyPr vert="horz" wrap="square" lIns="91440" tIns="45720" rIns="91440" bIns="45720" rtlCol="0" anchor="t" anchorCtr="0">
            <a:spAutoFit/>
          </a:bodyPr>
          <a:lstStyle>
            <a:lvl1pPr>
              <a:defRPr lang="en-US" sz="3200" dirty="0"/>
            </a:lvl1pPr>
          </a:lstStyle>
          <a:p>
            <a:pPr lvl="0"/>
            <a:r>
              <a:rPr lang="en-US" dirty="0"/>
              <a:t>Slide Title Here</a:t>
            </a:r>
          </a:p>
        </p:txBody>
      </p:sp>
      <p:sp>
        <p:nvSpPr>
          <p:cNvPr id="3" name="Content Placeholder 2"/>
          <p:cNvSpPr>
            <a:spLocks noGrp="1"/>
          </p:cNvSpPr>
          <p:nvPr>
            <p:ph idx="1" hasCustomPrompt="1"/>
          </p:nvPr>
        </p:nvSpPr>
        <p:spPr>
          <a:xfrm>
            <a:off x="365125" y="1127760"/>
            <a:ext cx="8621798" cy="4447494"/>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76960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362712"/>
            <a:ext cx="8378508" cy="510909"/>
          </a:xfrm>
        </p:spPr>
        <p:txBody>
          <a:bodyPr vert="horz" wrap="square" lIns="91440" tIns="45720" rIns="91440" bIns="45720" rtlCol="0" anchor="t" anchorCtr="0">
            <a:spAutoFit/>
          </a:bodyPr>
          <a:lstStyle>
            <a:lvl1pPr>
              <a:defRPr lang="en-US" sz="3200" dirty="0"/>
            </a:lvl1pPr>
          </a:lstStyle>
          <a:p>
            <a:pPr lvl="0"/>
            <a:r>
              <a:rPr lang="en-US" dirty="0"/>
              <a:t>Slide Title Here</a:t>
            </a:r>
          </a:p>
        </p:txBody>
      </p:sp>
      <p:sp>
        <p:nvSpPr>
          <p:cNvPr id="3" name="Content Placeholder 2"/>
          <p:cNvSpPr>
            <a:spLocks noGrp="1"/>
          </p:cNvSpPr>
          <p:nvPr>
            <p:ph idx="1" hasCustomPrompt="1"/>
          </p:nvPr>
        </p:nvSpPr>
        <p:spPr>
          <a:xfrm>
            <a:off x="365125" y="1524000"/>
            <a:ext cx="8621798" cy="4509294"/>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365125" y="1121724"/>
            <a:ext cx="8360272" cy="265116"/>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833635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362712"/>
            <a:ext cx="8373618" cy="510909"/>
          </a:xfrm>
        </p:spPr>
        <p:txBody>
          <a:bodyPr vert="horz" wrap="square" lIns="91440" tIns="45720" rIns="91440" bIns="45720" rtlCol="0" anchor="t" anchorCtr="0">
            <a:spAutoFit/>
          </a:bodyPr>
          <a:lstStyle>
            <a:lvl1pPr>
              <a:defRPr lang="en-US" sz="3200" dirty="0"/>
            </a:lvl1pPr>
          </a:lstStyle>
          <a:p>
            <a:pPr marL="0" lvl="0"/>
            <a:r>
              <a:rPr lang="en-US" dirty="0"/>
              <a:t>Slide Title Here</a:t>
            </a:r>
          </a:p>
        </p:txBody>
      </p:sp>
      <p:sp>
        <p:nvSpPr>
          <p:cNvPr id="3" name="Content Placeholder 2"/>
          <p:cNvSpPr>
            <a:spLocks noGrp="1"/>
          </p:cNvSpPr>
          <p:nvPr>
            <p:ph idx="1" hasCustomPrompt="1"/>
          </p:nvPr>
        </p:nvSpPr>
        <p:spPr>
          <a:xfrm>
            <a:off x="365760" y="1562634"/>
            <a:ext cx="4117451" cy="397801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365126" y="1013951"/>
            <a:ext cx="8353582"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709161" y="1556703"/>
            <a:ext cx="4186666" cy="397801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0508165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362712"/>
            <a:ext cx="8373618" cy="510909"/>
          </a:xfrm>
        </p:spPr>
        <p:txBody>
          <a:bodyPr vert="horz" wrap="square" lIns="91440" tIns="45720" rIns="91440" bIns="45720" rtlCol="0" anchor="t" anchorCtr="0">
            <a:spAutoFit/>
          </a:bodyPr>
          <a:lstStyle>
            <a:lvl1pPr>
              <a:defRPr lang="en-US" sz="3200" dirty="0"/>
            </a:lvl1pPr>
          </a:lstStyle>
          <a:p>
            <a:pPr marL="0" lvl="0"/>
            <a:r>
              <a:rPr lang="en-US" dirty="0"/>
              <a:t>Slide Title Here</a:t>
            </a:r>
          </a:p>
        </p:txBody>
      </p:sp>
      <p:sp>
        <p:nvSpPr>
          <p:cNvPr id="3" name="Text Placeholder 2"/>
          <p:cNvSpPr>
            <a:spLocks noGrp="1"/>
          </p:cNvSpPr>
          <p:nvPr>
            <p:ph type="body" idx="10" hasCustomPrompt="1"/>
          </p:nvPr>
        </p:nvSpPr>
        <p:spPr>
          <a:xfrm>
            <a:off x="365125" y="935792"/>
            <a:ext cx="8352841"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1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679691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32517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1/29/2016</a:t>
            </a:r>
            <a:endParaRPr lang="en-US" dirty="0">
              <a:solidFill>
                <a:prstClr val="white"/>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solidFill>
                  <a:prstClr val="white"/>
                </a:solidFill>
              </a:rPr>
              <a:t>Racial and Ethnic Inequalities in Dementia Incidence and Survival</a:t>
            </a:r>
            <a:endParaRPr lang="en-US" dirty="0">
              <a:solidFill>
                <a:prstClr val="white"/>
              </a:solidFill>
            </a:endParaRPr>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3661689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01847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with Logo">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65822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losing with Quote">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2077924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with Collag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2807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63AA-B3E0-BC44-893E-CF34BBE924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381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lvl1pPr>
              <a:defRPr sz="3600" b="1"/>
            </a:lvl1pPr>
          </a:lstStyle>
          <a:p>
            <a:r>
              <a:rPr kumimoji="0" lang="en-US" dirty="0"/>
              <a:t>Click to edit Master title style</a:t>
            </a:r>
          </a:p>
        </p:txBody>
      </p:sp>
      <p:sp>
        <p:nvSpPr>
          <p:cNvPr id="4" name="Date Placeholder 3"/>
          <p:cNvSpPr>
            <a:spLocks noGrp="1"/>
          </p:cNvSpPr>
          <p:nvPr>
            <p:ph type="dt" sz="half" idx="10"/>
          </p:nvPr>
        </p:nvSpPr>
        <p:spPr/>
        <p:txBody>
          <a:bodyPr/>
          <a:lstStyle/>
          <a:p>
            <a:r>
              <a:rPr lang="en-US">
                <a:solidFill>
                  <a:prstClr val="white"/>
                </a:solidFill>
              </a:rPr>
              <a:t>1/29/2016</a:t>
            </a:r>
          </a:p>
        </p:txBody>
      </p:sp>
      <p:sp>
        <p:nvSpPr>
          <p:cNvPr id="5" name="Footer Placeholder 4"/>
          <p:cNvSpPr>
            <a:spLocks noGrp="1"/>
          </p:cNvSpPr>
          <p:nvPr>
            <p:ph type="ftr" sz="quarter" idx="11"/>
          </p:nvPr>
        </p:nvSpPr>
        <p:spPr/>
        <p:txBody>
          <a:bodyPr/>
          <a:lstStyle>
            <a:lvl1pPr algn="l">
              <a:defRPr b="1"/>
            </a:lvl1pPr>
          </a:lstStyle>
          <a:p>
            <a:r>
              <a:rPr lang="en-US">
                <a:solidFill>
                  <a:prstClr val="white"/>
                </a:solidFill>
              </a:rPr>
              <a:t>Racial and Ethnic Inequalities in Dementia Incidence and Survival</a:t>
            </a:r>
            <a:endParaRPr lang="en-US" dirty="0">
              <a:solidFill>
                <a:prstClr val="white"/>
              </a:solidFill>
            </a:endParaRPr>
          </a:p>
        </p:txBody>
      </p:sp>
      <p:sp>
        <p:nvSpPr>
          <p:cNvPr id="6" name="Slide Number Placeholder 5"/>
          <p:cNvSpPr>
            <a:spLocks noGrp="1"/>
          </p:cNvSpPr>
          <p:nvPr>
            <p:ph type="sldNum" sz="quarter" idx="12"/>
          </p:nvPr>
        </p:nvSpPr>
        <p:spPr>
          <a:xfrm>
            <a:off x="8229600" y="6248400"/>
            <a:ext cx="533400" cy="244476"/>
          </a:xfrm>
        </p:spPr>
        <p:txBody>
          <a:bodyPr/>
          <a:lstStyle>
            <a:lvl1pPr>
              <a:defRPr>
                <a:solidFill>
                  <a:srgbClr val="002060"/>
                </a:solidFill>
              </a:defRPr>
            </a:lvl1pPr>
          </a:lstStyle>
          <a:p>
            <a:fld id="{8113C1B8-FA3E-4CB6-98A8-9F0C7C78694D}"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lvl1pPr>
              <a:defRPr b="1"/>
            </a:lvl1pPr>
            <a:lvl2pPr>
              <a:defRPr b="1"/>
            </a:lvl2pPr>
            <a:lvl3pPr>
              <a:defRPr b="1"/>
            </a:lvl3pPr>
            <a:lvl4pPr>
              <a:defRPr b="1"/>
            </a:lvl4pPr>
            <a:lvl5pPr>
              <a:defRPr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929707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63"/>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8"/>
            <a:ext cx="7772400" cy="3857843"/>
          </a:xfrm>
        </p:spPr>
        <p:txBody>
          <a:bodyPr/>
          <a:lstStyle>
            <a:lvl1pPr marL="0" indent="0" algn="l">
              <a:buNone/>
              <a:defRPr>
                <a:solidFill>
                  <a:schemeClr val="tx1"/>
                </a:solidFill>
              </a:defRPr>
            </a:lvl1pPr>
            <a:lvl2pPr marL="456955" indent="0" algn="ctr">
              <a:buNone/>
              <a:defRPr>
                <a:solidFill>
                  <a:schemeClr val="tx1">
                    <a:tint val="75000"/>
                  </a:schemeClr>
                </a:solidFill>
              </a:defRPr>
            </a:lvl2pPr>
            <a:lvl3pPr marL="913912" indent="0" algn="ctr">
              <a:buNone/>
              <a:defRPr>
                <a:solidFill>
                  <a:schemeClr val="tx1">
                    <a:tint val="75000"/>
                  </a:schemeClr>
                </a:solidFill>
              </a:defRPr>
            </a:lvl3pPr>
            <a:lvl4pPr marL="1370864" indent="0" algn="ctr">
              <a:buNone/>
              <a:defRPr>
                <a:solidFill>
                  <a:schemeClr val="tx1">
                    <a:tint val="75000"/>
                  </a:schemeClr>
                </a:solidFill>
              </a:defRPr>
            </a:lvl4pPr>
            <a:lvl5pPr marL="1827822" indent="0" algn="ctr">
              <a:buNone/>
              <a:defRPr>
                <a:solidFill>
                  <a:schemeClr val="tx1">
                    <a:tint val="75000"/>
                  </a:schemeClr>
                </a:solidFill>
              </a:defRPr>
            </a:lvl5pPr>
            <a:lvl6pPr marL="2284778" indent="0" algn="ctr">
              <a:buNone/>
              <a:defRPr>
                <a:solidFill>
                  <a:schemeClr val="tx1">
                    <a:tint val="75000"/>
                  </a:schemeClr>
                </a:solidFill>
              </a:defRPr>
            </a:lvl6pPr>
            <a:lvl7pPr marL="2741736" indent="0" algn="ctr">
              <a:buNone/>
              <a:defRPr>
                <a:solidFill>
                  <a:schemeClr val="tx1">
                    <a:tint val="75000"/>
                  </a:schemeClr>
                </a:solidFill>
              </a:defRPr>
            </a:lvl7pPr>
            <a:lvl8pPr marL="3198689" indent="0" algn="ctr">
              <a:buNone/>
              <a:defRPr>
                <a:solidFill>
                  <a:schemeClr val="tx1">
                    <a:tint val="75000"/>
                  </a:schemeClr>
                </a:solidFill>
              </a:defRPr>
            </a:lvl8pPr>
            <a:lvl9pPr marL="365564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46040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4765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11"/>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11"/>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4081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7747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769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5"/>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44"/>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6" y="2140344"/>
            <a:ext cx="3008313" cy="3985825"/>
          </a:xfrm>
        </p:spPr>
        <p:txBody>
          <a:bodyPr>
            <a:normAutofit/>
          </a:bodyPr>
          <a:lstStyle>
            <a:lvl1pPr marL="0" indent="0">
              <a:buNone/>
              <a:defRPr sz="2200" b="0" i="0">
                <a:latin typeface="Helvetica Neue Medium"/>
                <a:cs typeface="Helvetica Neue Medium"/>
              </a:defRPr>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extLst>
      <p:ext uri="{BB962C8B-B14F-4D97-AF65-F5344CB8AC3E}">
        <p14:creationId xmlns:p14="http://schemas.microsoft.com/office/powerpoint/2010/main" val="1044628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6"/>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61" y="1954847"/>
            <a:ext cx="7655525" cy="3317525"/>
          </a:xfrm>
        </p:spPr>
        <p:txBody>
          <a:bodyPr/>
          <a:lstStyle>
            <a:lvl1pPr marL="0" indent="0">
              <a:buNone/>
              <a:defRPr sz="3200"/>
            </a:lvl1pPr>
            <a:lvl2pPr marL="456955" indent="0">
              <a:buNone/>
              <a:defRPr sz="2800"/>
            </a:lvl2pPr>
            <a:lvl3pPr marL="913912" indent="0">
              <a:buNone/>
              <a:defRPr sz="2400"/>
            </a:lvl3pPr>
            <a:lvl4pPr marL="1370864" indent="0">
              <a:buNone/>
              <a:defRPr sz="2000"/>
            </a:lvl4pPr>
            <a:lvl5pPr marL="1827822" indent="0">
              <a:buNone/>
              <a:defRPr sz="2000"/>
            </a:lvl5pPr>
            <a:lvl6pPr marL="2284778" indent="0">
              <a:buNone/>
              <a:defRPr sz="2000"/>
            </a:lvl6pPr>
            <a:lvl7pPr marL="2741736" indent="0">
              <a:buNone/>
              <a:defRPr sz="2000"/>
            </a:lvl7pPr>
            <a:lvl8pPr marL="3198689" indent="0">
              <a:buNone/>
              <a:defRPr sz="2000"/>
            </a:lvl8pPr>
            <a:lvl9pPr marL="3655645" indent="0">
              <a:buNone/>
              <a:defRPr sz="2000"/>
            </a:lvl9pPr>
          </a:lstStyle>
          <a:p>
            <a:endParaRPr lang="en-US"/>
          </a:p>
        </p:txBody>
      </p:sp>
      <p:sp>
        <p:nvSpPr>
          <p:cNvPr id="4" name="Text Placeholder 3"/>
          <p:cNvSpPr>
            <a:spLocks noGrp="1"/>
          </p:cNvSpPr>
          <p:nvPr>
            <p:ph type="body" sz="half" idx="2"/>
          </p:nvPr>
        </p:nvSpPr>
        <p:spPr>
          <a:xfrm>
            <a:off x="463755" y="5388747"/>
            <a:ext cx="5486400" cy="804862"/>
          </a:xfrm>
        </p:spPr>
        <p:txBody>
          <a:bodyPr/>
          <a:lstStyle>
            <a:lvl1pPr marL="0" indent="0">
              <a:buNone/>
              <a:defRPr sz="1400"/>
            </a:lvl1pPr>
            <a:lvl2pPr marL="456955" indent="0">
              <a:buNone/>
              <a:defRPr sz="1200"/>
            </a:lvl2pPr>
            <a:lvl3pPr marL="913912" indent="0">
              <a:buNone/>
              <a:defRPr sz="1000"/>
            </a:lvl3pPr>
            <a:lvl4pPr marL="1370864" indent="0">
              <a:buNone/>
              <a:defRPr sz="900"/>
            </a:lvl4pPr>
            <a:lvl5pPr marL="1827822" indent="0">
              <a:buNone/>
              <a:defRPr sz="900"/>
            </a:lvl5pPr>
            <a:lvl6pPr marL="2284778" indent="0">
              <a:buNone/>
              <a:defRPr sz="900"/>
            </a:lvl6pPr>
            <a:lvl7pPr marL="2741736" indent="0">
              <a:buNone/>
              <a:defRPr sz="900"/>
            </a:lvl7pPr>
            <a:lvl8pPr marL="3198689" indent="0">
              <a:buNone/>
              <a:defRPr sz="900"/>
            </a:lvl8pPr>
            <a:lvl9pPr marL="3655645" indent="0">
              <a:buNone/>
              <a:defRPr sz="900"/>
            </a:lvl9pPr>
          </a:lstStyle>
          <a:p>
            <a:pPr lvl="0"/>
            <a:r>
              <a:rPr lang="en-US" dirty="0"/>
              <a:t>Click to edit Master text styles</a:t>
            </a:r>
          </a:p>
        </p:txBody>
      </p:sp>
    </p:spTree>
    <p:extLst>
      <p:ext uri="{BB962C8B-B14F-4D97-AF65-F5344CB8AC3E}">
        <p14:creationId xmlns:p14="http://schemas.microsoft.com/office/powerpoint/2010/main" val="1915261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a:prstGeom prst="rect">
            <a:avLst/>
          </a:prstGeom>
        </p:spPr>
        <p:txBody>
          <a:bodyPr/>
          <a:lstStyle>
            <a:lvl1pPr marL="0" indent="0" algn="l">
              <a:buNone/>
              <a:defRPr>
                <a:solidFill>
                  <a:schemeClr val="tx1"/>
                </a:solidFill>
              </a:defRPr>
            </a:lvl1pPr>
            <a:lvl2pPr marL="800100" indent="-342900" algn="l">
              <a:buFont typeface="Arial"/>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Tree>
    <p:extLst>
      <p:ext uri="{BB962C8B-B14F-4D97-AF65-F5344CB8AC3E}">
        <p14:creationId xmlns:p14="http://schemas.microsoft.com/office/powerpoint/2010/main" val="2986112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2054724"/>
            <a:ext cx="8229600" cy="404575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11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28408" y="940744"/>
            <a:ext cx="6268457" cy="1416721"/>
          </a:xfrm>
          <a:prstGeom prst="rect">
            <a:avLst/>
          </a:prstGeom>
        </p:spPr>
        <p:txBody>
          <a:bodyPr>
            <a:normAutofit/>
          </a:bodyPr>
          <a:lstStyle>
            <a:lvl1pPr algn="l">
              <a:defRPr sz="3000" b="0" i="0">
                <a:solidFill>
                  <a:srgbClr val="6C3A77"/>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3328408" y="2696518"/>
            <a:ext cx="6400800" cy="1193666"/>
          </a:xfrm>
        </p:spPr>
        <p:txBody>
          <a:bodyPr>
            <a:normAutofit/>
          </a:bodyPr>
          <a:lstStyle>
            <a:lvl1pPr marL="0" indent="0" algn="l">
              <a:buNone/>
              <a:defRPr sz="20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33251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a:prstGeom prst="rect">
            <a:avLst/>
          </a:prstGeo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a:prstGeom prst="rect">
            <a:avLst/>
          </a:prstGeo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30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7696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778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a:prstGeom prst="rect">
            <a:avLst/>
          </a:prstGeo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a:prstGeom prst="rect">
            <a:avLst/>
          </a:prstGeo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84972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63755" y="5388741"/>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9315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39876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718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868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5550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38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82400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107177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89461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2"/>
            <a:ext cx="77724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871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1446355"/>
          </a:xfrm>
        </p:spPr>
        <p:txBody>
          <a:bodyPr anchor="b">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3575050" y="2140338"/>
            <a:ext cx="5111750"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40338"/>
            <a:ext cx="3008313"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5" y="592160"/>
            <a:ext cx="5486400" cy="1188770"/>
          </a:xfrm>
        </p:spPr>
        <p:txBody>
          <a:bodyPr anchor="b">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63755" y="538874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067" y="1173694"/>
            <a:ext cx="7772400" cy="841374"/>
          </a:xfrm>
        </p:spPr>
        <p:txBody>
          <a:bodyPr anchor="t">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618067" y="2260600"/>
            <a:ext cx="7154333" cy="1752600"/>
          </a:xfrm>
        </p:spPr>
        <p:txBody>
          <a:bodyPr>
            <a:normAutofit/>
          </a:bodyPr>
          <a:lstStyle>
            <a:lvl1pPr marL="0" indent="0" algn="l">
              <a:buNone/>
              <a:defRPr sz="2000" b="0" i="0">
                <a:solidFill>
                  <a:schemeClr val="tx1">
                    <a:tint val="75000"/>
                  </a:schemeClr>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idx="1"/>
          </p:nvPr>
        </p:nvSpPr>
        <p:spPr>
          <a:xfrm>
            <a:off x="457200" y="1443038"/>
            <a:ext cx="8229600" cy="4525963"/>
          </a:xfrm>
        </p:spPr>
        <p:txBody>
          <a:bodyPr>
            <a:normAutofit/>
          </a:bodyPr>
          <a:lstStyle>
            <a:lvl1pPr>
              <a:defRPr sz="1800" b="0" i="0">
                <a:latin typeface="Helvetica Neue"/>
                <a:cs typeface="Helvetica Neue"/>
              </a:defRPr>
            </a:lvl1pPr>
            <a:lvl2pPr>
              <a:defRPr sz="1800" b="0" i="0">
                <a:latin typeface="Helvetica Neue"/>
                <a:cs typeface="Helvetica Neue"/>
              </a:defRPr>
            </a:lvl2pPr>
            <a:lvl3pPr>
              <a:defRPr sz="1800" b="0" i="0">
                <a:latin typeface="Helvetica Neue"/>
                <a:cs typeface="Helvetica Neue"/>
              </a:defRPr>
            </a:lvl3pPr>
            <a:lvl4pPr>
              <a:defRPr sz="1800" b="0" i="0">
                <a:latin typeface="Helvetica Neue"/>
                <a:cs typeface="Helvetica Neue"/>
              </a:defRPr>
            </a:lvl4pPr>
            <a:lvl5pPr>
              <a:defRPr sz="1800" b="0" i="0">
                <a:latin typeface="Helvetica Neue"/>
                <a:cs typeface="Helvetica Neu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sz="half" idx="1" hasCustomPrompt="1"/>
          </p:nvPr>
        </p:nvSpPr>
        <p:spPr>
          <a:xfrm>
            <a:off x="457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zo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504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639762"/>
          </a:xfrm>
        </p:spPr>
        <p:txBody>
          <a:bodyPr anchor="b"/>
          <a:lstStyle>
            <a:lvl1pPr marL="0" indent="0">
              <a:buNone/>
              <a:defRPr sz="2400" b="1">
                <a:solidFill>
                  <a:schemeClr val="bg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62"/>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95400"/>
            <a:ext cx="4041775" cy="639762"/>
          </a:xfrm>
        </p:spPr>
        <p:txBody>
          <a:bodyPr anchor="b"/>
          <a:lstStyle>
            <a:lvl1pPr marL="0" indent="0">
              <a:buNone/>
              <a:defRPr sz="2400" b="1">
                <a:solidFill>
                  <a:schemeClr val="bg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35162"/>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57"/>
            <a:ext cx="7772400" cy="638431"/>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457200" y="1587442"/>
            <a:ext cx="7772400" cy="4353664"/>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577200"/>
            <a:ext cx="8229600" cy="4523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57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78208"/>
            <a:ext cx="40386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7262537" cy="985839"/>
          </a:xfrm>
        </p:spPr>
        <p:txBody>
          <a:bodyPr>
            <a:normAutofit/>
          </a:bodyPr>
          <a:lstStyle>
            <a:lvl1pPr algn="ctr">
              <a:defRPr sz="2700" b="1"/>
            </a:lvl1pPr>
          </a:lstStyle>
          <a:p>
            <a:r>
              <a:rPr lang="en-US" dirty="0"/>
              <a:t>Click to edit Master title style</a:t>
            </a:r>
          </a:p>
        </p:txBody>
      </p:sp>
      <p:sp>
        <p:nvSpPr>
          <p:cNvPr id="3" name="Content Placeholder 2"/>
          <p:cNvSpPr>
            <a:spLocks noGrp="1"/>
          </p:cNvSpPr>
          <p:nvPr>
            <p:ph idx="1"/>
          </p:nvPr>
        </p:nvSpPr>
        <p:spPr>
          <a:xfrm>
            <a:off x="3575050" y="1607924"/>
            <a:ext cx="5111750" cy="4518239"/>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7924"/>
            <a:ext cx="3008313" cy="4518239"/>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754" y="327730"/>
            <a:ext cx="7655525" cy="931158"/>
          </a:xfrm>
        </p:spPr>
        <p:txBody>
          <a:bodyPr>
            <a:normAutofit/>
          </a:bodyPr>
          <a:lstStyle>
            <a:lvl1pPr algn="ctr">
              <a:defRPr sz="3200" b="0"/>
            </a:lvl1pPr>
          </a:lstStyle>
          <a:p>
            <a:r>
              <a:rPr lang="en-US" dirty="0"/>
              <a:t>Click to edit Master title style</a:t>
            </a:r>
          </a:p>
        </p:txBody>
      </p:sp>
      <p:sp>
        <p:nvSpPr>
          <p:cNvPr id="3" name="Picture Placeholder 2"/>
          <p:cNvSpPr>
            <a:spLocks noGrp="1"/>
          </p:cNvSpPr>
          <p:nvPr>
            <p:ph type="pic" idx="1"/>
          </p:nvPr>
        </p:nvSpPr>
        <p:spPr>
          <a:xfrm>
            <a:off x="463755" y="1954841"/>
            <a:ext cx="7655525"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63755" y="5388741"/>
            <a:ext cx="765552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7950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067" y="1173694"/>
            <a:ext cx="7772400" cy="841374"/>
          </a:xfrm>
        </p:spPr>
        <p:txBody>
          <a:bodyPr anchor="t">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Subtitle 2"/>
          <p:cNvSpPr>
            <a:spLocks noGrp="1"/>
          </p:cNvSpPr>
          <p:nvPr>
            <p:ph type="subTitle" idx="1"/>
          </p:nvPr>
        </p:nvSpPr>
        <p:spPr>
          <a:xfrm>
            <a:off x="618067" y="2260600"/>
            <a:ext cx="7154333" cy="1752600"/>
          </a:xfrm>
        </p:spPr>
        <p:txBody>
          <a:bodyPr>
            <a:normAutofit/>
          </a:bodyPr>
          <a:lstStyle>
            <a:lvl1pPr marL="0" indent="0" algn="l">
              <a:buNone/>
              <a:defRPr sz="2000" b="0" i="0">
                <a:solidFill>
                  <a:schemeClr val="tx1">
                    <a:tint val="75000"/>
                  </a:schemeClr>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idx="1"/>
          </p:nvPr>
        </p:nvSpPr>
        <p:spPr>
          <a:xfrm>
            <a:off x="457200" y="1443038"/>
            <a:ext cx="8229600" cy="4525963"/>
          </a:xfrm>
        </p:spPr>
        <p:txBody>
          <a:bodyPr>
            <a:normAutofit/>
          </a:bodyPr>
          <a:lstStyle>
            <a:lvl1pPr>
              <a:defRPr sz="1800" b="0" i="0">
                <a:latin typeface="Helvetica Neue"/>
                <a:cs typeface="Helvetica Neue"/>
              </a:defRPr>
            </a:lvl1pPr>
            <a:lvl2pPr>
              <a:defRPr sz="1800" b="0" i="0">
                <a:latin typeface="Helvetica Neue"/>
                <a:cs typeface="Helvetica Neue"/>
              </a:defRPr>
            </a:lvl2pPr>
            <a:lvl3pPr>
              <a:defRPr sz="1800" b="0" i="0">
                <a:latin typeface="Helvetica Neue"/>
                <a:cs typeface="Helvetica Neue"/>
              </a:defRPr>
            </a:lvl3pPr>
            <a:lvl4pPr>
              <a:defRPr sz="1800" b="0" i="0">
                <a:latin typeface="Helvetica Neue"/>
                <a:cs typeface="Helvetica Neue"/>
              </a:defRPr>
            </a:lvl4pPr>
            <a:lvl5pPr>
              <a:defRPr sz="1800" b="0" i="0">
                <a:latin typeface="Helvetica Neue"/>
                <a:cs typeface="Helvetica Neu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0" i="0">
                <a:solidFill>
                  <a:srgbClr val="662E6B"/>
                </a:solidFill>
                <a:latin typeface="Helvetica Neue Medium"/>
                <a:cs typeface="Helvetica Neue Medium"/>
              </a:defRPr>
            </a:lvl1pPr>
          </a:lstStyle>
          <a:p>
            <a:r>
              <a:rPr lang="en-US" dirty="0"/>
              <a:t>Click to edit Master title style</a:t>
            </a:r>
          </a:p>
        </p:txBody>
      </p:sp>
      <p:sp>
        <p:nvSpPr>
          <p:cNvPr id="3" name="Content Placeholder 2"/>
          <p:cNvSpPr>
            <a:spLocks noGrp="1"/>
          </p:cNvSpPr>
          <p:nvPr>
            <p:ph sz="half" idx="1"/>
          </p:nvPr>
        </p:nvSpPr>
        <p:spPr>
          <a:xfrm>
            <a:off x="457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763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20463"/>
            <a:ext cx="7772400" cy="1046703"/>
          </a:xfrm>
        </p:spPr>
        <p:txBody>
          <a:bodyPr/>
          <a:lstStyle/>
          <a:p>
            <a:r>
              <a:rPr lang="en-US" dirty="0"/>
              <a:t>Click to edit Master title style</a:t>
            </a:r>
          </a:p>
        </p:txBody>
      </p:sp>
      <p:sp>
        <p:nvSpPr>
          <p:cNvPr id="3" name="Subtitle 2"/>
          <p:cNvSpPr>
            <a:spLocks noGrp="1"/>
          </p:cNvSpPr>
          <p:nvPr>
            <p:ph type="subTitle" idx="1"/>
          </p:nvPr>
        </p:nvSpPr>
        <p:spPr>
          <a:xfrm>
            <a:off x="457200" y="2083268"/>
            <a:ext cx="7772400" cy="3857843"/>
          </a:xfrm>
        </p:spPr>
        <p:txBody>
          <a:bodyPr/>
          <a:lstStyle>
            <a:lvl1pPr marL="0" indent="0" algn="l">
              <a:buNone/>
              <a:defRPr>
                <a:solidFill>
                  <a:schemeClr val="tx1"/>
                </a:solidFill>
              </a:defRPr>
            </a:lvl1pPr>
            <a:lvl2pPr marL="456955" indent="0" algn="ctr">
              <a:buNone/>
              <a:defRPr>
                <a:solidFill>
                  <a:schemeClr val="tx1">
                    <a:tint val="75000"/>
                  </a:schemeClr>
                </a:solidFill>
              </a:defRPr>
            </a:lvl2pPr>
            <a:lvl3pPr marL="913912" indent="0" algn="ctr">
              <a:buNone/>
              <a:defRPr>
                <a:solidFill>
                  <a:schemeClr val="tx1">
                    <a:tint val="75000"/>
                  </a:schemeClr>
                </a:solidFill>
              </a:defRPr>
            </a:lvl3pPr>
            <a:lvl4pPr marL="1370864" indent="0" algn="ctr">
              <a:buNone/>
              <a:defRPr>
                <a:solidFill>
                  <a:schemeClr val="tx1">
                    <a:tint val="75000"/>
                  </a:schemeClr>
                </a:solidFill>
              </a:defRPr>
            </a:lvl4pPr>
            <a:lvl5pPr marL="1827822" indent="0" algn="ctr">
              <a:buNone/>
              <a:defRPr>
                <a:solidFill>
                  <a:schemeClr val="tx1">
                    <a:tint val="75000"/>
                  </a:schemeClr>
                </a:solidFill>
              </a:defRPr>
            </a:lvl5pPr>
            <a:lvl6pPr marL="2284778" indent="0" algn="ctr">
              <a:buNone/>
              <a:defRPr>
                <a:solidFill>
                  <a:schemeClr val="tx1">
                    <a:tint val="75000"/>
                  </a:schemeClr>
                </a:solidFill>
              </a:defRPr>
            </a:lvl6pPr>
            <a:lvl7pPr marL="2741736" indent="0" algn="ctr">
              <a:buNone/>
              <a:defRPr>
                <a:solidFill>
                  <a:schemeClr val="tx1">
                    <a:tint val="75000"/>
                  </a:schemeClr>
                </a:solidFill>
              </a:defRPr>
            </a:lvl7pPr>
            <a:lvl8pPr marL="3198689" indent="0" algn="ctr">
              <a:buNone/>
              <a:defRPr>
                <a:solidFill>
                  <a:schemeClr val="tx1">
                    <a:tint val="75000"/>
                  </a:schemeClr>
                </a:solidFill>
              </a:defRPr>
            </a:lvl8pPr>
            <a:lvl9pPr marL="3655645"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11"/>
            <a:ext cx="8229600" cy="801551"/>
          </a:xfrm>
        </p:spPr>
        <p:txBody>
          <a:bodyPr/>
          <a:lstStyle/>
          <a:p>
            <a:r>
              <a:rPr lang="en-US" dirty="0"/>
              <a:t>Click to edit Master title style</a:t>
            </a:r>
          </a:p>
        </p:txBody>
      </p:sp>
      <p:sp>
        <p:nvSpPr>
          <p:cNvPr id="3" name="Content Placeholder 2"/>
          <p:cNvSpPr>
            <a:spLocks noGrp="1"/>
          </p:cNvSpPr>
          <p:nvPr>
            <p:ph idx="1"/>
          </p:nvPr>
        </p:nvSpPr>
        <p:spPr>
          <a:xfrm>
            <a:off x="457200" y="1230924"/>
            <a:ext cx="8229600" cy="4869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12"/>
            <a:ext cx="8229600" cy="783966"/>
          </a:xfrm>
        </p:spPr>
        <p:txBody>
          <a:bodyPr/>
          <a:lstStyle/>
          <a:p>
            <a:r>
              <a:rPr lang="en-US" dirty="0"/>
              <a:t>Click to edit Master title style</a:t>
            </a:r>
          </a:p>
        </p:txBody>
      </p:sp>
      <p:sp>
        <p:nvSpPr>
          <p:cNvPr id="3" name="Content Placeholder 2"/>
          <p:cNvSpPr>
            <a:spLocks noGrp="1"/>
          </p:cNvSpPr>
          <p:nvPr>
            <p:ph sz="half" idx="1"/>
          </p:nvPr>
        </p:nvSpPr>
        <p:spPr>
          <a:xfrm>
            <a:off x="457200" y="1204547"/>
            <a:ext cx="4038600" cy="4852614"/>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4547"/>
            <a:ext cx="4038600" cy="4852614"/>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6.png"/><Relationship Id="rId4" Type="http://schemas.openxmlformats.org/officeDocument/2006/relationships/slideLayout" Target="../slideLayouts/slideLayout7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9.xml"/><Relationship Id="rId7"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92.xml"/><Relationship Id="rId7"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image" Target="../media/image6.png"/><Relationship Id="rId4" Type="http://schemas.openxmlformats.org/officeDocument/2006/relationships/slideLayout" Target="../slideLayouts/slideLayout9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9"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image" Target="../media/image6.png"/><Relationship Id="rId5" Type="http://schemas.openxmlformats.org/officeDocument/2006/relationships/slideLayout" Target="../slideLayouts/slideLayout115.xml"/><Relationship Id="rId10" Type="http://schemas.openxmlformats.org/officeDocument/2006/relationships/theme" Target="../theme/theme16.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10" Type="http://schemas.openxmlformats.org/officeDocument/2006/relationships/theme" Target="../theme/theme18.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52.xml"/><Relationship Id="rId7" Type="http://schemas.openxmlformats.org/officeDocument/2006/relationships/image" Target="../media/image7.jpeg"/><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theme" Target="../theme/theme21.xml"/><Relationship Id="rId5" Type="http://schemas.openxmlformats.org/officeDocument/2006/relationships/slideLayout" Target="../slideLayouts/slideLayout154.xml"/><Relationship Id="rId4" Type="http://schemas.openxmlformats.org/officeDocument/2006/relationships/slideLayout" Target="../slideLayouts/slideLayout1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3.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8.emf"/><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22.png"/><Relationship Id="rId4" Type="http://schemas.openxmlformats.org/officeDocument/2006/relationships/slideLayout" Target="../slideLayouts/slideLayout51.xml"/><Relationship Id="rId9" Type="http://schemas.openxmlformats.org/officeDocument/2006/relationships/image" Target="../media/image21.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501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IMHD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322320" y="540100"/>
            <a:ext cx="5364480" cy="1875755"/>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3322320" y="2700504"/>
            <a:ext cx="5364479" cy="1248069"/>
          </a:xfrm>
          <a:prstGeom prst="rect">
            <a:avLst/>
          </a:prstGeom>
        </p:spPr>
        <p:txBody>
          <a:bodyPr vert="horz" lIns="0" tIns="0" rIns="0" bIns="0" rtlCol="0">
            <a:normAutofit/>
          </a:bodyPr>
          <a:lstStyle/>
          <a:p>
            <a:pPr lvl="0"/>
            <a:r>
              <a:rPr lang="en-US" dirty="0"/>
              <a:t>Click to edit Master text styles</a:t>
            </a:r>
          </a:p>
        </p:txBody>
      </p:sp>
    </p:spTree>
    <p:extLst>
      <p:ext uri="{BB962C8B-B14F-4D97-AF65-F5344CB8AC3E}">
        <p14:creationId xmlns:p14="http://schemas.microsoft.com/office/powerpoint/2010/main" val="3560255655"/>
      </p:ext>
    </p:extLst>
  </p:cSld>
  <p:clrMap bg1="lt1" tx1="dk1" bg2="lt2" tx2="dk2" accent1="accent1" accent2="accent2" accent3="accent3" accent4="accent4" accent5="accent5" accent6="accent6" hlink="hlink" folHlink="folHlink"/>
  <p:sldLayoutIdLst>
    <p:sldLayoutId id="2147483649" r:id="rId1"/>
    <p:sldLayoutId id="2147483969" r:id="rId2"/>
    <p:sldLayoutId id="2147483966" r:id="rId3"/>
    <p:sldLayoutId id="2147483967" r:id="rId4"/>
  </p:sldLayoutIdLst>
  <p:hf sldNum="0" hdr="0" ftr="0" dt="0"/>
  <p:txStyles>
    <p:titleStyle>
      <a:lvl1pPr algn="l" defTabSz="457200" rtl="0" eaLnBrk="1" latinLnBrk="0" hangingPunct="1">
        <a:spcBef>
          <a:spcPct val="0"/>
        </a:spcBef>
        <a:buNone/>
        <a:defRPr sz="3000" b="0" i="0" kern="1200">
          <a:solidFill>
            <a:srgbClr val="6C3A77"/>
          </a:solidFill>
          <a:latin typeface="Helvetica Neue Medium"/>
          <a:ea typeface="+mj-ea"/>
          <a:cs typeface="Helvetica Neue Medium"/>
        </a:defRPr>
      </a:lvl1pPr>
    </p:titleStyle>
    <p:bodyStyle>
      <a:lvl1pPr marL="0" indent="0" algn="l" defTabSz="457200" rtl="0" eaLnBrk="1" latinLnBrk="0" hangingPunct="1">
        <a:spcBef>
          <a:spcPct val="20000"/>
        </a:spcBef>
        <a:buFont typeface="Arial"/>
        <a:buNone/>
        <a:defRPr sz="2000" b="0" i="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4724"/>
            <a:ext cx="8229600" cy="4045759"/>
          </a:xfrm>
          <a:prstGeom prst="rect">
            <a:avLst/>
          </a:prstGeom>
        </p:spPr>
        <p:txBody>
          <a:bodyPr vert="horz" lIns="0" tIns="0" rIns="0" bIns="0" rtlCol="0">
            <a:normAutofit/>
          </a:bodyPr>
          <a:lstStyle/>
          <a:p>
            <a:pPr lvl="0"/>
            <a:r>
              <a:rPr lang="en-US" dirty="0"/>
              <a:t>Click to edit Master text styles</a:t>
            </a:r>
          </a:p>
          <a:p>
            <a:pPr lvl="2"/>
            <a:r>
              <a:rPr lang="en-US" dirty="0"/>
              <a:t>Second level</a:t>
            </a:r>
          </a:p>
          <a:p>
            <a:pPr lvl="3"/>
            <a:r>
              <a:rPr lang="en-US" dirty="0"/>
              <a:t>Third level</a:t>
            </a:r>
          </a:p>
        </p:txBody>
      </p:sp>
      <p:pic>
        <p:nvPicPr>
          <p:cNvPr id="7" name="Picture 6" descr="test.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257544"/>
            <a:ext cx="9144000" cy="600456"/>
          </a:xfrm>
          <a:prstGeom prst="rect">
            <a:avLst/>
          </a:prstGeom>
        </p:spPr>
      </p:pic>
    </p:spTree>
    <p:extLst>
      <p:ext uri="{BB962C8B-B14F-4D97-AF65-F5344CB8AC3E}">
        <p14:creationId xmlns:p14="http://schemas.microsoft.com/office/powerpoint/2010/main" val="8135609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Lst>
  <p:txStyles>
    <p:titleStyle>
      <a:lvl1pPr algn="l" defTabSz="457200" rtl="0" eaLnBrk="1" latinLnBrk="0" hangingPunct="1">
        <a:spcBef>
          <a:spcPct val="0"/>
        </a:spcBef>
        <a:buNone/>
        <a:defRPr sz="2700" b="0" i="0" u="none" kern="1200">
          <a:solidFill>
            <a:srgbClr val="6C3A77"/>
          </a:solidFill>
          <a:latin typeface="Helvetica Neue Medium"/>
          <a:ea typeface="+mj-ea"/>
          <a:cs typeface="Helvetica Neue Medium"/>
        </a:defRPr>
      </a:lvl1pPr>
    </p:titleStyle>
    <p:bodyStyle>
      <a:lvl1pPr marL="342900" indent="-3429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1pPr>
      <a:lvl2pPr marL="800100" indent="-342900" algn="l" defTabSz="457200"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2pPr>
      <a:lvl3pPr marL="1257300" indent="-342900" algn="l" defTabSz="457200"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3pPr>
      <a:lvl4pPr marL="1714500" indent="-3429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spcAft>
          <a:spcPts val="1200"/>
        </a:spcAft>
        <a:buFontTx/>
        <a:buNone/>
        <a:defRPr sz="22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592AEB72-404A-430F-908E-4ABA6BB2164F}" type="datetimeFigureOut">
              <a:rPr lang="en-US" altLang="en-US">
                <a:ea typeface="ヒラギノ角ゴ Pro W3" pitchFamily="125" charset="-128"/>
              </a:rPr>
              <a:pPr fontAlgn="base">
                <a:spcBef>
                  <a:spcPct val="0"/>
                </a:spcBef>
                <a:spcAft>
                  <a:spcPct val="0"/>
                </a:spcAft>
              </a:pPr>
              <a:t>9/12/19</a:t>
            </a:fld>
            <a:endParaRPr lang="en-US" altLang="en-US">
              <a:ea typeface="ヒラギノ角ゴ Pro W3" pitchFamily="125"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5239B5AB-D9FB-4054-97ED-009DB5F47A97}" type="slidenum">
              <a:rPr lang="en-US" altLang="en-US">
                <a:ea typeface="ヒラギノ角ゴ Pro W3" pitchFamily="125" charset="-128"/>
              </a:rPr>
              <a:pPr fontAlgn="base">
                <a:spcBef>
                  <a:spcPct val="0"/>
                </a:spcBef>
                <a:spcAft>
                  <a:spcPct val="0"/>
                </a:spcAft>
              </a:pPr>
              <a:t>‹#›</a:t>
            </a:fld>
            <a:endParaRPr lang="en-US" altLang="en-US">
              <a:ea typeface="ヒラギノ角ゴ Pro W3" pitchFamily="125" charset="-128"/>
            </a:endParaRPr>
          </a:p>
        </p:txBody>
      </p:sp>
      <p:pic>
        <p:nvPicPr>
          <p:cNvPr id="2055" name="Picture 6" descr="art_txt-pgs.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410772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Lst>
  <p:txStyles>
    <p:titleStyle>
      <a:lvl1pPr algn="ctr" defTabSz="457200" rtl="0" fontAlgn="base">
        <a:spcBef>
          <a:spcPct val="0"/>
        </a:spcBef>
        <a:spcAft>
          <a:spcPct val="0"/>
        </a:spcAft>
        <a:defRPr sz="4400" kern="1200">
          <a:solidFill>
            <a:schemeClr val="tx1"/>
          </a:solidFill>
          <a:latin typeface="+mj-lt"/>
          <a:ea typeface="ヒラギノ角ゴ Pro W3" pitchFamily="125"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2pPr>
      <a:lvl3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3pPr>
      <a:lvl4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4pPr>
      <a:lvl5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pitchFamily="125"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pitchFamily="125"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pitchFamily="125"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pitchFamily="125"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ヒラギノ角ゴ Pro W3" pitchFamily="125"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ヒラギノ角ゴ Pro W3" pitchFamily="125"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pitchFamily="125"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pitchFamily="125"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pitchFamily="12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1463"/>
            <a:ext cx="8229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577975"/>
            <a:ext cx="82296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4100" name="Picture 6" descr="tes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5012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Lst>
  <p:txStyles>
    <p:titleStyle>
      <a:lvl1pPr algn="ctr" defTabSz="457200" rtl="0" eaLnBrk="0" fontAlgn="base" hangingPunct="0">
        <a:spcBef>
          <a:spcPct val="0"/>
        </a:spcBef>
        <a:spcAft>
          <a:spcPct val="0"/>
        </a:spcAft>
        <a:defRPr sz="3200" kern="1200">
          <a:solidFill>
            <a:srgbClr val="6C3A77"/>
          </a:solidFill>
          <a:latin typeface="Helvetica Neue Medium"/>
          <a:ea typeface="MS PGothic" panose="020B0600070205080204" pitchFamily="34" charset="-128"/>
          <a:cs typeface="Helvetica Neue Medium"/>
        </a:defRPr>
      </a:lvl1pPr>
      <a:lvl2pPr algn="ctr" defTabSz="457200" rtl="0" eaLnBrk="0" fontAlgn="base" hangingPunct="0">
        <a:spcBef>
          <a:spcPct val="0"/>
        </a:spcBef>
        <a:spcAft>
          <a:spcPct val="0"/>
        </a:spcAft>
        <a:defRPr sz="3200">
          <a:solidFill>
            <a:srgbClr val="6C3A77"/>
          </a:solidFill>
          <a:latin typeface="Helvetica Neue Medium" charset="0"/>
          <a:ea typeface="MS PGothic" panose="020B0600070205080204" pitchFamily="34" charset="-128"/>
          <a:cs typeface="Helvetica Neue Medium" charset="0"/>
        </a:defRPr>
      </a:lvl2pPr>
      <a:lvl3pPr algn="ctr" defTabSz="457200" rtl="0" eaLnBrk="0" fontAlgn="base" hangingPunct="0">
        <a:spcBef>
          <a:spcPct val="0"/>
        </a:spcBef>
        <a:spcAft>
          <a:spcPct val="0"/>
        </a:spcAft>
        <a:defRPr sz="3200">
          <a:solidFill>
            <a:srgbClr val="6C3A77"/>
          </a:solidFill>
          <a:latin typeface="Helvetica Neue Medium" charset="0"/>
          <a:ea typeface="MS PGothic" panose="020B0600070205080204" pitchFamily="34" charset="-128"/>
          <a:cs typeface="Helvetica Neue Medium" charset="0"/>
        </a:defRPr>
      </a:lvl3pPr>
      <a:lvl4pPr algn="ctr" defTabSz="457200" rtl="0" eaLnBrk="0" fontAlgn="base" hangingPunct="0">
        <a:spcBef>
          <a:spcPct val="0"/>
        </a:spcBef>
        <a:spcAft>
          <a:spcPct val="0"/>
        </a:spcAft>
        <a:defRPr sz="3200">
          <a:solidFill>
            <a:srgbClr val="6C3A77"/>
          </a:solidFill>
          <a:latin typeface="Helvetica Neue Medium" charset="0"/>
          <a:ea typeface="MS PGothic" panose="020B0600070205080204" pitchFamily="34" charset="-128"/>
          <a:cs typeface="Helvetica Neue Medium" charset="0"/>
        </a:defRPr>
      </a:lvl4pPr>
      <a:lvl5pPr algn="ctr" defTabSz="457200" rtl="0" eaLnBrk="0" fontAlgn="base" hangingPunct="0">
        <a:spcBef>
          <a:spcPct val="0"/>
        </a:spcBef>
        <a:spcAft>
          <a:spcPct val="0"/>
        </a:spcAft>
        <a:defRPr sz="3200">
          <a:solidFill>
            <a:srgbClr val="6C3A77"/>
          </a:solidFill>
          <a:latin typeface="Helvetica Neue Medium" charset="0"/>
          <a:ea typeface="MS PGothic" panose="020B0600070205080204" pitchFamily="34" charset="-128"/>
          <a:cs typeface="Helvetica Neue Medium" charset="0"/>
        </a:defRPr>
      </a:lvl5pPr>
      <a:lvl6pPr marL="457200" algn="ctr" defTabSz="457200" rtl="0" fontAlgn="base">
        <a:spcBef>
          <a:spcPct val="0"/>
        </a:spcBef>
        <a:spcAft>
          <a:spcPct val="0"/>
        </a:spcAft>
        <a:defRPr sz="3200">
          <a:solidFill>
            <a:srgbClr val="6C3A77"/>
          </a:solidFill>
          <a:latin typeface="Helvetica Neue Medium" charset="0"/>
          <a:ea typeface="MS PGothic" panose="020B0600070205080204" pitchFamily="34" charset="-128"/>
        </a:defRPr>
      </a:lvl6pPr>
      <a:lvl7pPr marL="914400" algn="ctr" defTabSz="457200" rtl="0" fontAlgn="base">
        <a:spcBef>
          <a:spcPct val="0"/>
        </a:spcBef>
        <a:spcAft>
          <a:spcPct val="0"/>
        </a:spcAft>
        <a:defRPr sz="3200">
          <a:solidFill>
            <a:srgbClr val="6C3A77"/>
          </a:solidFill>
          <a:latin typeface="Helvetica Neue Medium" charset="0"/>
          <a:ea typeface="MS PGothic" panose="020B0600070205080204" pitchFamily="34" charset="-128"/>
        </a:defRPr>
      </a:lvl7pPr>
      <a:lvl8pPr marL="1371600" algn="ctr" defTabSz="457200" rtl="0" fontAlgn="base">
        <a:spcBef>
          <a:spcPct val="0"/>
        </a:spcBef>
        <a:spcAft>
          <a:spcPct val="0"/>
        </a:spcAft>
        <a:defRPr sz="3200">
          <a:solidFill>
            <a:srgbClr val="6C3A77"/>
          </a:solidFill>
          <a:latin typeface="Helvetica Neue Medium" charset="0"/>
          <a:ea typeface="MS PGothic" panose="020B0600070205080204" pitchFamily="34" charset="-128"/>
        </a:defRPr>
      </a:lvl8pPr>
      <a:lvl9pPr marL="1828800" algn="ctr" defTabSz="457200" rtl="0" fontAlgn="base">
        <a:spcBef>
          <a:spcPct val="0"/>
        </a:spcBef>
        <a:spcAft>
          <a:spcPct val="0"/>
        </a:spcAft>
        <a:defRPr sz="3200">
          <a:solidFill>
            <a:srgbClr val="6C3A77"/>
          </a:solidFill>
          <a:latin typeface="Helvetica Neue Medium" charset="0"/>
          <a:ea typeface="MS PGothic" panose="020B0600070205080204" pitchFamily="34" charset="-128"/>
        </a:defRPr>
      </a:lvl9pPr>
    </p:titleStyle>
    <p:bodyStyle>
      <a:lvl1pPr marL="3429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1pPr>
      <a:lvl2pPr marL="8001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2pPr>
      <a:lvl3pPr marL="12573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3pPr>
      <a:lvl4pPr marL="17145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MS PGothic" panose="020B0600070205080204" pitchFamily="34" charset="-128"/>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ea typeface="ヒラギノ角ゴ Pro W3" charset="-128"/>
              </a:defRPr>
            </a:lvl1pPr>
          </a:lstStyle>
          <a:p>
            <a:pPr fontAlgn="base">
              <a:spcBef>
                <a:spcPct val="0"/>
              </a:spcBef>
              <a:spcAft>
                <a:spcPct val="0"/>
              </a:spcAft>
              <a:defRPr/>
            </a:pPr>
            <a:fld id="{CF0FFAA9-7405-AD47-96D2-9EE9FC52748C}" type="datetimeFigureOut">
              <a:rPr lang="en-US" altLang="x-none"/>
              <a:pPr fontAlgn="base">
                <a:spcBef>
                  <a:spcPct val="0"/>
                </a:spcBef>
                <a:spcAft>
                  <a:spcPct val="0"/>
                </a:spcAft>
                <a:defRPr/>
              </a:pPr>
              <a:t>9/12/19</a:t>
            </a:fld>
            <a:endParaRPr lang="en-US" altLang="x-non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ea typeface="ヒラギノ角ゴ Pro W3" charset="-128"/>
              </a:defRPr>
            </a:lvl1pPr>
          </a:lstStyle>
          <a:p>
            <a:pPr fontAlgn="base">
              <a:spcBef>
                <a:spcPct val="0"/>
              </a:spcBef>
              <a:spcAft>
                <a:spcPct val="0"/>
              </a:spcAft>
              <a:defRPr/>
            </a:pPr>
            <a:fld id="{F87F82AE-0FB2-C14A-830C-10D0A2231C7B}" type="slidenum">
              <a:rPr lang="en-US" altLang="x-none"/>
              <a:pPr fontAlgn="base">
                <a:spcBef>
                  <a:spcPct val="0"/>
                </a:spcBef>
                <a:spcAft>
                  <a:spcPct val="0"/>
                </a:spcAft>
                <a:defRPr/>
              </a:pPr>
              <a:t>‹#›</a:t>
            </a:fld>
            <a:endParaRPr lang="en-US" altLang="x-none"/>
          </a:p>
        </p:txBody>
      </p:sp>
      <p:pic>
        <p:nvPicPr>
          <p:cNvPr id="5127" name="Picture 6" descr="art_txt-pgs.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80740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125" charset="-128"/>
          <a:cs typeface="ヒラギノ角ゴ Pro W3" charset="0"/>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cs typeface="ヒラギノ角ゴ Pro W3" charset="0"/>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cs typeface="ヒラギノ角ゴ Pro W3" charset="0"/>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cs typeface="ヒラギノ角ゴ Pro W3" charset="0"/>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cs typeface="ヒラギノ角ゴ Pro W3" charset="0"/>
        </a:defRPr>
      </a:lvl5pPr>
      <a:lvl6pPr marL="457200" algn="ctr" defTabSz="457200" rtl="0" fontAlgn="base">
        <a:spcBef>
          <a:spcPct val="0"/>
        </a:spcBef>
        <a:spcAft>
          <a:spcPct val="0"/>
        </a:spcAft>
        <a:defRPr sz="4400">
          <a:solidFill>
            <a:schemeClr val="tx1"/>
          </a:solidFill>
          <a:latin typeface="Calibri" pitchFamily="34" charset="0"/>
          <a:ea typeface="ヒラギノ角ゴ Pro W3" pitchFamily="125"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pitchFamily="125"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pitchFamily="125"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pitchFamily="12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pitchFamily="125" charset="-128"/>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pitchFamily="125" charset="-128"/>
          <a:cs typeface="ヒラギノ角ゴ Pro W3"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25" charset="-128"/>
          <a:cs typeface="ヒラギノ角ゴ Pro W3"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25"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25"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1463"/>
            <a:ext cx="8229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2054225"/>
            <a:ext cx="82296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3076" name="Picture 6" descr="test.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874803"/>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Lst>
  <p:txStyles>
    <p:titleStyle>
      <a:lvl1pPr algn="l" defTabSz="455613" rtl="0" eaLnBrk="0" fontAlgn="base" hangingPunct="0">
        <a:spcBef>
          <a:spcPct val="0"/>
        </a:spcBef>
        <a:spcAft>
          <a:spcPct val="0"/>
        </a:spcAft>
        <a:defRPr sz="2700" kern="1200">
          <a:solidFill>
            <a:srgbClr val="6C3A77"/>
          </a:solidFill>
          <a:latin typeface="Helvetica Neue Medium"/>
          <a:ea typeface="MS PGothic" panose="020B0600070205080204" pitchFamily="34" charset="-128"/>
          <a:cs typeface="Helvetica Neue Medium"/>
        </a:defRPr>
      </a:lvl1pPr>
      <a:lvl2pPr algn="l" defTabSz="455613"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2pPr>
      <a:lvl3pPr algn="l" defTabSz="455613"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3pPr>
      <a:lvl4pPr algn="l" defTabSz="455613"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4pPr>
      <a:lvl5pPr algn="l" defTabSz="455613"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5pPr>
      <a:lvl6pPr marL="457200" algn="l" defTabSz="455613" rtl="0" fontAlgn="base">
        <a:spcBef>
          <a:spcPct val="0"/>
        </a:spcBef>
        <a:spcAft>
          <a:spcPct val="0"/>
        </a:spcAft>
        <a:defRPr sz="2700">
          <a:solidFill>
            <a:srgbClr val="6C3A77"/>
          </a:solidFill>
          <a:latin typeface="Helvetica Neue Medium" charset="0"/>
          <a:ea typeface="MS PGothic" panose="020B0600070205080204" pitchFamily="34" charset="-128"/>
        </a:defRPr>
      </a:lvl6pPr>
      <a:lvl7pPr marL="914400" algn="l" defTabSz="455613" rtl="0" fontAlgn="base">
        <a:spcBef>
          <a:spcPct val="0"/>
        </a:spcBef>
        <a:spcAft>
          <a:spcPct val="0"/>
        </a:spcAft>
        <a:defRPr sz="2700">
          <a:solidFill>
            <a:srgbClr val="6C3A77"/>
          </a:solidFill>
          <a:latin typeface="Helvetica Neue Medium" charset="0"/>
          <a:ea typeface="MS PGothic" panose="020B0600070205080204" pitchFamily="34" charset="-128"/>
        </a:defRPr>
      </a:lvl7pPr>
      <a:lvl8pPr marL="1371600" algn="l" defTabSz="455613" rtl="0" fontAlgn="base">
        <a:spcBef>
          <a:spcPct val="0"/>
        </a:spcBef>
        <a:spcAft>
          <a:spcPct val="0"/>
        </a:spcAft>
        <a:defRPr sz="2700">
          <a:solidFill>
            <a:srgbClr val="6C3A77"/>
          </a:solidFill>
          <a:latin typeface="Helvetica Neue Medium" charset="0"/>
          <a:ea typeface="MS PGothic" panose="020B0600070205080204" pitchFamily="34" charset="-128"/>
        </a:defRPr>
      </a:lvl8pPr>
      <a:lvl9pPr marL="1828800" algn="l" defTabSz="455613" rtl="0" fontAlgn="base">
        <a:spcBef>
          <a:spcPct val="0"/>
        </a:spcBef>
        <a:spcAft>
          <a:spcPct val="0"/>
        </a:spcAft>
        <a:defRPr sz="2700">
          <a:solidFill>
            <a:srgbClr val="6C3A77"/>
          </a:solidFill>
          <a:latin typeface="Helvetica Neue Medium" charset="0"/>
          <a:ea typeface="MS PGothic" panose="020B0600070205080204" pitchFamily="34" charset="-128"/>
        </a:defRPr>
      </a:lvl9pPr>
    </p:titleStyle>
    <p:bodyStyle>
      <a:lvl1pPr marL="341313" indent="-341313" algn="l" defTabSz="455613"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1pPr>
      <a:lvl2pPr marL="798513" indent="-341313" algn="l" defTabSz="455613"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2pPr>
      <a:lvl3pPr marL="1255713" indent="-341313" algn="l" defTabSz="455613"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3pPr>
      <a:lvl4pPr marL="1712913" indent="-341313" algn="l" defTabSz="455613"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4pPr>
      <a:lvl5pPr marL="1827213" indent="1588" algn="l" defTabSz="455613" rtl="0" eaLnBrk="0" fontAlgn="base" hangingPunct="0">
        <a:spcBef>
          <a:spcPct val="0"/>
        </a:spcBef>
        <a:spcAft>
          <a:spcPts val="1200"/>
        </a:spcAft>
        <a:defRPr sz="2200" kern="1200">
          <a:solidFill>
            <a:schemeClr val="tx1"/>
          </a:solidFill>
          <a:latin typeface="Helvetica Neue Light"/>
          <a:ea typeface="MS PGothic" panose="020B0600070205080204" pitchFamily="34" charset="-128"/>
          <a:cs typeface="Helvetica Neue Light"/>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1463"/>
            <a:ext cx="8229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2054225"/>
            <a:ext cx="82296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2052" name="Picture 6" descr="tes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14919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txStyles>
    <p:titleStyle>
      <a:lvl1pPr algn="l" defTabSz="457200" rtl="0" eaLnBrk="0" fontAlgn="base" hangingPunct="0">
        <a:spcBef>
          <a:spcPct val="0"/>
        </a:spcBef>
        <a:spcAft>
          <a:spcPct val="0"/>
        </a:spcAft>
        <a:defRPr sz="2700" kern="1200">
          <a:solidFill>
            <a:srgbClr val="6C3A77"/>
          </a:solidFill>
          <a:latin typeface="Helvetica Neue Medium"/>
          <a:ea typeface="MS PGothic" panose="020B0600070205080204" pitchFamily="34" charset="-128"/>
          <a:cs typeface="Helvetica Neue Medium"/>
        </a:defRPr>
      </a:lvl1pPr>
      <a:lvl2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2pPr>
      <a:lvl3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3pPr>
      <a:lvl4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4pPr>
      <a:lvl5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5pPr>
      <a:lvl6pPr marL="4572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6pPr>
      <a:lvl7pPr marL="9144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7pPr>
      <a:lvl8pPr marL="13716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8pPr>
      <a:lvl9pPr marL="18288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9pPr>
    </p:titleStyle>
    <p:bodyStyle>
      <a:lvl1pPr marL="3429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1pPr>
      <a:lvl2pPr marL="8001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2pPr>
      <a:lvl3pPr marL="12573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MS PGothic" panose="020B0600070205080204" pitchFamily="34" charset="-128"/>
          <a:cs typeface="Helvetica Neue Light"/>
        </a:defRPr>
      </a:lvl3pPr>
      <a:lvl4pPr marL="17145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MS PGothic" panose="020B0600070205080204" pitchFamily="34" charset="-128"/>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MS PGothic" panose="020B0600070205080204" pitchFamily="34" charset="-128"/>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1463"/>
            <a:ext cx="8229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577975"/>
            <a:ext cx="82296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12292" name="Picture 6" descr="test.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71708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txStyles>
    <p:titleStyle>
      <a:lvl1pPr algn="ctr" defTabSz="457200" rtl="0" eaLnBrk="0" fontAlgn="base" hangingPunct="0">
        <a:spcBef>
          <a:spcPct val="0"/>
        </a:spcBef>
        <a:spcAft>
          <a:spcPct val="0"/>
        </a:spcAft>
        <a:defRPr sz="3200" kern="1200">
          <a:solidFill>
            <a:srgbClr val="6C3A77"/>
          </a:solidFill>
          <a:latin typeface="Helvetica Neue Medium"/>
          <a:ea typeface="ＭＳ Ｐゴシック" charset="0"/>
          <a:cs typeface="Helvetica Neue Medium"/>
        </a:defRPr>
      </a:lvl1pPr>
      <a:lvl2pPr algn="ctr" defTabSz="457200" rtl="0" eaLnBrk="0" fontAlgn="base" hangingPunct="0">
        <a:spcBef>
          <a:spcPct val="0"/>
        </a:spcBef>
        <a:spcAft>
          <a:spcPct val="0"/>
        </a:spcAft>
        <a:defRPr sz="3200">
          <a:solidFill>
            <a:srgbClr val="6C3A77"/>
          </a:solidFill>
          <a:latin typeface="Helvetica Neue Medium" charset="0"/>
          <a:ea typeface="ＭＳ Ｐゴシック" charset="0"/>
          <a:cs typeface="Helvetica Neue Medium" charset="0"/>
        </a:defRPr>
      </a:lvl2pPr>
      <a:lvl3pPr algn="ctr" defTabSz="457200" rtl="0" eaLnBrk="0" fontAlgn="base" hangingPunct="0">
        <a:spcBef>
          <a:spcPct val="0"/>
        </a:spcBef>
        <a:spcAft>
          <a:spcPct val="0"/>
        </a:spcAft>
        <a:defRPr sz="3200">
          <a:solidFill>
            <a:srgbClr val="6C3A77"/>
          </a:solidFill>
          <a:latin typeface="Helvetica Neue Medium" charset="0"/>
          <a:ea typeface="ＭＳ Ｐゴシック" charset="0"/>
          <a:cs typeface="Helvetica Neue Medium" charset="0"/>
        </a:defRPr>
      </a:lvl3pPr>
      <a:lvl4pPr algn="ctr" defTabSz="457200" rtl="0" eaLnBrk="0" fontAlgn="base" hangingPunct="0">
        <a:spcBef>
          <a:spcPct val="0"/>
        </a:spcBef>
        <a:spcAft>
          <a:spcPct val="0"/>
        </a:spcAft>
        <a:defRPr sz="3200">
          <a:solidFill>
            <a:srgbClr val="6C3A77"/>
          </a:solidFill>
          <a:latin typeface="Helvetica Neue Medium" charset="0"/>
          <a:ea typeface="ＭＳ Ｐゴシック" charset="0"/>
          <a:cs typeface="Helvetica Neue Medium" charset="0"/>
        </a:defRPr>
      </a:lvl4pPr>
      <a:lvl5pPr algn="ctr" defTabSz="457200" rtl="0" eaLnBrk="0" fontAlgn="base" hangingPunct="0">
        <a:spcBef>
          <a:spcPct val="0"/>
        </a:spcBef>
        <a:spcAft>
          <a:spcPct val="0"/>
        </a:spcAft>
        <a:defRPr sz="3200">
          <a:solidFill>
            <a:srgbClr val="6C3A77"/>
          </a:solidFill>
          <a:latin typeface="Helvetica Neue Medium" charset="0"/>
          <a:ea typeface="ＭＳ Ｐゴシック" charset="0"/>
          <a:cs typeface="Helvetica Neue Medium" charset="0"/>
        </a:defRPr>
      </a:lvl5pPr>
      <a:lvl6pPr marL="457200" algn="ctr" defTabSz="457200" rtl="0" fontAlgn="base">
        <a:spcBef>
          <a:spcPct val="0"/>
        </a:spcBef>
        <a:spcAft>
          <a:spcPct val="0"/>
        </a:spcAft>
        <a:defRPr sz="3200">
          <a:solidFill>
            <a:srgbClr val="6C3A77"/>
          </a:solidFill>
          <a:latin typeface="Helvetica Neue Medium" charset="0"/>
          <a:ea typeface="ＭＳ Ｐゴシック" charset="0"/>
        </a:defRPr>
      </a:lvl6pPr>
      <a:lvl7pPr marL="914400" algn="ctr" defTabSz="457200" rtl="0" fontAlgn="base">
        <a:spcBef>
          <a:spcPct val="0"/>
        </a:spcBef>
        <a:spcAft>
          <a:spcPct val="0"/>
        </a:spcAft>
        <a:defRPr sz="3200">
          <a:solidFill>
            <a:srgbClr val="6C3A77"/>
          </a:solidFill>
          <a:latin typeface="Helvetica Neue Medium" charset="0"/>
          <a:ea typeface="ＭＳ Ｐゴシック" charset="0"/>
        </a:defRPr>
      </a:lvl7pPr>
      <a:lvl8pPr marL="1371600" algn="ctr" defTabSz="457200" rtl="0" fontAlgn="base">
        <a:spcBef>
          <a:spcPct val="0"/>
        </a:spcBef>
        <a:spcAft>
          <a:spcPct val="0"/>
        </a:spcAft>
        <a:defRPr sz="3200">
          <a:solidFill>
            <a:srgbClr val="6C3A77"/>
          </a:solidFill>
          <a:latin typeface="Helvetica Neue Medium" charset="0"/>
          <a:ea typeface="ＭＳ Ｐゴシック" charset="0"/>
        </a:defRPr>
      </a:lvl8pPr>
      <a:lvl9pPr marL="1828800" algn="ctr" defTabSz="457200" rtl="0" fontAlgn="base">
        <a:spcBef>
          <a:spcPct val="0"/>
        </a:spcBef>
        <a:spcAft>
          <a:spcPct val="0"/>
        </a:spcAft>
        <a:defRPr sz="3200">
          <a:solidFill>
            <a:srgbClr val="6C3A77"/>
          </a:solidFill>
          <a:latin typeface="Helvetica Neue Medium" charset="0"/>
          <a:ea typeface="ＭＳ Ｐゴシック" charset="0"/>
        </a:defRPr>
      </a:lvl9pPr>
    </p:titleStyle>
    <p:bodyStyle>
      <a:lvl1pPr marL="3429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ＭＳ Ｐゴシック" charset="0"/>
          <a:cs typeface="Helvetica Neue Light"/>
        </a:defRPr>
      </a:lvl1pPr>
      <a:lvl2pPr marL="8001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ＭＳ Ｐゴシック" charset="0"/>
          <a:cs typeface="Helvetica Neue Light"/>
        </a:defRPr>
      </a:lvl2pPr>
      <a:lvl3pPr marL="12573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ＭＳ Ｐゴシック" charset="0"/>
          <a:cs typeface="Helvetica Neue Light"/>
        </a:defRPr>
      </a:lvl3pPr>
      <a:lvl4pPr marL="17145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ＭＳ Ｐゴシック" charset="0"/>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57200" y="271465"/>
            <a:ext cx="8229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35843" name="Text Placeholder 2"/>
          <p:cNvSpPr>
            <a:spLocks noGrp="1"/>
          </p:cNvSpPr>
          <p:nvPr>
            <p:ph type="body" idx="1"/>
          </p:nvPr>
        </p:nvSpPr>
        <p:spPr bwMode="auto">
          <a:xfrm>
            <a:off x="457200" y="2054225"/>
            <a:ext cx="82296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35844" name="Picture 6" descr="tes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7"/>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865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Lst>
  <p:txStyles>
    <p:titleStyle>
      <a:lvl1pPr algn="l" defTabSz="342900" rtl="0" eaLnBrk="0" fontAlgn="base" hangingPunct="0">
        <a:spcBef>
          <a:spcPct val="0"/>
        </a:spcBef>
        <a:spcAft>
          <a:spcPct val="0"/>
        </a:spcAft>
        <a:defRPr sz="2025" kern="1200">
          <a:solidFill>
            <a:srgbClr val="6C3A77"/>
          </a:solidFill>
          <a:latin typeface="Helvetica Neue Medium"/>
          <a:ea typeface="Helvetica Neue Medium" charset="0"/>
          <a:cs typeface="Helvetica Neue Medium"/>
        </a:defRPr>
      </a:lvl1pPr>
      <a:lvl2pPr algn="l" defTabSz="342900" rtl="0" eaLnBrk="0" fontAlgn="base" hangingPunct="0">
        <a:spcBef>
          <a:spcPct val="0"/>
        </a:spcBef>
        <a:spcAft>
          <a:spcPct val="0"/>
        </a:spcAft>
        <a:defRPr sz="2025">
          <a:solidFill>
            <a:srgbClr val="6C3A77"/>
          </a:solidFill>
          <a:latin typeface="Helvetica Neue Medium" charset="0"/>
          <a:ea typeface="Helvetica Neue Medium" charset="0"/>
          <a:cs typeface="Helvetica Neue Medium" charset="0"/>
        </a:defRPr>
      </a:lvl2pPr>
      <a:lvl3pPr algn="l" defTabSz="342900" rtl="0" eaLnBrk="0" fontAlgn="base" hangingPunct="0">
        <a:spcBef>
          <a:spcPct val="0"/>
        </a:spcBef>
        <a:spcAft>
          <a:spcPct val="0"/>
        </a:spcAft>
        <a:defRPr sz="2025">
          <a:solidFill>
            <a:srgbClr val="6C3A77"/>
          </a:solidFill>
          <a:latin typeface="Helvetica Neue Medium" charset="0"/>
          <a:ea typeface="Helvetica Neue Medium" charset="0"/>
          <a:cs typeface="Helvetica Neue Medium" charset="0"/>
        </a:defRPr>
      </a:lvl3pPr>
      <a:lvl4pPr algn="l" defTabSz="342900" rtl="0" eaLnBrk="0" fontAlgn="base" hangingPunct="0">
        <a:spcBef>
          <a:spcPct val="0"/>
        </a:spcBef>
        <a:spcAft>
          <a:spcPct val="0"/>
        </a:spcAft>
        <a:defRPr sz="2025">
          <a:solidFill>
            <a:srgbClr val="6C3A77"/>
          </a:solidFill>
          <a:latin typeface="Helvetica Neue Medium" charset="0"/>
          <a:ea typeface="Helvetica Neue Medium" charset="0"/>
          <a:cs typeface="Helvetica Neue Medium" charset="0"/>
        </a:defRPr>
      </a:lvl4pPr>
      <a:lvl5pPr algn="l" defTabSz="342900" rtl="0" eaLnBrk="0" fontAlgn="base" hangingPunct="0">
        <a:spcBef>
          <a:spcPct val="0"/>
        </a:spcBef>
        <a:spcAft>
          <a:spcPct val="0"/>
        </a:spcAft>
        <a:defRPr sz="2025">
          <a:solidFill>
            <a:srgbClr val="6C3A77"/>
          </a:solidFill>
          <a:latin typeface="Helvetica Neue Medium" charset="0"/>
          <a:ea typeface="Helvetica Neue Medium" charset="0"/>
          <a:cs typeface="Helvetica Neue Medium" charset="0"/>
        </a:defRPr>
      </a:lvl5pPr>
      <a:lvl6pPr marL="342900" algn="l" defTabSz="342900" rtl="0" fontAlgn="base">
        <a:spcBef>
          <a:spcPct val="0"/>
        </a:spcBef>
        <a:spcAft>
          <a:spcPct val="0"/>
        </a:spcAft>
        <a:defRPr sz="2025">
          <a:solidFill>
            <a:srgbClr val="6C3A77"/>
          </a:solidFill>
          <a:latin typeface="Helvetica Neue Medium" charset="0"/>
          <a:ea typeface="Helvetica Neue Medium" charset="0"/>
          <a:cs typeface="Helvetica Neue Medium" charset="0"/>
        </a:defRPr>
      </a:lvl6pPr>
      <a:lvl7pPr marL="685800" algn="l" defTabSz="342900" rtl="0" fontAlgn="base">
        <a:spcBef>
          <a:spcPct val="0"/>
        </a:spcBef>
        <a:spcAft>
          <a:spcPct val="0"/>
        </a:spcAft>
        <a:defRPr sz="2025">
          <a:solidFill>
            <a:srgbClr val="6C3A77"/>
          </a:solidFill>
          <a:latin typeface="Helvetica Neue Medium" charset="0"/>
          <a:ea typeface="Helvetica Neue Medium" charset="0"/>
          <a:cs typeface="Helvetica Neue Medium" charset="0"/>
        </a:defRPr>
      </a:lvl7pPr>
      <a:lvl8pPr marL="1028700" algn="l" defTabSz="342900" rtl="0" fontAlgn="base">
        <a:spcBef>
          <a:spcPct val="0"/>
        </a:spcBef>
        <a:spcAft>
          <a:spcPct val="0"/>
        </a:spcAft>
        <a:defRPr sz="2025">
          <a:solidFill>
            <a:srgbClr val="6C3A77"/>
          </a:solidFill>
          <a:latin typeface="Helvetica Neue Medium" charset="0"/>
          <a:ea typeface="Helvetica Neue Medium" charset="0"/>
          <a:cs typeface="Helvetica Neue Medium" charset="0"/>
        </a:defRPr>
      </a:lvl8pPr>
      <a:lvl9pPr marL="1371600" algn="l" defTabSz="342900" rtl="0" fontAlgn="base">
        <a:spcBef>
          <a:spcPct val="0"/>
        </a:spcBef>
        <a:spcAft>
          <a:spcPct val="0"/>
        </a:spcAft>
        <a:defRPr sz="2025">
          <a:solidFill>
            <a:srgbClr val="6C3A77"/>
          </a:solidFill>
          <a:latin typeface="Helvetica Neue Medium" charset="0"/>
          <a:ea typeface="Helvetica Neue Medium" charset="0"/>
          <a:cs typeface="Helvetica Neue Medium" charset="0"/>
        </a:defRPr>
      </a:lvl9pPr>
    </p:titleStyle>
    <p:bodyStyle>
      <a:lvl1pPr marL="257175" indent="-257175" algn="l" defTabSz="342900" rtl="0" eaLnBrk="0" fontAlgn="base" hangingPunct="0">
        <a:spcBef>
          <a:spcPct val="0"/>
        </a:spcBef>
        <a:spcAft>
          <a:spcPts val="900"/>
        </a:spcAft>
        <a:buFont typeface="Arial" charset="0"/>
        <a:buChar char="•"/>
        <a:defRPr sz="1650" kern="1200">
          <a:solidFill>
            <a:schemeClr val="tx1"/>
          </a:solidFill>
          <a:latin typeface="Helvetica Neue Light"/>
          <a:ea typeface="Helvetica Neue Light" charset="0"/>
          <a:cs typeface="Helvetica Neue Light"/>
        </a:defRPr>
      </a:lvl1pPr>
      <a:lvl2pPr marL="600075" indent="-257175" algn="l" defTabSz="342900" rtl="0" eaLnBrk="0" fontAlgn="base" hangingPunct="0">
        <a:spcBef>
          <a:spcPct val="0"/>
        </a:spcBef>
        <a:spcAft>
          <a:spcPts val="900"/>
        </a:spcAft>
        <a:buFont typeface="Courier New" charset="0"/>
        <a:buChar char="o"/>
        <a:defRPr sz="1650" kern="1200">
          <a:solidFill>
            <a:schemeClr val="tx1"/>
          </a:solidFill>
          <a:latin typeface="Helvetica Neue Light"/>
          <a:ea typeface="Helvetica Neue Light" charset="0"/>
          <a:cs typeface="Helvetica Neue Light"/>
        </a:defRPr>
      </a:lvl2pPr>
      <a:lvl3pPr marL="942975" indent="-257175" algn="l" defTabSz="342900" rtl="0" eaLnBrk="0" fontAlgn="base" hangingPunct="0">
        <a:spcBef>
          <a:spcPct val="0"/>
        </a:spcBef>
        <a:spcAft>
          <a:spcPts val="900"/>
        </a:spcAft>
        <a:buFont typeface="Courier New" charset="0"/>
        <a:buChar char="o"/>
        <a:defRPr sz="1650" kern="1200">
          <a:solidFill>
            <a:schemeClr val="tx1"/>
          </a:solidFill>
          <a:latin typeface="Helvetica Neue Light"/>
          <a:ea typeface="Helvetica Neue Light" charset="0"/>
          <a:cs typeface="Helvetica Neue Light"/>
        </a:defRPr>
      </a:lvl3pPr>
      <a:lvl4pPr marL="1285875" indent="-257175" algn="l" defTabSz="342900" rtl="0" eaLnBrk="0" fontAlgn="base" hangingPunct="0">
        <a:spcBef>
          <a:spcPct val="0"/>
        </a:spcBef>
        <a:spcAft>
          <a:spcPts val="900"/>
        </a:spcAft>
        <a:buFont typeface="Arial" charset="0"/>
        <a:buChar char="•"/>
        <a:defRPr sz="1650" kern="1200">
          <a:solidFill>
            <a:schemeClr val="tx1"/>
          </a:solidFill>
          <a:latin typeface="Helvetica Neue Light"/>
          <a:ea typeface="Helvetica Neue Light" charset="0"/>
          <a:cs typeface="Helvetica Neue Light"/>
        </a:defRPr>
      </a:lvl4pPr>
      <a:lvl5pPr marL="1371600" algn="l" defTabSz="342900" rtl="0" eaLnBrk="0" fontAlgn="base" hangingPunct="0">
        <a:spcBef>
          <a:spcPct val="0"/>
        </a:spcBef>
        <a:spcAft>
          <a:spcPts val="900"/>
        </a:spcAft>
        <a:defRPr sz="1650" kern="1200">
          <a:solidFill>
            <a:schemeClr val="tx1"/>
          </a:solidFill>
          <a:latin typeface="Helvetica Neue Light"/>
          <a:ea typeface="Helvetica Neue Light" charset="0"/>
          <a:cs typeface="Helvetica Neue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3752850" y="260350"/>
            <a:ext cx="5249863" cy="1619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3752850" y="2147888"/>
            <a:ext cx="5249863" cy="3778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a:t>
            </a:r>
          </a:p>
        </p:txBody>
      </p:sp>
    </p:spTree>
    <p:extLst>
      <p:ext uri="{BB962C8B-B14F-4D97-AF65-F5344CB8AC3E}">
        <p14:creationId xmlns:p14="http://schemas.microsoft.com/office/powerpoint/2010/main" val="1455327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Lst>
  <p:txStyles>
    <p:titleStyle>
      <a:lvl1pPr algn="l" rtl="0" eaLnBrk="1" fontAlgn="base" hangingPunct="1">
        <a:lnSpc>
          <a:spcPct val="90000"/>
        </a:lnSpc>
        <a:spcBef>
          <a:spcPct val="0"/>
        </a:spcBef>
        <a:spcAft>
          <a:spcPct val="0"/>
        </a:spcAft>
        <a:defRPr sz="3000" kern="1200">
          <a:solidFill>
            <a:srgbClr val="6C3A77"/>
          </a:solidFill>
          <a:latin typeface="+mj-lt"/>
          <a:ea typeface="+mj-ea"/>
          <a:cs typeface="+mj-cs"/>
        </a:defRPr>
      </a:lvl1pPr>
      <a:lvl2pPr algn="l" rtl="0" eaLnBrk="1" fontAlgn="base" hangingPunct="1">
        <a:lnSpc>
          <a:spcPct val="90000"/>
        </a:lnSpc>
        <a:spcBef>
          <a:spcPct val="0"/>
        </a:spcBef>
        <a:spcAft>
          <a:spcPct val="0"/>
        </a:spcAft>
        <a:defRPr sz="3000">
          <a:solidFill>
            <a:srgbClr val="6C3A77"/>
          </a:solidFill>
          <a:latin typeface="Arial" charset="0"/>
        </a:defRPr>
      </a:lvl2pPr>
      <a:lvl3pPr algn="l" rtl="0" eaLnBrk="1" fontAlgn="base" hangingPunct="1">
        <a:lnSpc>
          <a:spcPct val="90000"/>
        </a:lnSpc>
        <a:spcBef>
          <a:spcPct val="0"/>
        </a:spcBef>
        <a:spcAft>
          <a:spcPct val="0"/>
        </a:spcAft>
        <a:defRPr sz="3000">
          <a:solidFill>
            <a:srgbClr val="6C3A77"/>
          </a:solidFill>
          <a:latin typeface="Arial" charset="0"/>
        </a:defRPr>
      </a:lvl3pPr>
      <a:lvl4pPr algn="l" rtl="0" eaLnBrk="1" fontAlgn="base" hangingPunct="1">
        <a:lnSpc>
          <a:spcPct val="90000"/>
        </a:lnSpc>
        <a:spcBef>
          <a:spcPct val="0"/>
        </a:spcBef>
        <a:spcAft>
          <a:spcPct val="0"/>
        </a:spcAft>
        <a:defRPr sz="3000">
          <a:solidFill>
            <a:srgbClr val="6C3A77"/>
          </a:solidFill>
          <a:latin typeface="Arial" charset="0"/>
        </a:defRPr>
      </a:lvl4pPr>
      <a:lvl5pPr algn="l" rtl="0" eaLnBrk="1" fontAlgn="base" hangingPunct="1">
        <a:lnSpc>
          <a:spcPct val="90000"/>
        </a:lnSpc>
        <a:spcBef>
          <a:spcPct val="0"/>
        </a:spcBef>
        <a:spcAft>
          <a:spcPct val="0"/>
        </a:spcAft>
        <a:defRPr sz="3000">
          <a:solidFill>
            <a:srgbClr val="6C3A77"/>
          </a:solidFill>
          <a:latin typeface="Arial" charset="0"/>
        </a:defRPr>
      </a:lvl5pPr>
      <a:lvl6pPr marL="457200" algn="l" rtl="0" eaLnBrk="1" fontAlgn="base" hangingPunct="1">
        <a:lnSpc>
          <a:spcPct val="90000"/>
        </a:lnSpc>
        <a:spcBef>
          <a:spcPct val="0"/>
        </a:spcBef>
        <a:spcAft>
          <a:spcPct val="0"/>
        </a:spcAft>
        <a:defRPr sz="3000">
          <a:solidFill>
            <a:srgbClr val="6C3A77"/>
          </a:solidFill>
          <a:latin typeface="Arial" charset="0"/>
        </a:defRPr>
      </a:lvl6pPr>
      <a:lvl7pPr marL="914400" algn="l" rtl="0" eaLnBrk="1" fontAlgn="base" hangingPunct="1">
        <a:lnSpc>
          <a:spcPct val="90000"/>
        </a:lnSpc>
        <a:spcBef>
          <a:spcPct val="0"/>
        </a:spcBef>
        <a:spcAft>
          <a:spcPct val="0"/>
        </a:spcAft>
        <a:defRPr sz="3000">
          <a:solidFill>
            <a:srgbClr val="6C3A77"/>
          </a:solidFill>
          <a:latin typeface="Arial" charset="0"/>
        </a:defRPr>
      </a:lvl7pPr>
      <a:lvl8pPr marL="1371600" algn="l" rtl="0" eaLnBrk="1" fontAlgn="base" hangingPunct="1">
        <a:lnSpc>
          <a:spcPct val="90000"/>
        </a:lnSpc>
        <a:spcBef>
          <a:spcPct val="0"/>
        </a:spcBef>
        <a:spcAft>
          <a:spcPct val="0"/>
        </a:spcAft>
        <a:defRPr sz="3000">
          <a:solidFill>
            <a:srgbClr val="6C3A77"/>
          </a:solidFill>
          <a:latin typeface="Arial" charset="0"/>
        </a:defRPr>
      </a:lvl8pPr>
      <a:lvl9pPr marL="1828800" algn="l" rtl="0" eaLnBrk="1" fontAlgn="base" hangingPunct="1">
        <a:lnSpc>
          <a:spcPct val="90000"/>
        </a:lnSpc>
        <a:spcBef>
          <a:spcPct val="0"/>
        </a:spcBef>
        <a:spcAft>
          <a:spcPct val="0"/>
        </a:spcAft>
        <a:defRPr sz="3000">
          <a:solidFill>
            <a:srgbClr val="6C3A77"/>
          </a:solidFill>
          <a:latin typeface="Arial" charset="0"/>
        </a:defRPr>
      </a:lvl9pPr>
    </p:titleStyle>
    <p:bodyStyle>
      <a:lvl1pPr algn="l" rtl="0" eaLnBrk="1" fontAlgn="base" hangingPunct="1">
        <a:lnSpc>
          <a:spcPct val="90000"/>
        </a:lnSpc>
        <a:spcBef>
          <a:spcPts val="1000"/>
        </a:spcBef>
        <a:spcAft>
          <a:spcPct val="0"/>
        </a:spcAft>
        <a:buFont typeface="Arial" charset="0"/>
        <a:defRPr sz="20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4724"/>
            <a:ext cx="8229600" cy="4045759"/>
          </a:xfrm>
          <a:prstGeom prst="rect">
            <a:avLst/>
          </a:prstGeom>
        </p:spPr>
        <p:txBody>
          <a:bodyPr vert="horz" lIns="0" tIns="0" rIns="0" bIns="0" rtlCol="0">
            <a:normAutofit/>
          </a:bodyPr>
          <a:lstStyle/>
          <a:p>
            <a:pPr lvl="0"/>
            <a:r>
              <a:rPr lang="en-US" dirty="0"/>
              <a:t>Click to edit Master text styles</a:t>
            </a:r>
          </a:p>
          <a:p>
            <a:pPr lvl="2"/>
            <a:r>
              <a:rPr lang="en-US" dirty="0"/>
              <a:t>Second level</a:t>
            </a:r>
          </a:p>
          <a:p>
            <a:pPr lvl="3"/>
            <a:r>
              <a:rPr lang="en-US" dirty="0"/>
              <a:t>Third level</a:t>
            </a:r>
          </a:p>
        </p:txBody>
      </p:sp>
      <p:pic>
        <p:nvPicPr>
          <p:cNvPr id="7" name="Picture 6" descr="test.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257544"/>
            <a:ext cx="9144000" cy="600456"/>
          </a:xfrm>
          <a:prstGeom prst="rect">
            <a:avLst/>
          </a:prstGeom>
        </p:spPr>
      </p:pic>
    </p:spTree>
    <p:extLst>
      <p:ext uri="{BB962C8B-B14F-4D97-AF65-F5344CB8AC3E}">
        <p14:creationId xmlns:p14="http://schemas.microsoft.com/office/powerpoint/2010/main" val="20071981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456955" rtl="0" eaLnBrk="1" latinLnBrk="0" hangingPunct="1">
        <a:spcBef>
          <a:spcPct val="0"/>
        </a:spcBef>
        <a:buNone/>
        <a:defRPr sz="2700" b="0" i="0" u="none" kern="1200">
          <a:solidFill>
            <a:srgbClr val="6C3A77"/>
          </a:solidFill>
          <a:latin typeface="Helvetica Neue Medium"/>
          <a:ea typeface="+mj-ea"/>
          <a:cs typeface="Helvetica Neue Medium"/>
        </a:defRPr>
      </a:lvl1pPr>
    </p:titleStyle>
    <p:bodyStyle>
      <a:lvl1pPr marL="342718" indent="-342718" algn="l" defTabSz="456955"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1pPr>
      <a:lvl2pPr marL="799672" indent="-342718" algn="l" defTabSz="456955"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2pPr>
      <a:lvl3pPr marL="1256628" indent="-342718" algn="l" defTabSz="456955"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3pPr>
      <a:lvl4pPr marL="1713583" indent="-342718" algn="l" defTabSz="456955"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4pPr>
      <a:lvl5pPr marL="1827822" indent="0" algn="l" defTabSz="456955" rtl="0" eaLnBrk="1" latinLnBrk="0" hangingPunct="1">
        <a:spcBef>
          <a:spcPts val="0"/>
        </a:spcBef>
        <a:spcAft>
          <a:spcPts val="1200"/>
        </a:spcAft>
        <a:buFontTx/>
        <a:buNone/>
        <a:defRPr sz="2200" b="0" i="0" kern="1200">
          <a:solidFill>
            <a:schemeClr val="tx1"/>
          </a:solidFill>
          <a:latin typeface="Helvetica Neue Light"/>
          <a:ea typeface="+mn-ea"/>
          <a:cs typeface="Helvetica Neue Light"/>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7CE3C">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hot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754624"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3753556" y="2428193"/>
            <a:ext cx="5249333" cy="993752"/>
          </a:xfrm>
          <a:prstGeom prst="rect">
            <a:avLst/>
          </a:prstGeom>
        </p:spPr>
        <p:txBody>
          <a:bodyPr vert="horz" lIns="0" tIns="0" rIns="0" bIns="0" rtlCol="0">
            <a:normAutofit/>
          </a:bodyPr>
          <a:lstStyle/>
          <a:p>
            <a:pPr lvl="0"/>
            <a:r>
              <a:rPr lang="en-US" dirty="0"/>
              <a:t>Click to edit Master text styles</a:t>
            </a:r>
          </a:p>
        </p:txBody>
      </p:sp>
      <p:pic>
        <p:nvPicPr>
          <p:cNvPr id="10" name="Picture 9" descr="rule.png"/>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3753555" y="2269551"/>
            <a:ext cx="5390445" cy="73152"/>
          </a:xfrm>
          <a:prstGeom prst="rect">
            <a:avLst/>
          </a:prstGeom>
        </p:spPr>
      </p:pic>
    </p:spTree>
    <p:extLst>
      <p:ext uri="{BB962C8B-B14F-4D97-AF65-F5344CB8AC3E}">
        <p14:creationId xmlns:p14="http://schemas.microsoft.com/office/powerpoint/2010/main" val="3948105422"/>
      </p:ext>
    </p:extLst>
  </p:cSld>
  <p:clrMap bg1="lt1" tx1="dk1" bg2="lt2" tx2="dk2" accent1="accent1" accent2="accent2" accent3="accent3" accent4="accent4" accent5="accent5" accent6="accent6" hlink="hlink" folHlink="folHlink"/>
  <p:sldLayoutIdLst>
    <p:sldLayoutId id="2147483671" r:id="rId1"/>
  </p:sldLayoutIdLst>
  <p:hf sldNum="0" hdr="0" ftr="0" dt="0"/>
  <p:txStyles>
    <p:titleStyle>
      <a:lvl1pPr algn="l" defTabSz="457200" rtl="0" eaLnBrk="1" latinLnBrk="0" hangingPunct="1">
        <a:spcBef>
          <a:spcPct val="0"/>
        </a:spcBef>
        <a:buNone/>
        <a:defRPr sz="3000" b="0" i="0" kern="1200">
          <a:solidFill>
            <a:srgbClr val="6C3A77"/>
          </a:solidFill>
          <a:latin typeface="Helvetica Neue Medium"/>
          <a:ea typeface="+mj-ea"/>
          <a:cs typeface="Helvetica Neue Medium"/>
        </a:defRPr>
      </a:lvl1pPr>
    </p:titleStyle>
    <p:bodyStyle>
      <a:lvl1pPr marL="0" indent="0" algn="l" defTabSz="457200" rtl="0" eaLnBrk="1" latinLnBrk="0" hangingPunct="1">
        <a:spcBef>
          <a:spcPct val="20000"/>
        </a:spcBef>
        <a:buFont typeface="Arial"/>
        <a:buNone/>
        <a:defRPr sz="2000" b="0" i="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1463"/>
            <a:ext cx="8229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36867" name="Text Placeholder 2"/>
          <p:cNvSpPr>
            <a:spLocks noGrp="1"/>
          </p:cNvSpPr>
          <p:nvPr>
            <p:ph type="body" idx="1"/>
          </p:nvPr>
        </p:nvSpPr>
        <p:spPr bwMode="auto">
          <a:xfrm>
            <a:off x="457200" y="2054225"/>
            <a:ext cx="82296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36868" name="Picture 6" descr="tes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89548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Lst>
  <p:txStyles>
    <p:titleStyle>
      <a:lvl1pPr algn="l" defTabSz="457200" rtl="0" eaLnBrk="0" fontAlgn="base" hangingPunct="0">
        <a:spcBef>
          <a:spcPct val="0"/>
        </a:spcBef>
        <a:spcAft>
          <a:spcPct val="0"/>
        </a:spcAft>
        <a:defRPr sz="2700" kern="1200">
          <a:solidFill>
            <a:srgbClr val="6C3A77"/>
          </a:solidFill>
          <a:latin typeface="Helvetica Neue Medium"/>
          <a:ea typeface="Helvetica Neue Medium" charset="0"/>
          <a:cs typeface="Helvetica Neue Medium"/>
        </a:defRPr>
      </a:lvl1pPr>
      <a:lvl2pPr algn="l" defTabSz="457200" rtl="0" eaLnBrk="0" fontAlgn="base" hangingPunct="0">
        <a:spcBef>
          <a:spcPct val="0"/>
        </a:spcBef>
        <a:spcAft>
          <a:spcPct val="0"/>
        </a:spcAft>
        <a:defRPr sz="2700">
          <a:solidFill>
            <a:srgbClr val="6C3A77"/>
          </a:solidFill>
          <a:latin typeface="Helvetica Neue Medium" charset="0"/>
          <a:ea typeface="Helvetica Neue Medium" charset="0"/>
          <a:cs typeface="Helvetica Neue Medium" charset="0"/>
        </a:defRPr>
      </a:lvl2pPr>
      <a:lvl3pPr algn="l" defTabSz="457200" rtl="0" eaLnBrk="0" fontAlgn="base" hangingPunct="0">
        <a:spcBef>
          <a:spcPct val="0"/>
        </a:spcBef>
        <a:spcAft>
          <a:spcPct val="0"/>
        </a:spcAft>
        <a:defRPr sz="2700">
          <a:solidFill>
            <a:srgbClr val="6C3A77"/>
          </a:solidFill>
          <a:latin typeface="Helvetica Neue Medium" charset="0"/>
          <a:ea typeface="Helvetica Neue Medium" charset="0"/>
          <a:cs typeface="Helvetica Neue Medium" charset="0"/>
        </a:defRPr>
      </a:lvl3pPr>
      <a:lvl4pPr algn="l" defTabSz="457200" rtl="0" eaLnBrk="0" fontAlgn="base" hangingPunct="0">
        <a:spcBef>
          <a:spcPct val="0"/>
        </a:spcBef>
        <a:spcAft>
          <a:spcPct val="0"/>
        </a:spcAft>
        <a:defRPr sz="2700">
          <a:solidFill>
            <a:srgbClr val="6C3A77"/>
          </a:solidFill>
          <a:latin typeface="Helvetica Neue Medium" charset="0"/>
          <a:ea typeface="Helvetica Neue Medium" charset="0"/>
          <a:cs typeface="Helvetica Neue Medium" charset="0"/>
        </a:defRPr>
      </a:lvl4pPr>
      <a:lvl5pPr algn="l" defTabSz="457200" rtl="0" eaLnBrk="0" fontAlgn="base" hangingPunct="0">
        <a:spcBef>
          <a:spcPct val="0"/>
        </a:spcBef>
        <a:spcAft>
          <a:spcPct val="0"/>
        </a:spcAft>
        <a:defRPr sz="2700">
          <a:solidFill>
            <a:srgbClr val="6C3A77"/>
          </a:solidFill>
          <a:latin typeface="Helvetica Neue Medium" charset="0"/>
          <a:ea typeface="Helvetica Neue Medium" charset="0"/>
          <a:cs typeface="Helvetica Neue Medium" charset="0"/>
        </a:defRPr>
      </a:lvl5pPr>
      <a:lvl6pPr marL="457200" algn="l" defTabSz="457200" rtl="0" fontAlgn="base">
        <a:spcBef>
          <a:spcPct val="0"/>
        </a:spcBef>
        <a:spcAft>
          <a:spcPct val="0"/>
        </a:spcAft>
        <a:defRPr sz="2700">
          <a:solidFill>
            <a:srgbClr val="6C3A77"/>
          </a:solidFill>
          <a:latin typeface="Helvetica Neue Medium" charset="0"/>
          <a:ea typeface="Helvetica Neue Medium" charset="0"/>
          <a:cs typeface="Helvetica Neue Medium" charset="0"/>
        </a:defRPr>
      </a:lvl6pPr>
      <a:lvl7pPr marL="914400" algn="l" defTabSz="457200" rtl="0" fontAlgn="base">
        <a:spcBef>
          <a:spcPct val="0"/>
        </a:spcBef>
        <a:spcAft>
          <a:spcPct val="0"/>
        </a:spcAft>
        <a:defRPr sz="2700">
          <a:solidFill>
            <a:srgbClr val="6C3A77"/>
          </a:solidFill>
          <a:latin typeface="Helvetica Neue Medium" charset="0"/>
          <a:ea typeface="Helvetica Neue Medium" charset="0"/>
          <a:cs typeface="Helvetica Neue Medium" charset="0"/>
        </a:defRPr>
      </a:lvl7pPr>
      <a:lvl8pPr marL="1371600" algn="l" defTabSz="457200" rtl="0" fontAlgn="base">
        <a:spcBef>
          <a:spcPct val="0"/>
        </a:spcBef>
        <a:spcAft>
          <a:spcPct val="0"/>
        </a:spcAft>
        <a:defRPr sz="2700">
          <a:solidFill>
            <a:srgbClr val="6C3A77"/>
          </a:solidFill>
          <a:latin typeface="Helvetica Neue Medium" charset="0"/>
          <a:ea typeface="Helvetica Neue Medium" charset="0"/>
          <a:cs typeface="Helvetica Neue Medium" charset="0"/>
        </a:defRPr>
      </a:lvl8pPr>
      <a:lvl9pPr marL="1828800" algn="l" defTabSz="457200" rtl="0" fontAlgn="base">
        <a:spcBef>
          <a:spcPct val="0"/>
        </a:spcBef>
        <a:spcAft>
          <a:spcPct val="0"/>
        </a:spcAft>
        <a:defRPr sz="2700">
          <a:solidFill>
            <a:srgbClr val="6C3A77"/>
          </a:solidFill>
          <a:latin typeface="Helvetica Neue Medium" charset="0"/>
          <a:ea typeface="Helvetica Neue Medium" charset="0"/>
          <a:cs typeface="Helvetica Neue Medium" charset="0"/>
        </a:defRPr>
      </a:lvl9pPr>
    </p:titleStyle>
    <p:bodyStyle>
      <a:lvl1pPr marL="3429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Helvetica Neue Light" charset="0"/>
          <a:cs typeface="Helvetica Neue Light"/>
        </a:defRPr>
      </a:lvl1pPr>
      <a:lvl2pPr marL="8001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Helvetica Neue Light" charset="0"/>
          <a:cs typeface="Helvetica Neue Light"/>
        </a:defRPr>
      </a:lvl2pPr>
      <a:lvl3pPr marL="12573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Helvetica Neue Light" charset="0"/>
          <a:cs typeface="Helvetica Neue Light"/>
        </a:defRPr>
      </a:lvl3pPr>
      <a:lvl4pPr marL="17145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Helvetica Neue Light" charset="0"/>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Helvetica Neue Light"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ea typeface="ヒラギノ角ゴ Pro W3" pitchFamily="125" charset="-128"/>
              </a:defRPr>
            </a:lvl1pPr>
          </a:lstStyle>
          <a:p>
            <a:pPr fontAlgn="base">
              <a:spcBef>
                <a:spcPct val="0"/>
              </a:spcBef>
              <a:spcAft>
                <a:spcPct val="0"/>
              </a:spcAft>
              <a:defRPr/>
            </a:pPr>
            <a:fld id="{E381E3C8-122A-FC43-8DAC-CD36E03FF1BA}" type="datetimeFigureOut">
              <a:rPr lang="en-US" altLang="en-US"/>
              <a:pPr fontAlgn="base">
                <a:spcBef>
                  <a:spcPct val="0"/>
                </a:spcBef>
                <a:spcAft>
                  <a:spcPct val="0"/>
                </a:spcAft>
                <a:defRPr/>
              </a:pPr>
              <a:t>9/12/19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ea typeface="ヒラギノ角ゴ Pro W3" pitchFamily="125" charset="-128"/>
              </a:defRPr>
            </a:lvl1pPr>
          </a:lstStyle>
          <a:p>
            <a:pPr fontAlgn="base">
              <a:spcBef>
                <a:spcPct val="0"/>
              </a:spcBef>
              <a:spcAft>
                <a:spcPct val="0"/>
              </a:spcAft>
              <a:defRPr/>
            </a:pPr>
            <a:fld id="{6E5DECD0-9613-A743-8CB6-2EEA60D5D6AC}" type="slidenum">
              <a:rPr lang="en-US" altLang="en-US"/>
              <a:pPr fontAlgn="base">
                <a:spcBef>
                  <a:spcPct val="0"/>
                </a:spcBef>
                <a:spcAft>
                  <a:spcPct val="0"/>
                </a:spcAft>
                <a:defRPr/>
              </a:pPr>
              <a:t>‹#›</a:t>
            </a:fld>
            <a:endParaRPr lang="en-US" altLang="en-US"/>
          </a:p>
        </p:txBody>
      </p:sp>
      <p:pic>
        <p:nvPicPr>
          <p:cNvPr id="14343" name="Picture 6" descr="art_txt-pgs.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673118"/>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125"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125"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pitchFamily="125"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pitchFamily="125"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pitchFamily="125"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pitchFamily="12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pitchFamily="125"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pitchFamily="12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2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2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2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4724"/>
            <a:ext cx="8229600" cy="4045759"/>
          </a:xfrm>
          <a:prstGeom prst="rect">
            <a:avLst/>
          </a:prstGeom>
        </p:spPr>
        <p:txBody>
          <a:bodyPr vert="horz" lIns="0" tIns="0" rIns="0" bIns="0" rtlCol="0">
            <a:normAutofit/>
          </a:bodyPr>
          <a:lstStyle/>
          <a:p>
            <a:pPr lvl="0"/>
            <a:r>
              <a:rPr lang="en-US" dirty="0"/>
              <a:t>Click to edit Master text styles</a:t>
            </a:r>
          </a:p>
          <a:p>
            <a:pPr lvl="2"/>
            <a:r>
              <a:rPr lang="en-US" dirty="0"/>
              <a:t>Second level</a:t>
            </a:r>
          </a:p>
          <a:p>
            <a:pPr lvl="3"/>
            <a:r>
              <a:rPr lang="en-US" dirty="0"/>
              <a:t>Third level</a:t>
            </a:r>
          </a:p>
        </p:txBody>
      </p:sp>
      <p:pic>
        <p:nvPicPr>
          <p:cNvPr id="7" name="Picture 6" descr="tes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257544"/>
            <a:ext cx="9144000" cy="600456"/>
          </a:xfrm>
          <a:prstGeom prst="rect">
            <a:avLst/>
          </a:prstGeom>
        </p:spPr>
      </p:pic>
    </p:spTree>
    <p:extLst>
      <p:ext uri="{BB962C8B-B14F-4D97-AF65-F5344CB8AC3E}">
        <p14:creationId xmlns:p14="http://schemas.microsoft.com/office/powerpoint/2010/main" val="4133529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 id="2147483964" r:id="rId8"/>
    <p:sldLayoutId id="2147483965" r:id="rId9"/>
    <p:sldLayoutId id="2147483968" r:id="rId10"/>
  </p:sldLayoutIdLst>
  <p:txStyles>
    <p:titleStyle>
      <a:lvl1pPr algn="l" defTabSz="457200" rtl="0" eaLnBrk="1" latinLnBrk="0" hangingPunct="1">
        <a:spcBef>
          <a:spcPct val="0"/>
        </a:spcBef>
        <a:buNone/>
        <a:defRPr sz="2700" b="0" i="0" u="none" kern="1200">
          <a:solidFill>
            <a:srgbClr val="6C3A77"/>
          </a:solidFill>
          <a:latin typeface="Helvetica Neue Medium"/>
          <a:ea typeface="+mj-ea"/>
          <a:cs typeface="Helvetica Neue Medium"/>
        </a:defRPr>
      </a:lvl1pPr>
    </p:titleStyle>
    <p:bodyStyle>
      <a:lvl1pPr marL="342900" indent="-3429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1pPr>
      <a:lvl2pPr marL="800100" indent="-342900" algn="l" defTabSz="457200"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2pPr>
      <a:lvl3pPr marL="1257300" indent="-342900" algn="l" defTabSz="457200"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3pPr>
      <a:lvl4pPr marL="1714500" indent="-3429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spcAft>
          <a:spcPts val="1200"/>
        </a:spcAft>
        <a:buFontTx/>
        <a:buNone/>
        <a:defRPr sz="22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592AEB72-404A-430F-908E-4ABA6BB2164F}" type="datetimeFigureOut">
              <a:rPr lang="en-US" altLang="en-US">
                <a:latin typeface="Calibri" pitchFamily="34" charset="0"/>
                <a:ea typeface="ヒラギノ角ゴ Pro W3" pitchFamily="125" charset="-128"/>
              </a:rPr>
              <a:pPr fontAlgn="base">
                <a:spcBef>
                  <a:spcPct val="0"/>
                </a:spcBef>
                <a:spcAft>
                  <a:spcPct val="0"/>
                </a:spcAft>
              </a:pPr>
              <a:t>9/12/19</a:t>
            </a:fld>
            <a:endParaRPr lang="en-US" altLang="en-US">
              <a:latin typeface="Calibri" pitchFamily="34" charset="0"/>
              <a:ea typeface="ヒラギノ角ゴ Pro W3" pitchFamily="125"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5239B5AB-D9FB-4054-97ED-009DB5F47A97}" type="slidenum">
              <a:rPr lang="en-US" altLang="en-US">
                <a:latin typeface="Calibri" pitchFamily="34" charset="0"/>
                <a:ea typeface="ヒラギノ角ゴ Pro W3" pitchFamily="125" charset="-128"/>
              </a:rPr>
              <a:pPr fontAlgn="base">
                <a:spcBef>
                  <a:spcPct val="0"/>
                </a:spcBef>
                <a:spcAft>
                  <a:spcPct val="0"/>
                </a:spcAft>
              </a:pPr>
              <a:t>‹#›</a:t>
            </a:fld>
            <a:endParaRPr lang="en-US" altLang="en-US">
              <a:latin typeface="Calibri" pitchFamily="34" charset="0"/>
              <a:ea typeface="ヒラギノ角ゴ Pro W3" pitchFamily="125" charset="-128"/>
            </a:endParaRPr>
          </a:p>
        </p:txBody>
      </p:sp>
      <p:pic>
        <p:nvPicPr>
          <p:cNvPr id="2055" name="Picture 6" descr="art_txt-pgs.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423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fontAlgn="base">
        <a:spcBef>
          <a:spcPct val="0"/>
        </a:spcBef>
        <a:spcAft>
          <a:spcPct val="0"/>
        </a:spcAft>
        <a:defRPr sz="4400" kern="1200">
          <a:solidFill>
            <a:schemeClr val="tx1"/>
          </a:solidFill>
          <a:latin typeface="+mj-lt"/>
          <a:ea typeface="ヒラギノ角ゴ Pro W3" pitchFamily="125"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2pPr>
      <a:lvl3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3pPr>
      <a:lvl4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4pPr>
      <a:lvl5pPr algn="ctr" defTabSz="457200" rtl="0" fontAlgn="base">
        <a:spcBef>
          <a:spcPct val="0"/>
        </a:spcBef>
        <a:spcAft>
          <a:spcPct val="0"/>
        </a:spcAft>
        <a:defRPr sz="4400">
          <a:solidFill>
            <a:schemeClr val="tx1"/>
          </a:solidFill>
          <a:latin typeface="Calibri" pitchFamily="34" charset="0"/>
          <a:ea typeface="ヒラギノ角ゴ Pro W3" pitchFamily="125"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pitchFamily="125"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pitchFamily="125"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pitchFamily="125"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pitchFamily="125"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ヒラギノ角ゴ Pro W3" pitchFamily="125"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ヒラギノ角ゴ Pro W3" pitchFamily="125"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pitchFamily="125"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pitchFamily="125"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pitchFamily="12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defTabSz="914400">
              <a:lnSpc>
                <a:spcPct val="90000"/>
              </a:lnSpc>
            </a:pPr>
            <a:endParaRPr lang="en-US" sz="1600" b="1" dirty="0" err="1">
              <a:solidFill>
                <a:prstClr val="white"/>
              </a:solidFill>
              <a:latin typeface="Arial"/>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defTabSz="914400"/>
            <a:r>
              <a:rPr lang="en-US">
                <a:solidFill>
                  <a:prstClr val="white"/>
                </a:solidFill>
              </a:rPr>
              <a:t>1/29/2016</a:t>
            </a:r>
            <a:endParaRPr lang="en-US" dirty="0">
              <a:solidFill>
                <a:prstClr val="white"/>
              </a:solidFill>
            </a:endParaRPr>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defTabSz="914400"/>
            <a:r>
              <a:rPr lang="en-US">
                <a:solidFill>
                  <a:prstClr val="white"/>
                </a:solidFill>
              </a:rPr>
              <a:t>Racial and Ethnic Inequalities in Dementia Incidence and Survival</a:t>
            </a:r>
            <a:endParaRPr lang="en-US" dirty="0">
              <a:solidFill>
                <a:prstClr val="white"/>
              </a:solidFill>
            </a:endParaRPr>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pPr defTabSz="914400"/>
            <a:fld id="{7BCC8D0D-EAEC-449D-9161-023DFF90F2E2}" type="slidenum">
              <a:rPr lang="en-US" smtClean="0">
                <a:solidFill>
                  <a:prstClr val="white"/>
                </a:solidFill>
              </a:rPr>
              <a:pPr defTabSz="914400"/>
              <a:t>‹#›</a:t>
            </a:fld>
            <a:endParaRPr lang="en-US" dirty="0">
              <a:solidFill>
                <a:prstClr val="white"/>
              </a:solidFill>
            </a:endParaRPr>
          </a:p>
        </p:txBody>
      </p:sp>
      <p:pic>
        <p:nvPicPr>
          <p:cNvPr id="9" name="Picture 41"/>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6786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transition>
    <p:fade/>
  </p:transition>
  <p:hf hdr="0" ft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4724"/>
            <a:ext cx="8229600" cy="4045759"/>
          </a:xfrm>
          <a:prstGeom prst="rect">
            <a:avLst/>
          </a:prstGeom>
        </p:spPr>
        <p:txBody>
          <a:bodyPr vert="horz" lIns="0" tIns="0" rIns="0" bIns="0" rtlCol="0">
            <a:normAutofit/>
          </a:bodyPr>
          <a:lstStyle/>
          <a:p>
            <a:pPr lvl="0"/>
            <a:r>
              <a:rPr lang="en-US" dirty="0"/>
              <a:t>Click to edit Master text styles</a:t>
            </a:r>
          </a:p>
          <a:p>
            <a:pPr lvl="2"/>
            <a:r>
              <a:rPr lang="en-US" dirty="0"/>
              <a:t>Second level</a:t>
            </a:r>
          </a:p>
          <a:p>
            <a:pPr lvl="3"/>
            <a:r>
              <a:rPr lang="en-US" dirty="0"/>
              <a:t>Third level</a:t>
            </a:r>
          </a:p>
        </p:txBody>
      </p:sp>
      <p:pic>
        <p:nvPicPr>
          <p:cNvPr id="7" name="Picture 6" descr="test.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257544"/>
            <a:ext cx="9144000" cy="600456"/>
          </a:xfrm>
          <a:prstGeom prst="rect">
            <a:avLst/>
          </a:prstGeom>
        </p:spPr>
      </p:pic>
    </p:spTree>
    <p:extLst>
      <p:ext uri="{BB962C8B-B14F-4D97-AF65-F5344CB8AC3E}">
        <p14:creationId xmlns:p14="http://schemas.microsoft.com/office/powerpoint/2010/main" val="22970478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xStyles>
    <p:titleStyle>
      <a:lvl1pPr algn="l" defTabSz="456955" rtl="0" eaLnBrk="1" latinLnBrk="0" hangingPunct="1">
        <a:spcBef>
          <a:spcPct val="0"/>
        </a:spcBef>
        <a:buNone/>
        <a:defRPr sz="2700" b="0" i="0" u="none" kern="1200">
          <a:solidFill>
            <a:srgbClr val="6C3A77"/>
          </a:solidFill>
          <a:latin typeface="Helvetica Neue Medium"/>
          <a:ea typeface="+mj-ea"/>
          <a:cs typeface="Helvetica Neue Medium"/>
        </a:defRPr>
      </a:lvl1pPr>
    </p:titleStyle>
    <p:bodyStyle>
      <a:lvl1pPr marL="342718" indent="-342718" algn="l" defTabSz="456955"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1pPr>
      <a:lvl2pPr marL="799672" indent="-342718" algn="l" defTabSz="456955"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2pPr>
      <a:lvl3pPr marL="1256628" indent="-342718" algn="l" defTabSz="456955"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3pPr>
      <a:lvl4pPr marL="1713583" indent="-342718" algn="l" defTabSz="456955"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4pPr>
      <a:lvl5pPr marL="1827822" indent="0" algn="l" defTabSz="456955" rtl="0" eaLnBrk="1" latinLnBrk="0" hangingPunct="1">
        <a:spcBef>
          <a:spcPts val="0"/>
        </a:spcBef>
        <a:spcAft>
          <a:spcPts val="1200"/>
        </a:spcAft>
        <a:buFontTx/>
        <a:buNone/>
        <a:defRPr sz="2200" b="0" i="0" kern="1200">
          <a:solidFill>
            <a:schemeClr val="tx1"/>
          </a:solidFill>
          <a:latin typeface="Helvetica Neue Light"/>
          <a:ea typeface="+mn-ea"/>
          <a:cs typeface="Helvetica Neue Light"/>
        </a:defRPr>
      </a:lvl5pPr>
      <a:lvl6pPr marL="2513256" indent="-228478" algn="l" defTabSz="456955" rtl="0" eaLnBrk="1" latinLnBrk="0" hangingPunct="1">
        <a:spcBef>
          <a:spcPct val="20000"/>
        </a:spcBef>
        <a:buFont typeface="Arial"/>
        <a:buChar char="•"/>
        <a:defRPr sz="2000" kern="1200">
          <a:solidFill>
            <a:schemeClr val="tx1"/>
          </a:solidFill>
          <a:latin typeface="+mn-lt"/>
          <a:ea typeface="+mn-ea"/>
          <a:cs typeface="+mn-cs"/>
        </a:defRPr>
      </a:lvl6pPr>
      <a:lvl7pPr marL="2970212" indent="-228478" algn="l" defTabSz="456955" rtl="0" eaLnBrk="1" latinLnBrk="0" hangingPunct="1">
        <a:spcBef>
          <a:spcPct val="20000"/>
        </a:spcBef>
        <a:buFont typeface="Arial"/>
        <a:buChar char="•"/>
        <a:defRPr sz="2000" kern="1200">
          <a:solidFill>
            <a:schemeClr val="tx1"/>
          </a:solidFill>
          <a:latin typeface="+mn-lt"/>
          <a:ea typeface="+mn-ea"/>
          <a:cs typeface="+mn-cs"/>
        </a:defRPr>
      </a:lvl7pPr>
      <a:lvl8pPr marL="3427167" indent="-228478" algn="l" defTabSz="456955" rtl="0" eaLnBrk="1" latinLnBrk="0" hangingPunct="1">
        <a:spcBef>
          <a:spcPct val="20000"/>
        </a:spcBef>
        <a:buFont typeface="Arial"/>
        <a:buChar char="•"/>
        <a:defRPr sz="2000" kern="1200">
          <a:solidFill>
            <a:schemeClr val="tx1"/>
          </a:solidFill>
          <a:latin typeface="+mn-lt"/>
          <a:ea typeface="+mn-ea"/>
          <a:cs typeface="+mn-cs"/>
        </a:defRPr>
      </a:lvl8pPr>
      <a:lvl9pPr marL="3884122" indent="-228478" algn="l" defTabSz="4569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2" algn="l" defTabSz="456955" rtl="0" eaLnBrk="1" latinLnBrk="0" hangingPunct="1">
        <a:defRPr sz="1800" kern="1200">
          <a:solidFill>
            <a:schemeClr val="tx1"/>
          </a:solidFill>
          <a:latin typeface="+mn-lt"/>
          <a:ea typeface="+mn-ea"/>
          <a:cs typeface="+mn-cs"/>
        </a:defRPr>
      </a:lvl3pPr>
      <a:lvl4pPr marL="1370864" algn="l" defTabSz="456955" rtl="0" eaLnBrk="1" latinLnBrk="0" hangingPunct="1">
        <a:defRPr sz="1800" kern="1200">
          <a:solidFill>
            <a:schemeClr val="tx1"/>
          </a:solidFill>
          <a:latin typeface="+mn-lt"/>
          <a:ea typeface="+mn-ea"/>
          <a:cs typeface="+mn-cs"/>
        </a:defRPr>
      </a:lvl4pPr>
      <a:lvl5pPr marL="1827822" algn="l" defTabSz="456955" rtl="0" eaLnBrk="1" latinLnBrk="0" hangingPunct="1">
        <a:defRPr sz="1800" kern="1200">
          <a:solidFill>
            <a:schemeClr val="tx1"/>
          </a:solidFill>
          <a:latin typeface="+mn-lt"/>
          <a:ea typeface="+mn-ea"/>
          <a:cs typeface="+mn-cs"/>
        </a:defRPr>
      </a:lvl5pPr>
      <a:lvl6pPr marL="2284778" algn="l" defTabSz="456955" rtl="0" eaLnBrk="1" latinLnBrk="0" hangingPunct="1">
        <a:defRPr sz="1800" kern="1200">
          <a:solidFill>
            <a:schemeClr val="tx1"/>
          </a:solidFill>
          <a:latin typeface="+mn-lt"/>
          <a:ea typeface="+mn-ea"/>
          <a:cs typeface="+mn-cs"/>
        </a:defRPr>
      </a:lvl6pPr>
      <a:lvl7pPr marL="2741736" algn="l" defTabSz="456955" rtl="0" eaLnBrk="1" latinLnBrk="0" hangingPunct="1">
        <a:defRPr sz="1800" kern="1200">
          <a:solidFill>
            <a:schemeClr val="tx1"/>
          </a:solidFill>
          <a:latin typeface="+mn-lt"/>
          <a:ea typeface="+mn-ea"/>
          <a:cs typeface="+mn-cs"/>
        </a:defRPr>
      </a:lvl7pPr>
      <a:lvl8pPr marL="3198689" algn="l" defTabSz="456955" rtl="0" eaLnBrk="1" latinLnBrk="0" hangingPunct="1">
        <a:defRPr sz="1800" kern="1200">
          <a:solidFill>
            <a:schemeClr val="tx1"/>
          </a:solidFill>
          <a:latin typeface="+mn-lt"/>
          <a:ea typeface="+mn-ea"/>
          <a:cs typeface="+mn-cs"/>
        </a:defRPr>
      </a:lvl8pPr>
      <a:lvl9pPr marL="3655645" algn="l" defTabSz="4569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184648"/>
            <a:ext cx="9144000" cy="1673352"/>
          </a:xfrm>
          <a:prstGeom prst="rect">
            <a:avLst/>
          </a:prstGeom>
        </p:spPr>
      </p:pic>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pic>
        <p:nvPicPr>
          <p:cNvPr id="6" name="Picture 5" descr="rule_02.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7200" y="1832510"/>
            <a:ext cx="7406640" cy="73152"/>
          </a:xfrm>
          <a:prstGeom prst="rect">
            <a:avLst/>
          </a:prstGeom>
        </p:spPr>
      </p:pic>
    </p:spTree>
    <p:extLst>
      <p:ext uri="{BB962C8B-B14F-4D97-AF65-F5344CB8AC3E}">
        <p14:creationId xmlns:p14="http://schemas.microsoft.com/office/powerpoint/2010/main" val="290056079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txStyles>
    <p:titleStyle>
      <a:lvl1pPr algn="l" defTabSz="457200" rtl="0" eaLnBrk="1" latinLnBrk="0" hangingPunct="1">
        <a:spcBef>
          <a:spcPct val="0"/>
        </a:spcBef>
        <a:buNone/>
        <a:defRPr sz="2700" b="0" i="0" u="none" kern="1200">
          <a:solidFill>
            <a:srgbClr val="6C3A77"/>
          </a:solidFill>
          <a:latin typeface="Arial" charset="0"/>
          <a:ea typeface="Arial" charset="0"/>
          <a:cs typeface="Arial" charset="0"/>
        </a:defRPr>
      </a:lvl1pPr>
    </p:titleStyle>
    <p:bodyStyle>
      <a:lvl1pPr marL="342900" indent="-342900" algn="l" defTabSz="457200" rtl="0" eaLnBrk="1" latinLnBrk="0" hangingPunct="1">
        <a:spcBef>
          <a:spcPts val="0"/>
        </a:spcBef>
        <a:spcAft>
          <a:spcPts val="1200"/>
        </a:spcAft>
        <a:buFont typeface="Arial"/>
        <a:buChar char="•"/>
        <a:defRPr sz="2200" b="0" i="0" kern="1200">
          <a:solidFill>
            <a:schemeClr val="tx1"/>
          </a:solidFill>
          <a:latin typeface="Arial" charset="0"/>
          <a:ea typeface="Arial" charset="0"/>
          <a:cs typeface="Arial" charset="0"/>
        </a:defRPr>
      </a:lvl1pPr>
      <a:lvl2pPr marL="742950" indent="-285750" algn="l" defTabSz="457200" rtl="0" eaLnBrk="1" latinLnBrk="0" hangingPunct="1">
        <a:spcBef>
          <a:spcPts val="0"/>
        </a:spcBef>
        <a:spcAft>
          <a:spcPts val="1200"/>
        </a:spcAft>
        <a:buFont typeface="Courier New"/>
        <a:buChar char="o"/>
        <a:defRPr sz="2200" b="0" i="0" kern="1200">
          <a:solidFill>
            <a:schemeClr val="tx1"/>
          </a:solidFill>
          <a:latin typeface="Arial" charset="0"/>
          <a:ea typeface="Arial" charset="0"/>
          <a:cs typeface="Arial" charset="0"/>
        </a:defRPr>
      </a:lvl2pPr>
      <a:lvl3pPr marL="1143000" indent="-228600" algn="l" defTabSz="457200" rtl="0" eaLnBrk="1" latinLnBrk="0" hangingPunct="1">
        <a:spcBef>
          <a:spcPts val="0"/>
        </a:spcBef>
        <a:spcAft>
          <a:spcPts val="1200"/>
        </a:spcAft>
        <a:buFont typeface="Arial"/>
        <a:buChar char="•"/>
        <a:defRPr sz="2200" b="0" i="0" kern="1200">
          <a:solidFill>
            <a:schemeClr val="tx1"/>
          </a:solidFill>
          <a:latin typeface="Arial" charset="0"/>
          <a:ea typeface="Arial" charset="0"/>
          <a:cs typeface="Arial" charset="0"/>
        </a:defRPr>
      </a:lvl3pPr>
      <a:lvl4pPr marL="1600200" indent="-228600" algn="l" defTabSz="457200" rtl="0" eaLnBrk="1" latinLnBrk="0" hangingPunct="1">
        <a:spcBef>
          <a:spcPts val="0"/>
        </a:spcBef>
        <a:spcAft>
          <a:spcPts val="1200"/>
        </a:spcAft>
        <a:buFont typeface="Arial"/>
        <a:buChar char="–"/>
        <a:defRPr sz="2200" b="0" i="0" kern="1200">
          <a:solidFill>
            <a:schemeClr val="tx1"/>
          </a:solidFill>
          <a:latin typeface="Arial" charset="0"/>
          <a:ea typeface="Arial" charset="0"/>
          <a:cs typeface="Arial" charset="0"/>
        </a:defRPr>
      </a:lvl4pPr>
      <a:lvl5pPr marL="2057400" indent="-228600" algn="l" defTabSz="457200" rtl="0" eaLnBrk="1" latinLnBrk="0" hangingPunct="1">
        <a:spcBef>
          <a:spcPts val="0"/>
        </a:spcBef>
        <a:spcAft>
          <a:spcPts val="1200"/>
        </a:spcAft>
        <a:buFont typeface="Arial"/>
        <a:buChar char="»"/>
        <a:defRPr sz="22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1111"/>
            <a:ext cx="8229600" cy="141975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4724"/>
            <a:ext cx="8229600" cy="40457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test.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257544"/>
            <a:ext cx="9144000" cy="600456"/>
          </a:xfrm>
          <a:prstGeom prst="rect">
            <a:avLst/>
          </a:prstGeom>
        </p:spPr>
      </p:pic>
    </p:spTree>
    <p:extLst>
      <p:ext uri="{BB962C8B-B14F-4D97-AF65-F5344CB8AC3E}">
        <p14:creationId xmlns:p14="http://schemas.microsoft.com/office/powerpoint/2010/main" val="321685208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Lst>
  <p:txStyles>
    <p:titleStyle>
      <a:lvl1pPr algn="l" defTabSz="457200" rtl="0" eaLnBrk="1" latinLnBrk="0" hangingPunct="1">
        <a:spcBef>
          <a:spcPct val="0"/>
        </a:spcBef>
        <a:buNone/>
        <a:defRPr sz="2700" b="0" i="0" u="none" kern="1200">
          <a:solidFill>
            <a:srgbClr val="6C3A77"/>
          </a:solidFill>
          <a:latin typeface="Helvetica Neue Medium"/>
          <a:ea typeface="+mj-ea"/>
          <a:cs typeface="Helvetica Neue Medium"/>
        </a:defRPr>
      </a:lvl1pPr>
    </p:titleStyle>
    <p:bodyStyle>
      <a:lvl1pPr marL="342900" indent="-3429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1pPr>
      <a:lvl2pPr marL="742950" indent="-285750" algn="l" defTabSz="457200" rtl="0" eaLnBrk="1" latinLnBrk="0" hangingPunct="1">
        <a:spcBef>
          <a:spcPts val="0"/>
        </a:spcBef>
        <a:spcAft>
          <a:spcPts val="1200"/>
        </a:spcAft>
        <a:buFont typeface="Courier New"/>
        <a:buChar char="o"/>
        <a:defRPr sz="2200" b="0" i="0" kern="1200">
          <a:solidFill>
            <a:schemeClr val="tx1"/>
          </a:solidFill>
          <a:latin typeface="Helvetica Neue Light"/>
          <a:ea typeface="+mn-ea"/>
          <a:cs typeface="Helvetica Neue Light"/>
        </a:defRPr>
      </a:lvl2pPr>
      <a:lvl3pPr marL="1143000" indent="-2286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3pPr>
      <a:lvl4pPr marL="1600200" indent="-2286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4pPr>
      <a:lvl5pPr marL="2057400" indent="-228600" algn="l" defTabSz="457200" rtl="0" eaLnBrk="1" latinLnBrk="0" hangingPunct="1">
        <a:spcBef>
          <a:spcPts val="0"/>
        </a:spcBef>
        <a:spcAft>
          <a:spcPts val="1200"/>
        </a:spcAft>
        <a:buFont typeface="Arial"/>
        <a:buChar char="»"/>
        <a:defRPr sz="22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1463"/>
            <a:ext cx="8229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2054225"/>
            <a:ext cx="82296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2052" name="Picture 6" descr="tes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604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Lst>
  <p:txStyles>
    <p:titleStyle>
      <a:lvl1pPr algn="l" defTabSz="457200" rtl="0" eaLnBrk="0" fontAlgn="base" hangingPunct="0">
        <a:spcBef>
          <a:spcPct val="0"/>
        </a:spcBef>
        <a:spcAft>
          <a:spcPct val="0"/>
        </a:spcAft>
        <a:defRPr sz="2700" kern="1200">
          <a:solidFill>
            <a:srgbClr val="6C3A77"/>
          </a:solidFill>
          <a:latin typeface="Helvetica Neue Medium"/>
          <a:ea typeface="ＭＳ Ｐゴシック" charset="0"/>
          <a:cs typeface="Helvetica Neue Medium"/>
        </a:defRPr>
      </a:lvl1pPr>
      <a:lvl2pPr algn="l" defTabSz="457200" rtl="0" eaLnBrk="0" fontAlgn="base" hangingPunct="0">
        <a:spcBef>
          <a:spcPct val="0"/>
        </a:spcBef>
        <a:spcAft>
          <a:spcPct val="0"/>
        </a:spcAft>
        <a:defRPr sz="2700">
          <a:solidFill>
            <a:srgbClr val="6C3A77"/>
          </a:solidFill>
          <a:latin typeface="Helvetica Neue Medium" charset="0"/>
          <a:ea typeface="ＭＳ Ｐゴシック" charset="0"/>
          <a:cs typeface="Helvetica Neue Medium" charset="0"/>
        </a:defRPr>
      </a:lvl2pPr>
      <a:lvl3pPr algn="l" defTabSz="457200" rtl="0" eaLnBrk="0" fontAlgn="base" hangingPunct="0">
        <a:spcBef>
          <a:spcPct val="0"/>
        </a:spcBef>
        <a:spcAft>
          <a:spcPct val="0"/>
        </a:spcAft>
        <a:defRPr sz="2700">
          <a:solidFill>
            <a:srgbClr val="6C3A77"/>
          </a:solidFill>
          <a:latin typeface="Helvetica Neue Medium" charset="0"/>
          <a:ea typeface="ＭＳ Ｐゴシック" charset="0"/>
          <a:cs typeface="Helvetica Neue Medium" charset="0"/>
        </a:defRPr>
      </a:lvl3pPr>
      <a:lvl4pPr algn="l" defTabSz="457200" rtl="0" eaLnBrk="0" fontAlgn="base" hangingPunct="0">
        <a:spcBef>
          <a:spcPct val="0"/>
        </a:spcBef>
        <a:spcAft>
          <a:spcPct val="0"/>
        </a:spcAft>
        <a:defRPr sz="2700">
          <a:solidFill>
            <a:srgbClr val="6C3A77"/>
          </a:solidFill>
          <a:latin typeface="Helvetica Neue Medium" charset="0"/>
          <a:ea typeface="ＭＳ Ｐゴシック" charset="0"/>
          <a:cs typeface="Helvetica Neue Medium" charset="0"/>
        </a:defRPr>
      </a:lvl4pPr>
      <a:lvl5pPr algn="l" defTabSz="457200" rtl="0" eaLnBrk="0" fontAlgn="base" hangingPunct="0">
        <a:spcBef>
          <a:spcPct val="0"/>
        </a:spcBef>
        <a:spcAft>
          <a:spcPct val="0"/>
        </a:spcAft>
        <a:defRPr sz="2700">
          <a:solidFill>
            <a:srgbClr val="6C3A77"/>
          </a:solidFill>
          <a:latin typeface="Helvetica Neue Medium" charset="0"/>
          <a:ea typeface="ＭＳ Ｐゴシック" charset="0"/>
          <a:cs typeface="Helvetica Neue Medium" charset="0"/>
        </a:defRPr>
      </a:lvl5pPr>
      <a:lvl6pPr marL="457200" algn="l" defTabSz="457200" rtl="0" fontAlgn="base">
        <a:spcBef>
          <a:spcPct val="0"/>
        </a:spcBef>
        <a:spcAft>
          <a:spcPct val="0"/>
        </a:spcAft>
        <a:defRPr sz="2700">
          <a:solidFill>
            <a:srgbClr val="6C3A77"/>
          </a:solidFill>
          <a:latin typeface="Helvetica Neue Medium" charset="0"/>
          <a:ea typeface="ＭＳ Ｐゴシック" charset="0"/>
        </a:defRPr>
      </a:lvl6pPr>
      <a:lvl7pPr marL="914400" algn="l" defTabSz="457200" rtl="0" fontAlgn="base">
        <a:spcBef>
          <a:spcPct val="0"/>
        </a:spcBef>
        <a:spcAft>
          <a:spcPct val="0"/>
        </a:spcAft>
        <a:defRPr sz="2700">
          <a:solidFill>
            <a:srgbClr val="6C3A77"/>
          </a:solidFill>
          <a:latin typeface="Helvetica Neue Medium" charset="0"/>
          <a:ea typeface="ＭＳ Ｐゴシック" charset="0"/>
        </a:defRPr>
      </a:lvl7pPr>
      <a:lvl8pPr marL="1371600" algn="l" defTabSz="457200" rtl="0" fontAlgn="base">
        <a:spcBef>
          <a:spcPct val="0"/>
        </a:spcBef>
        <a:spcAft>
          <a:spcPct val="0"/>
        </a:spcAft>
        <a:defRPr sz="2700">
          <a:solidFill>
            <a:srgbClr val="6C3A77"/>
          </a:solidFill>
          <a:latin typeface="Helvetica Neue Medium" charset="0"/>
          <a:ea typeface="ＭＳ Ｐゴシック" charset="0"/>
        </a:defRPr>
      </a:lvl8pPr>
      <a:lvl9pPr marL="1828800" algn="l" defTabSz="457200" rtl="0" fontAlgn="base">
        <a:spcBef>
          <a:spcPct val="0"/>
        </a:spcBef>
        <a:spcAft>
          <a:spcPct val="0"/>
        </a:spcAft>
        <a:defRPr sz="2700">
          <a:solidFill>
            <a:srgbClr val="6C3A77"/>
          </a:solidFill>
          <a:latin typeface="Helvetica Neue Medium" charset="0"/>
          <a:ea typeface="ＭＳ Ｐゴシック" charset="0"/>
        </a:defRPr>
      </a:lvl9pPr>
    </p:titleStyle>
    <p:bodyStyle>
      <a:lvl1pPr marL="3429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ＭＳ Ｐゴシック" charset="0"/>
          <a:cs typeface="Helvetica Neue Light"/>
        </a:defRPr>
      </a:lvl1pPr>
      <a:lvl2pPr marL="8001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ＭＳ Ｐゴシック" charset="0"/>
          <a:cs typeface="Helvetica Neue Light"/>
        </a:defRPr>
      </a:lvl2pPr>
      <a:lvl3pPr marL="1257300" indent="-342900" algn="l" defTabSz="457200" rtl="0" eaLnBrk="0" fontAlgn="base" hangingPunct="0">
        <a:spcBef>
          <a:spcPct val="0"/>
        </a:spcBef>
        <a:spcAft>
          <a:spcPts val="1200"/>
        </a:spcAft>
        <a:buFont typeface="Courier New" charset="0"/>
        <a:buChar char="o"/>
        <a:defRPr sz="2200" kern="1200">
          <a:solidFill>
            <a:schemeClr val="tx1"/>
          </a:solidFill>
          <a:latin typeface="Helvetica Neue Light"/>
          <a:ea typeface="ＭＳ Ｐゴシック" charset="0"/>
          <a:cs typeface="Helvetica Neue Light"/>
        </a:defRPr>
      </a:lvl3pPr>
      <a:lvl4pPr marL="1714500" indent="-342900" algn="l" defTabSz="457200" rtl="0" eaLnBrk="0" fontAlgn="base" hangingPunct="0">
        <a:spcBef>
          <a:spcPct val="0"/>
        </a:spcBef>
        <a:spcAft>
          <a:spcPts val="1200"/>
        </a:spcAft>
        <a:buFont typeface="Arial" charset="0"/>
        <a:buChar char="•"/>
        <a:defRPr sz="2200" kern="1200">
          <a:solidFill>
            <a:schemeClr val="tx1"/>
          </a:solidFill>
          <a:latin typeface="Helvetica Neue Light"/>
          <a:ea typeface="ＭＳ Ｐゴシック" charset="0"/>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gif"/><Relationship Id="rId10" Type="http://schemas.openxmlformats.org/officeDocument/2006/relationships/image" Target="../media/image38.jpg"/><Relationship Id="rId4" Type="http://schemas.openxmlformats.org/officeDocument/2006/relationships/image" Target="../media/image32.gif"/><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0.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tiff"/></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0"/>
          </p:nvPr>
        </p:nvSpPr>
        <p:spPr>
          <a:xfrm>
            <a:off x="2304757" y="2380794"/>
            <a:ext cx="6697956" cy="2515333"/>
          </a:xfrm>
        </p:spPr>
        <p:txBody>
          <a:bodyPr>
            <a:normAutofit/>
          </a:bodyPr>
          <a:lstStyle/>
          <a:p>
            <a:pPr algn="ctr">
              <a:spcBef>
                <a:spcPts val="0"/>
              </a:spcBef>
            </a:pPr>
            <a:r>
              <a:rPr lang="en-US" sz="2400" dirty="0">
                <a:latin typeface="Helvetica"/>
                <a:cs typeface="Helvetica"/>
              </a:rPr>
              <a:t>Anna María Nápoles, PhD, MPH</a:t>
            </a:r>
          </a:p>
          <a:p>
            <a:pPr algn="ctr">
              <a:spcBef>
                <a:spcPts val="0"/>
              </a:spcBef>
            </a:pPr>
            <a:r>
              <a:rPr lang="en-US" sz="2400" dirty="0">
                <a:latin typeface="Helvetica"/>
                <a:cs typeface="Helvetica"/>
              </a:rPr>
              <a:t>Scientific Director </a:t>
            </a:r>
          </a:p>
          <a:p>
            <a:pPr algn="ctr">
              <a:spcBef>
                <a:spcPts val="0"/>
              </a:spcBef>
            </a:pPr>
            <a:r>
              <a:rPr lang="en-US" sz="2400" dirty="0">
                <a:latin typeface="Helvetica"/>
                <a:cs typeface="Helvetica"/>
              </a:rPr>
              <a:t>Division of Intramural Research</a:t>
            </a:r>
          </a:p>
          <a:p>
            <a:pPr algn="ctr">
              <a:spcBef>
                <a:spcPts val="0"/>
              </a:spcBef>
            </a:pPr>
            <a:r>
              <a:rPr lang="en-US" sz="2400" dirty="0">
                <a:latin typeface="Helvetica"/>
                <a:cs typeface="Helvetica"/>
              </a:rPr>
              <a:t> </a:t>
            </a:r>
          </a:p>
          <a:p>
            <a:pPr algn="ctr">
              <a:spcBef>
                <a:spcPts val="0"/>
              </a:spcBef>
            </a:pPr>
            <a:r>
              <a:rPr lang="en-US" sz="2400" dirty="0">
                <a:latin typeface="Helvetica"/>
                <a:cs typeface="Helvetica"/>
              </a:rPr>
              <a:t>National Institute on Minority Health </a:t>
            </a:r>
          </a:p>
          <a:p>
            <a:pPr algn="ctr">
              <a:spcBef>
                <a:spcPts val="0"/>
              </a:spcBef>
            </a:pPr>
            <a:r>
              <a:rPr lang="en-US" sz="2400" dirty="0">
                <a:latin typeface="Helvetica"/>
                <a:cs typeface="Helvetica"/>
              </a:rPr>
              <a:t>and Health Disparities</a:t>
            </a:r>
          </a:p>
          <a:p>
            <a:pPr algn="ctr"/>
            <a:endParaRPr lang="en-US" sz="2200" b="1" dirty="0">
              <a:latin typeface="Helvetica"/>
              <a:cs typeface="Helvetica"/>
            </a:endParaRPr>
          </a:p>
        </p:txBody>
      </p:sp>
      <p:sp>
        <p:nvSpPr>
          <p:cNvPr id="2" name="Title 1"/>
          <p:cNvSpPr>
            <a:spLocks noGrp="1"/>
          </p:cNvSpPr>
          <p:nvPr>
            <p:ph type="title"/>
          </p:nvPr>
        </p:nvSpPr>
        <p:spPr/>
        <p:txBody>
          <a:bodyPr>
            <a:normAutofit fontScale="90000"/>
          </a:bodyPr>
          <a:lstStyle/>
          <a:p>
            <a:pPr algn="ctr"/>
            <a:br>
              <a:rPr lang="en-US" sz="3600" b="1" i="1" dirty="0">
                <a:latin typeface="Helvetica" pitchFamily="2" charset="0"/>
              </a:rPr>
            </a:br>
            <a:br>
              <a:rPr lang="en-US" sz="3600" b="1" i="1" dirty="0">
                <a:latin typeface="Helvetica" pitchFamily="2" charset="0"/>
              </a:rPr>
            </a:br>
            <a:br>
              <a:rPr lang="en-US" sz="3600" b="1" i="1" dirty="0">
                <a:latin typeface="Helvetica" pitchFamily="2" charset="0"/>
              </a:rPr>
            </a:br>
            <a:r>
              <a:rPr lang="en-US" sz="3100" b="1" i="1" dirty="0">
                <a:latin typeface="Helvetica" pitchFamily="2" charset="0"/>
              </a:rPr>
              <a:t>Transcreation</a:t>
            </a:r>
            <a:r>
              <a:rPr lang="en-US" sz="3100" b="1" dirty="0">
                <a:latin typeface="Helvetica" pitchFamily="2" charset="0"/>
              </a:rPr>
              <a:t>:  Developing a Translational Research Program to Improve Quality of Life among Latina Breast Cancer Survivors</a:t>
            </a:r>
            <a:endParaRPr lang="en-US" sz="3100" dirty="0">
              <a:latin typeface="Helvetica" pitchFamily="2" charset="0"/>
            </a:endParaRPr>
          </a:p>
        </p:txBody>
      </p:sp>
      <p:sp>
        <p:nvSpPr>
          <p:cNvPr id="4" name="TextBox 3">
            <a:extLst>
              <a:ext uri="{FF2B5EF4-FFF2-40B4-BE49-F238E27FC236}">
                <a16:creationId xmlns:a16="http://schemas.microsoft.com/office/drawing/2014/main" id="{0F275A30-9280-2A44-83DD-2F25DC039929}"/>
              </a:ext>
            </a:extLst>
          </p:cNvPr>
          <p:cNvSpPr txBox="1"/>
          <p:nvPr/>
        </p:nvSpPr>
        <p:spPr>
          <a:xfrm>
            <a:off x="385763" y="5397321"/>
            <a:ext cx="3371850" cy="1200329"/>
          </a:xfrm>
          <a:prstGeom prst="rect">
            <a:avLst/>
          </a:prstGeom>
          <a:noFill/>
        </p:spPr>
        <p:txBody>
          <a:bodyPr wrap="square" rtlCol="0">
            <a:spAutoFit/>
          </a:bodyPr>
          <a:lstStyle/>
          <a:p>
            <a:pPr algn="ctr"/>
            <a:r>
              <a:rPr lang="en-US" b="1" dirty="0"/>
              <a:t>Eastern Virginia Medical School</a:t>
            </a:r>
          </a:p>
          <a:p>
            <a:pPr algn="ctr"/>
            <a:r>
              <a:rPr lang="en-US" b="1" dirty="0"/>
              <a:t>Brock Lecture</a:t>
            </a:r>
          </a:p>
          <a:p>
            <a:pPr algn="ctr"/>
            <a:r>
              <a:rPr lang="en-US" b="1" dirty="0"/>
              <a:t>September 13, 2019</a:t>
            </a:r>
          </a:p>
          <a:p>
            <a:endParaRPr lang="en-US" dirty="0"/>
          </a:p>
        </p:txBody>
      </p:sp>
    </p:spTree>
    <p:extLst>
      <p:ext uri="{BB962C8B-B14F-4D97-AF65-F5344CB8AC3E}">
        <p14:creationId xmlns:p14="http://schemas.microsoft.com/office/powerpoint/2010/main" val="1809485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8067600B-3805-404D-AE9F-523ED4FDE9B6}"/>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58CE9A5C-53A7-1347-B18F-A61B58AF0F1E}" type="slidenum">
              <a:rPr lang="en-US" altLang="en-US" sz="1000" b="0">
                <a:solidFill>
                  <a:srgbClr val="FFFFFF"/>
                </a:solidFill>
              </a:rPr>
              <a:pPr eaLnBrk="1" hangingPunct="1"/>
              <a:t>10</a:t>
            </a:fld>
            <a:endParaRPr lang="en-US" altLang="en-US" sz="1000" b="0">
              <a:solidFill>
                <a:srgbClr val="FFFFFF"/>
              </a:solidFill>
            </a:endParaRPr>
          </a:p>
        </p:txBody>
      </p:sp>
      <p:sp>
        <p:nvSpPr>
          <p:cNvPr id="60418" name="Rectangle 3">
            <a:extLst>
              <a:ext uri="{FF2B5EF4-FFF2-40B4-BE49-F238E27FC236}">
                <a16:creationId xmlns:a16="http://schemas.microsoft.com/office/drawing/2014/main" id="{9589160C-50A0-CF42-B47B-25B22D9AABBB}"/>
              </a:ext>
            </a:extLst>
          </p:cNvPr>
          <p:cNvSpPr>
            <a:spLocks noGrp="1" noChangeArrowheads="1"/>
          </p:cNvSpPr>
          <p:nvPr>
            <p:ph type="body" idx="4294967295"/>
          </p:nvPr>
        </p:nvSpPr>
        <p:spPr>
          <a:xfrm>
            <a:off x="1097153" y="1021271"/>
            <a:ext cx="6937375" cy="4775200"/>
          </a:xfrm>
        </p:spPr>
        <p:txBody>
          <a:bodyPr/>
          <a:lstStyle/>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r>
              <a:rPr lang="en-US" altLang="en-US" sz="3200" b="1" dirty="0">
                <a:solidFill>
                  <a:srgbClr val="7030A0"/>
                </a:solidFill>
                <a:latin typeface="Helvetica" pitchFamily="2" charset="0"/>
                <a:ea typeface="ＭＳ Ｐゴシック" panose="020B0600070205080204" pitchFamily="34" charset="-128"/>
              </a:rPr>
              <a:t>Inequity: Poorer Health-related Quality of Life</a:t>
            </a:r>
            <a:endParaRPr lang="en-US" altLang="en-US" b="1" dirty="0">
              <a:solidFill>
                <a:srgbClr val="7030A0"/>
              </a:solidFill>
              <a:latin typeface="Helvetica" pitchFamily="2" charset="0"/>
              <a:ea typeface="ＭＳ Ｐゴシック" panose="020B0600070205080204" pitchFamily="34" charset="-128"/>
            </a:endParaRPr>
          </a:p>
        </p:txBody>
      </p:sp>
      <p:pic>
        <p:nvPicPr>
          <p:cNvPr id="5" name="Picture 4" descr="Multicult_OrDahliaJLD">
            <a:extLst>
              <a:ext uri="{FF2B5EF4-FFF2-40B4-BE49-F238E27FC236}">
                <a16:creationId xmlns:a16="http://schemas.microsoft.com/office/drawing/2014/main" id="{9A30B62A-94CF-0B41-8896-2ED5CC5A2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361" y="4007422"/>
            <a:ext cx="3217862" cy="149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101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465473" y="283028"/>
            <a:ext cx="8229600" cy="917981"/>
          </a:xfrm>
        </p:spPr>
        <p:txBody>
          <a:bodyPr>
            <a:normAutofit fontScale="90000"/>
          </a:bodyPr>
          <a:lstStyle/>
          <a:p>
            <a:pPr algn="ctr"/>
            <a:r>
              <a:rPr lang="en-US" sz="3600" b="1" dirty="0">
                <a:latin typeface="Helvetica" pitchFamily="2" charset="0"/>
                <a:ea typeface="ＭＳ Ｐゴシック" charset="0"/>
                <a:cs typeface="ＭＳ Ｐゴシック" charset="0"/>
              </a:rPr>
              <a:t>Prevalence of Psychosocial Distress among Cancer Patients</a:t>
            </a:r>
          </a:p>
        </p:txBody>
      </p:sp>
      <p:sp>
        <p:nvSpPr>
          <p:cNvPr id="80900" name="Rectangle 3"/>
          <p:cNvSpPr>
            <a:spLocks noGrp="1" noChangeArrowheads="1"/>
          </p:cNvSpPr>
          <p:nvPr>
            <p:ph type="body" idx="4294967295"/>
          </p:nvPr>
        </p:nvSpPr>
        <p:spPr>
          <a:xfrm>
            <a:off x="742952" y="1312984"/>
            <a:ext cx="7402633" cy="4232031"/>
          </a:xfrm>
        </p:spPr>
        <p:txBody>
          <a:bodyPr>
            <a:noAutofit/>
          </a:bodyPr>
          <a:lstStyle/>
          <a:p>
            <a:pPr marL="458788" indent="-458788">
              <a:lnSpc>
                <a:spcPct val="90000"/>
              </a:lnSpc>
              <a:buClr>
                <a:srgbClr val="D5760D"/>
              </a:buClr>
              <a:buFont typeface="Wingdings" charset="0"/>
              <a:buChar char="v"/>
            </a:pPr>
            <a:r>
              <a:rPr lang="en-US" sz="2800" dirty="0">
                <a:latin typeface="Helvetica" pitchFamily="2" charset="0"/>
                <a:ea typeface="ＭＳ Ｐゴシック" charset="0"/>
                <a:cs typeface="ＭＳ Ｐゴシック" charset="0"/>
              </a:rPr>
              <a:t>Range: 22% to 58% in in general pop</a:t>
            </a:r>
          </a:p>
          <a:p>
            <a:pPr marL="458788" indent="-458788">
              <a:lnSpc>
                <a:spcPct val="90000"/>
              </a:lnSpc>
              <a:buClr>
                <a:srgbClr val="D5760D"/>
              </a:buClr>
              <a:buFont typeface="Wingdings" charset="0"/>
              <a:buChar char="v"/>
            </a:pPr>
            <a:r>
              <a:rPr lang="en-US" sz="2800" dirty="0">
                <a:latin typeface="Helvetica" pitchFamily="2" charset="0"/>
                <a:ea typeface="ＭＳ Ｐゴシック" charset="0"/>
                <a:cs typeface="ＭＳ Ｐゴシック" charset="0"/>
              </a:rPr>
              <a:t>Type of cancer only moderately associated with level of distress</a:t>
            </a:r>
          </a:p>
          <a:p>
            <a:pPr marL="458788" indent="-458788">
              <a:lnSpc>
                <a:spcPct val="90000"/>
              </a:lnSpc>
              <a:buClr>
                <a:srgbClr val="D5760D"/>
              </a:buClr>
              <a:buFont typeface="Wingdings" charset="0"/>
              <a:buChar char="v"/>
            </a:pPr>
            <a:r>
              <a:rPr lang="en-US" sz="2800" dirty="0">
                <a:latin typeface="Helvetica" pitchFamily="2" charset="0"/>
                <a:ea typeface="ＭＳ Ｐゴシック" charset="0"/>
                <a:cs typeface="ＭＳ Ｐゴシック" charset="0"/>
              </a:rPr>
              <a:t>Among newly diagnosed women with breast cancer, 47% reported distress scores &gt; 5 on distress thermometer</a:t>
            </a:r>
          </a:p>
          <a:p>
            <a:pPr marL="458788" indent="-458788">
              <a:lnSpc>
                <a:spcPct val="90000"/>
              </a:lnSpc>
              <a:buClr>
                <a:srgbClr val="D5760D"/>
              </a:buClr>
              <a:buFont typeface="Wingdings" charset="0"/>
              <a:buChar char="v"/>
            </a:pPr>
            <a:r>
              <a:rPr lang="en-US" sz="2800" dirty="0">
                <a:latin typeface="Helvetica" pitchFamily="2" charset="0"/>
                <a:ea typeface="ＭＳ Ｐゴシック" charset="0"/>
                <a:cs typeface="ＭＳ Ｐゴシック" charset="0"/>
              </a:rPr>
              <a:t>11% major depression; 10% PTSD</a:t>
            </a:r>
          </a:p>
          <a:p>
            <a:pPr marL="458788" indent="-458788">
              <a:lnSpc>
                <a:spcPct val="90000"/>
              </a:lnSpc>
              <a:buClr>
                <a:srgbClr val="D5760D"/>
              </a:buClr>
              <a:buFont typeface="Wingdings" charset="0"/>
              <a:buChar char="v"/>
            </a:pPr>
            <a:r>
              <a:rPr lang="en-US" sz="2800" dirty="0">
                <a:latin typeface="Helvetica" pitchFamily="2" charset="0"/>
                <a:ea typeface="ＭＳ Ｐゴシック" charset="0"/>
                <a:cs typeface="ＭＳ Ｐゴシック" charset="0"/>
              </a:rPr>
              <a:t>Post-treatment cancer distress highest among younger non-white, less educated</a:t>
            </a:r>
          </a:p>
          <a:p>
            <a:pPr marL="0" indent="0" algn="r">
              <a:lnSpc>
                <a:spcPct val="90000"/>
              </a:lnSpc>
              <a:buClr>
                <a:srgbClr val="D5760D"/>
              </a:buClr>
              <a:buNone/>
            </a:pPr>
            <a:r>
              <a:rPr lang="en-US" sz="1400" dirty="0">
                <a:latin typeface="Helvetica" pitchFamily="2" charset="0"/>
                <a:ea typeface="ＭＳ Ｐゴシック" charset="0"/>
                <a:cs typeface="ＭＳ Ｐゴシック" charset="0"/>
              </a:rPr>
              <a:t> </a:t>
            </a:r>
          </a:p>
        </p:txBody>
      </p:sp>
      <p:sp>
        <p:nvSpPr>
          <p:cNvPr id="3" name="TextBox 2">
            <a:extLst>
              <a:ext uri="{FF2B5EF4-FFF2-40B4-BE49-F238E27FC236}">
                <a16:creationId xmlns:a16="http://schemas.microsoft.com/office/drawing/2014/main" id="{3FF22AC5-97CD-4DF5-8E51-D95C6BDC716F}"/>
              </a:ext>
            </a:extLst>
          </p:cNvPr>
          <p:cNvSpPr txBox="1"/>
          <p:nvPr/>
        </p:nvSpPr>
        <p:spPr>
          <a:xfrm>
            <a:off x="4632961" y="5475347"/>
            <a:ext cx="4390970" cy="1015663"/>
          </a:xfrm>
          <a:prstGeom prst="rect">
            <a:avLst/>
          </a:prstGeom>
          <a:noFill/>
        </p:spPr>
        <p:txBody>
          <a:bodyPr wrap="square" rtlCol="0">
            <a:spAutoFit/>
          </a:bodyPr>
          <a:lstStyle/>
          <a:p>
            <a:pPr algn="r">
              <a:buClr>
                <a:srgbClr val="D5760D"/>
              </a:buClr>
            </a:pPr>
            <a:r>
              <a:rPr lang="en-US" sz="1400" dirty="0">
                <a:latin typeface="Helvetica" pitchFamily="2" charset="0"/>
                <a:ea typeface="ＭＳ Ｐゴシック" charset="0"/>
                <a:cs typeface="ＭＳ Ｐゴシック" charset="0"/>
              </a:rPr>
              <a:t>Carlson LE, et al. 2012 J Clin Oncol 30(11):1160-77.</a:t>
            </a:r>
          </a:p>
          <a:p>
            <a:pPr algn="r">
              <a:buClr>
                <a:srgbClr val="D5760D"/>
              </a:buClr>
            </a:pPr>
            <a:r>
              <a:rPr lang="en-US" sz="1400" dirty="0">
                <a:latin typeface="Helvetica" pitchFamily="2" charset="0"/>
                <a:ea typeface="ＭＳ Ｐゴシック" charset="0"/>
                <a:cs typeface="ＭＳ Ｐゴシック" charset="0"/>
              </a:rPr>
              <a:t>Hegel MT, et al. 2006 Cancer 107)12):2924-31.</a:t>
            </a:r>
          </a:p>
          <a:p>
            <a:pPr algn="r">
              <a:buClr>
                <a:srgbClr val="D5760D"/>
              </a:buClr>
            </a:pPr>
            <a:r>
              <a:rPr lang="en-US" sz="1400" dirty="0">
                <a:latin typeface="Helvetica" pitchFamily="2" charset="0"/>
                <a:ea typeface="ＭＳ Ｐゴシック" charset="0"/>
                <a:cs typeface="ＭＳ Ｐゴシック" charset="0"/>
              </a:rPr>
              <a:t>Jim HS, et al. 2007 Ann </a:t>
            </a:r>
            <a:r>
              <a:rPr lang="en-US" sz="1400" dirty="0" err="1">
                <a:latin typeface="Helvetica" pitchFamily="2" charset="0"/>
                <a:ea typeface="ＭＳ Ｐゴシック" charset="0"/>
                <a:cs typeface="ＭＳ Ｐゴシック" charset="0"/>
              </a:rPr>
              <a:t>Behav</a:t>
            </a:r>
            <a:r>
              <a:rPr lang="en-US" sz="1400" dirty="0">
                <a:latin typeface="Helvetica" pitchFamily="2" charset="0"/>
                <a:ea typeface="ＭＳ Ｐゴシック" charset="0"/>
                <a:cs typeface="ＭＳ Ｐゴシック" charset="0"/>
              </a:rPr>
              <a:t> Med 34(2):200-8.</a:t>
            </a:r>
          </a:p>
          <a:p>
            <a:endParaRPr lang="en-US" dirty="0"/>
          </a:p>
        </p:txBody>
      </p:sp>
    </p:spTree>
    <p:extLst>
      <p:ext uri="{BB962C8B-B14F-4D97-AF65-F5344CB8AC3E}">
        <p14:creationId xmlns:p14="http://schemas.microsoft.com/office/powerpoint/2010/main" val="301891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0215-E246-764F-A481-4222BAFDAA4A}"/>
              </a:ext>
            </a:extLst>
          </p:cNvPr>
          <p:cNvSpPr>
            <a:spLocks noGrp="1"/>
          </p:cNvSpPr>
          <p:nvPr>
            <p:ph type="title"/>
          </p:nvPr>
        </p:nvSpPr>
        <p:spPr>
          <a:xfrm>
            <a:off x="326571" y="308689"/>
            <a:ext cx="8642065" cy="1081700"/>
          </a:xfrm>
        </p:spPr>
        <p:txBody>
          <a:bodyPr>
            <a:normAutofit fontScale="90000"/>
          </a:bodyPr>
          <a:lstStyle/>
          <a:p>
            <a:pPr algn="ctr"/>
            <a:r>
              <a:rPr lang="en-US" sz="2900" b="1" dirty="0">
                <a:latin typeface="Helvetica" pitchFamily="2" charset="0"/>
              </a:rPr>
              <a:t>Unadjusted </a:t>
            </a:r>
            <a:r>
              <a:rPr lang="en-US" sz="2900" b="1" dirty="0" err="1">
                <a:latin typeface="Helvetica" pitchFamily="2" charset="0"/>
              </a:rPr>
              <a:t>QoL</a:t>
            </a:r>
            <a:r>
              <a:rPr lang="en-US" sz="2900" b="1" dirty="0">
                <a:latin typeface="Helvetica" pitchFamily="2" charset="0"/>
              </a:rPr>
              <a:t> Scores, Women with Non-Invasive Breast Cancer, Detroit &amp; Los Angeles, 2005-07, N=1492</a:t>
            </a:r>
            <a:br>
              <a:rPr lang="en-US" dirty="0"/>
            </a:br>
            <a:endParaRPr lang="en-US" dirty="0"/>
          </a:p>
        </p:txBody>
      </p:sp>
      <p:pic>
        <p:nvPicPr>
          <p:cNvPr id="9" name="Content Placeholder 8">
            <a:extLst>
              <a:ext uri="{FF2B5EF4-FFF2-40B4-BE49-F238E27FC236}">
                <a16:creationId xmlns:a16="http://schemas.microsoft.com/office/drawing/2014/main" id="{C41FC24E-270E-5B47-B147-96699379C7FD}"/>
              </a:ext>
            </a:extLst>
          </p:cNvPr>
          <p:cNvPicPr>
            <a:picLocks noGrp="1" noChangeAspect="1"/>
          </p:cNvPicPr>
          <p:nvPr>
            <p:ph idx="1"/>
          </p:nvPr>
        </p:nvPicPr>
        <p:blipFill>
          <a:blip r:embed="rId3"/>
          <a:stretch>
            <a:fillRect/>
          </a:stretch>
        </p:blipFill>
        <p:spPr>
          <a:xfrm>
            <a:off x="920591" y="1129483"/>
            <a:ext cx="7654116" cy="4799530"/>
          </a:xfrm>
        </p:spPr>
      </p:pic>
      <p:sp>
        <p:nvSpPr>
          <p:cNvPr id="10" name="TextBox 9">
            <a:extLst>
              <a:ext uri="{FF2B5EF4-FFF2-40B4-BE49-F238E27FC236}">
                <a16:creationId xmlns:a16="http://schemas.microsoft.com/office/drawing/2014/main" id="{7AF96672-7106-AF4D-9F03-9BB7B39A7E4E}"/>
              </a:ext>
            </a:extLst>
          </p:cNvPr>
          <p:cNvSpPr txBox="1"/>
          <p:nvPr/>
        </p:nvSpPr>
        <p:spPr>
          <a:xfrm>
            <a:off x="4338346" y="5929013"/>
            <a:ext cx="5005952" cy="307777"/>
          </a:xfrm>
          <a:prstGeom prst="rect">
            <a:avLst/>
          </a:prstGeom>
          <a:noFill/>
        </p:spPr>
        <p:txBody>
          <a:bodyPr wrap="square" rtlCol="0">
            <a:spAutoFit/>
          </a:bodyPr>
          <a:lstStyle/>
          <a:p>
            <a:r>
              <a:rPr lang="en-US" sz="1400" dirty="0" err="1">
                <a:latin typeface="Helvetica" panose="020B0604020202020204" pitchFamily="34" charset="0"/>
                <a:cs typeface="Helvetica" panose="020B0604020202020204" pitchFamily="34" charset="0"/>
              </a:rPr>
              <a:t>Janz</a:t>
            </a:r>
            <a:r>
              <a:rPr lang="en-US" sz="1400" dirty="0">
                <a:latin typeface="Helvetica" panose="020B0604020202020204" pitchFamily="34" charset="0"/>
                <a:cs typeface="Helvetica" panose="020B0604020202020204" pitchFamily="34" charset="0"/>
              </a:rPr>
              <a:t> NK et al. J Cancer Survivorship 2009 Dec;3(4):212-22 </a:t>
            </a:r>
          </a:p>
        </p:txBody>
      </p:sp>
    </p:spTree>
    <p:extLst>
      <p:ext uri="{BB962C8B-B14F-4D97-AF65-F5344CB8AC3E}">
        <p14:creationId xmlns:p14="http://schemas.microsoft.com/office/powerpoint/2010/main" val="3186331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39" y="481014"/>
            <a:ext cx="8300552" cy="928687"/>
          </a:xfrm>
        </p:spPr>
        <p:txBody>
          <a:bodyPr>
            <a:noAutofit/>
          </a:bodyPr>
          <a:lstStyle/>
          <a:p>
            <a:pPr algn="ctr"/>
            <a:r>
              <a:rPr lang="en-US" altLang="en-US" sz="3000" b="1" dirty="0">
                <a:latin typeface="Helvetica" pitchFamily="2" charset="0"/>
                <a:ea typeface="ＭＳ Ｐゴシック" charset="-128"/>
                <a:cs typeface="Helvetica Neue Medium" charset="0"/>
              </a:rPr>
              <a:t>Unadjusted </a:t>
            </a:r>
            <a:r>
              <a:rPr lang="en-US" altLang="en-US" sz="3000" b="1" dirty="0" err="1">
                <a:latin typeface="Helvetica" pitchFamily="2" charset="0"/>
                <a:ea typeface="ＭＳ Ｐゴシック" charset="-128"/>
                <a:cs typeface="Helvetica Neue Medium" charset="0"/>
              </a:rPr>
              <a:t>QoL</a:t>
            </a:r>
            <a:r>
              <a:rPr lang="en-US" altLang="en-US" sz="3000" b="1" dirty="0">
                <a:latin typeface="Helvetica" pitchFamily="2" charset="0"/>
                <a:ea typeface="ＭＳ Ｐゴシック" charset="-128"/>
                <a:cs typeface="Helvetica Neue Medium" charset="0"/>
              </a:rPr>
              <a:t> Scores: Urban and Rural Latinas and White Women with Breast Cancer</a:t>
            </a:r>
            <a:endParaRPr lang="en-US" sz="3000" b="1" dirty="0">
              <a:latin typeface="Helvetica" pitchFamily="2" charset="0"/>
              <a:ea typeface="ＭＳ Ｐゴシック" charset="-128"/>
              <a:cs typeface="Helvetica Neue Medium" charset="0"/>
            </a:endParaRPr>
          </a:p>
        </p:txBody>
      </p:sp>
      <p:graphicFrame>
        <p:nvGraphicFramePr>
          <p:cNvPr id="7" name="Chart Placeholder 6"/>
          <p:cNvGraphicFramePr>
            <a:graphicFrameLocks noGrp="1"/>
          </p:cNvGraphicFramePr>
          <p:nvPr>
            <p:ph type="chart" idx="1"/>
            <p:extLst>
              <p:ext uri="{D42A27DB-BD31-4B8C-83A1-F6EECF244321}">
                <p14:modId xmlns:p14="http://schemas.microsoft.com/office/powerpoint/2010/main" val="1629781024"/>
              </p:ext>
            </p:extLst>
          </p:nvPr>
        </p:nvGraphicFramePr>
        <p:xfrm>
          <a:off x="164892" y="1409702"/>
          <a:ext cx="8815599" cy="444424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CFEB8F5A-E241-A44B-A0ED-E9872B48BE7B}"/>
              </a:ext>
            </a:extLst>
          </p:cNvPr>
          <p:cNvSpPr/>
          <p:nvPr/>
        </p:nvSpPr>
        <p:spPr>
          <a:xfrm>
            <a:off x="3605180" y="5875353"/>
            <a:ext cx="6421126" cy="307777"/>
          </a:xfrm>
          <a:prstGeom prst="rect">
            <a:avLst/>
          </a:prstGeom>
        </p:spPr>
        <p:txBody>
          <a:bodyPr wrap="square">
            <a:spAutoFit/>
          </a:bodyPr>
          <a:lstStyle/>
          <a:p>
            <a:r>
              <a:rPr lang="en-US" altLang="en-US" sz="1400" dirty="0">
                <a:latin typeface="Helvetica" pitchFamily="2" charset="0"/>
              </a:rPr>
              <a:t>For norms see: </a:t>
            </a:r>
            <a:r>
              <a:rPr lang="en-US" altLang="en-US" sz="1400" dirty="0" err="1">
                <a:latin typeface="Helvetica" pitchFamily="2" charset="0"/>
              </a:rPr>
              <a:t>Brucker</a:t>
            </a:r>
            <a:r>
              <a:rPr lang="en-US" altLang="en-US" sz="1400" dirty="0">
                <a:latin typeface="Helvetica" pitchFamily="2" charset="0"/>
              </a:rPr>
              <a:t> P et al. 2005. </a:t>
            </a:r>
            <a:r>
              <a:rPr lang="en-US" altLang="en-US" sz="1400" dirty="0" err="1">
                <a:latin typeface="Helvetica" pitchFamily="2" charset="0"/>
              </a:rPr>
              <a:t>Eval</a:t>
            </a:r>
            <a:r>
              <a:rPr lang="en-US" altLang="en-US" sz="1400" dirty="0">
                <a:latin typeface="Helvetica" pitchFamily="2" charset="0"/>
              </a:rPr>
              <a:t> Health Prof, 28(2)192-11</a:t>
            </a:r>
          </a:p>
        </p:txBody>
      </p:sp>
    </p:spTree>
    <p:extLst>
      <p:ext uri="{BB962C8B-B14F-4D97-AF65-F5344CB8AC3E}">
        <p14:creationId xmlns:p14="http://schemas.microsoft.com/office/powerpoint/2010/main" val="303855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23404B1-8B77-9440-9254-9C0A189A3E4B}"/>
              </a:ext>
            </a:extLst>
          </p:cNvPr>
          <p:cNvGraphicFramePr>
            <a:graphicFrameLocks noGrp="1"/>
          </p:cNvGraphicFramePr>
          <p:nvPr>
            <p:ph idx="1"/>
            <p:extLst>
              <p:ext uri="{D42A27DB-BD31-4B8C-83A1-F6EECF244321}">
                <p14:modId xmlns:p14="http://schemas.microsoft.com/office/powerpoint/2010/main" val="1182996543"/>
              </p:ext>
            </p:extLst>
          </p:nvPr>
        </p:nvGraphicFramePr>
        <p:xfrm>
          <a:off x="489056" y="26666"/>
          <a:ext cx="8229600" cy="58737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568A239-67DB-E441-BB3C-AC12CBC1CC2E}"/>
              </a:ext>
            </a:extLst>
          </p:cNvPr>
          <p:cNvSpPr txBox="1"/>
          <p:nvPr/>
        </p:nvSpPr>
        <p:spPr>
          <a:xfrm>
            <a:off x="4876801" y="5941220"/>
            <a:ext cx="4267200" cy="307777"/>
          </a:xfrm>
          <a:prstGeom prst="rect">
            <a:avLst/>
          </a:prstGeom>
          <a:noFill/>
        </p:spPr>
        <p:txBody>
          <a:bodyPr wrap="square" rtlCol="0">
            <a:spAutoFit/>
          </a:bodyPr>
          <a:lstStyle/>
          <a:p>
            <a:r>
              <a:rPr lang="en-US" sz="1400" dirty="0" err="1">
                <a:latin typeface="Helvetica" panose="020B0604020202020204" pitchFamily="34" charset="0"/>
                <a:cs typeface="Helvetica" panose="020B0604020202020204" pitchFamily="34" charset="0"/>
              </a:rPr>
              <a:t>Janz</a:t>
            </a:r>
            <a:r>
              <a:rPr lang="en-US" sz="1400" dirty="0">
                <a:latin typeface="Helvetica" panose="020B0604020202020204" pitchFamily="34" charset="0"/>
                <a:cs typeface="Helvetica" panose="020B0604020202020204" pitchFamily="34" charset="0"/>
              </a:rPr>
              <a:t> NK, et al. Cancer. 2008 Sep 1;113(5):1058-67</a:t>
            </a:r>
          </a:p>
        </p:txBody>
      </p:sp>
      <p:sp>
        <p:nvSpPr>
          <p:cNvPr id="7" name="TextBox 6">
            <a:extLst>
              <a:ext uri="{FF2B5EF4-FFF2-40B4-BE49-F238E27FC236}">
                <a16:creationId xmlns:a16="http://schemas.microsoft.com/office/drawing/2014/main" id="{E2729AC7-EFB9-C142-BD84-DB4998A86C7A}"/>
              </a:ext>
            </a:extLst>
          </p:cNvPr>
          <p:cNvSpPr txBox="1"/>
          <p:nvPr/>
        </p:nvSpPr>
        <p:spPr>
          <a:xfrm>
            <a:off x="190212" y="5765451"/>
            <a:ext cx="3528025" cy="369332"/>
          </a:xfrm>
          <a:prstGeom prst="rect">
            <a:avLst/>
          </a:prstGeom>
          <a:noFill/>
        </p:spPr>
        <p:txBody>
          <a:bodyPr wrap="square" rtlCol="0">
            <a:spAutoFit/>
          </a:bodyPr>
          <a:lstStyle/>
          <a:p>
            <a:r>
              <a:rPr lang="en-US" dirty="0"/>
              <a:t>*</a:t>
            </a:r>
            <a:r>
              <a:rPr lang="en-US" i="1" dirty="0"/>
              <a:t>p</a:t>
            </a:r>
            <a:r>
              <a:rPr lang="en-US" dirty="0"/>
              <a:t>&lt; .001 vs white women</a:t>
            </a:r>
          </a:p>
        </p:txBody>
      </p:sp>
      <p:sp>
        <p:nvSpPr>
          <p:cNvPr id="8" name="Rectangle 7">
            <a:extLst>
              <a:ext uri="{FF2B5EF4-FFF2-40B4-BE49-F238E27FC236}">
                <a16:creationId xmlns:a16="http://schemas.microsoft.com/office/drawing/2014/main" id="{5A8F052F-6E4D-AE46-94BB-0331E44DEF30}"/>
              </a:ext>
            </a:extLst>
          </p:cNvPr>
          <p:cNvSpPr/>
          <p:nvPr/>
        </p:nvSpPr>
        <p:spPr>
          <a:xfrm>
            <a:off x="5971196" y="2528729"/>
            <a:ext cx="429604" cy="646331"/>
          </a:xfrm>
          <a:prstGeom prst="rect">
            <a:avLst/>
          </a:prstGeom>
        </p:spPr>
        <p:txBody>
          <a:bodyPr wrap="square">
            <a:spAutoFit/>
          </a:bodyPr>
          <a:lstStyle/>
          <a:p>
            <a:r>
              <a:rPr lang="en-US" sz="3600" dirty="0"/>
              <a:t>*</a:t>
            </a:r>
          </a:p>
        </p:txBody>
      </p:sp>
    </p:spTree>
    <p:extLst>
      <p:ext uri="{BB962C8B-B14F-4D97-AF65-F5344CB8AC3E}">
        <p14:creationId xmlns:p14="http://schemas.microsoft.com/office/powerpoint/2010/main" val="72057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634179" y="718457"/>
            <a:ext cx="8106382" cy="1098622"/>
          </a:xfrm>
        </p:spPr>
        <p:txBody>
          <a:bodyPr>
            <a:noAutofit/>
          </a:bodyPr>
          <a:lstStyle/>
          <a:p>
            <a:pPr algn="ctr"/>
            <a:r>
              <a:rPr lang="en-US" sz="3200" b="1" dirty="0">
                <a:latin typeface="Helvetica" pitchFamily="2" charset="0"/>
                <a:ea typeface="ＭＳ Ｐゴシック" charset="0"/>
                <a:cs typeface="ＭＳ Ｐゴシック" charset="0"/>
              </a:rPr>
              <a:t>Latinas’ Psychosocial and </a:t>
            </a:r>
            <a:br>
              <a:rPr lang="en-US" sz="3200" b="1" dirty="0">
                <a:latin typeface="Helvetica" pitchFamily="2" charset="0"/>
                <a:ea typeface="ＭＳ Ｐゴシック" charset="0"/>
                <a:cs typeface="ＭＳ Ｐゴシック" charset="0"/>
              </a:rPr>
            </a:br>
            <a:r>
              <a:rPr lang="en-US" sz="3200" b="1" dirty="0">
                <a:latin typeface="Helvetica" pitchFamily="2" charset="0"/>
                <a:ea typeface="ＭＳ Ｐゴシック" charset="0"/>
                <a:cs typeface="ＭＳ Ｐゴシック" charset="0"/>
              </a:rPr>
              <a:t>Symptom Management Needs</a:t>
            </a:r>
          </a:p>
        </p:txBody>
      </p:sp>
      <p:sp>
        <p:nvSpPr>
          <p:cNvPr id="43012" name="Rectangle 3"/>
          <p:cNvSpPr>
            <a:spLocks noGrp="1" noChangeArrowheads="1"/>
          </p:cNvSpPr>
          <p:nvPr>
            <p:ph type="body" idx="1"/>
          </p:nvPr>
        </p:nvSpPr>
        <p:spPr>
          <a:xfrm>
            <a:off x="315687" y="2138289"/>
            <a:ext cx="8424874" cy="3671668"/>
          </a:xfrm>
        </p:spPr>
        <p:txBody>
          <a:bodyPr>
            <a:normAutofit/>
          </a:bodyPr>
          <a:lstStyle/>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Fears of death, recurrence</a:t>
            </a:r>
          </a:p>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Pain</a:t>
            </a:r>
          </a:p>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Complications of adjuvant therapy</a:t>
            </a:r>
          </a:p>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Body image, weight gain</a:t>
            </a:r>
          </a:p>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Sexual functioning, partner rejection</a:t>
            </a:r>
          </a:p>
          <a:p>
            <a:pPr marL="700088" indent="-684213">
              <a:lnSpc>
                <a:spcPct val="75000"/>
              </a:lnSpc>
              <a:buClr>
                <a:srgbClr val="D5760D"/>
              </a:buClr>
              <a:buFont typeface="Wingdings" pitchFamily="2" charset="2"/>
              <a:buChar char="v"/>
              <a:defRPr/>
            </a:pPr>
            <a:r>
              <a:rPr lang="en-US" sz="2800" dirty="0">
                <a:latin typeface="Helvetica" pitchFamily="2" charset="0"/>
                <a:ea typeface="ＭＳ Ｐゴシック" charset="0"/>
                <a:cs typeface="ＭＳ Ｐゴシック" charset="0"/>
              </a:rPr>
              <a:t>Less knowledge about cancer and self-care</a:t>
            </a:r>
          </a:p>
          <a:p>
            <a:pPr>
              <a:lnSpc>
                <a:spcPct val="75000"/>
              </a:lnSpc>
              <a:buFont typeface="Wingdings" charset="0"/>
              <a:buNone/>
              <a:defRPr/>
            </a:pPr>
            <a:endParaRPr lang="en-US" sz="1400" dirty="0">
              <a:ea typeface="ＭＳ Ｐゴシック" charset="0"/>
              <a:cs typeface="ＭＳ Ｐゴシック" charset="0"/>
            </a:endParaRPr>
          </a:p>
        </p:txBody>
      </p:sp>
      <p:sp>
        <p:nvSpPr>
          <p:cNvPr id="2" name="TextBox 1">
            <a:extLst>
              <a:ext uri="{FF2B5EF4-FFF2-40B4-BE49-F238E27FC236}">
                <a16:creationId xmlns:a16="http://schemas.microsoft.com/office/drawing/2014/main" id="{D38CD605-F2F5-417F-90C7-A0E95558248E}"/>
              </a:ext>
            </a:extLst>
          </p:cNvPr>
          <p:cNvSpPr txBox="1"/>
          <p:nvPr/>
        </p:nvSpPr>
        <p:spPr>
          <a:xfrm>
            <a:off x="4687370" y="5585349"/>
            <a:ext cx="4349269" cy="821763"/>
          </a:xfrm>
          <a:prstGeom prst="rect">
            <a:avLst/>
          </a:prstGeom>
          <a:noFill/>
        </p:spPr>
        <p:txBody>
          <a:bodyPr wrap="square" rtlCol="0">
            <a:spAutoFit/>
          </a:bodyPr>
          <a:lstStyle/>
          <a:p>
            <a:pPr lvl="1" algn="r">
              <a:lnSpc>
                <a:spcPct val="70000"/>
              </a:lnSpc>
              <a:buFontTx/>
              <a:buNone/>
              <a:defRPr/>
            </a:pPr>
            <a:r>
              <a:rPr lang="en-US" sz="1400" dirty="0" err="1">
                <a:latin typeface="Helvetica" panose="020B0604020202020204" pitchFamily="34" charset="0"/>
                <a:ea typeface="ＭＳ Ｐゴシック" charset="0"/>
                <a:cs typeface="Helvetica" panose="020B0604020202020204" pitchFamily="34" charset="0"/>
              </a:rPr>
              <a:t>Ashing-Giwa</a:t>
            </a:r>
            <a:r>
              <a:rPr lang="en-US" sz="1400" dirty="0">
                <a:latin typeface="Helvetica" panose="020B0604020202020204" pitchFamily="34" charset="0"/>
                <a:ea typeface="ＭＳ Ｐゴシック" charset="0"/>
                <a:cs typeface="Helvetica" panose="020B0604020202020204" pitchFamily="34" charset="0"/>
              </a:rPr>
              <a:t> K. 2004 Psycho-Oncol;13:408-28</a:t>
            </a:r>
          </a:p>
          <a:p>
            <a:pPr lvl="1" algn="r">
              <a:lnSpc>
                <a:spcPct val="70000"/>
              </a:lnSpc>
              <a:buFontTx/>
              <a:buNone/>
              <a:defRPr/>
            </a:pPr>
            <a:r>
              <a:rPr lang="en-US" sz="1400" dirty="0">
                <a:latin typeface="Helvetica" panose="020B0604020202020204" pitchFamily="34" charset="0"/>
                <a:ea typeface="ＭＳ Ｐゴシック" charset="0"/>
                <a:cs typeface="Helvetica" panose="020B0604020202020204" pitchFamily="34" charset="0"/>
              </a:rPr>
              <a:t>Spencer SM. 1999 Health Psychol;18:159-68</a:t>
            </a:r>
          </a:p>
          <a:p>
            <a:pPr lvl="1" algn="r">
              <a:lnSpc>
                <a:spcPct val="70000"/>
              </a:lnSpc>
              <a:buFontTx/>
              <a:buNone/>
              <a:defRPr/>
            </a:pPr>
            <a:r>
              <a:rPr lang="en-US" sz="1400" dirty="0">
                <a:latin typeface="Helvetica" panose="020B0604020202020204" pitchFamily="34" charset="0"/>
                <a:ea typeface="ＭＳ Ｐゴシック" charset="0"/>
                <a:cs typeface="Helvetica" panose="020B0604020202020204" pitchFamily="34" charset="0"/>
              </a:rPr>
              <a:t>Eversley R. 2005 Oncol </a:t>
            </a:r>
            <a:r>
              <a:rPr lang="en-US" sz="1400" dirty="0" err="1">
                <a:latin typeface="Helvetica" panose="020B0604020202020204" pitchFamily="34" charset="0"/>
                <a:ea typeface="ＭＳ Ｐゴシック" charset="0"/>
                <a:cs typeface="Helvetica" panose="020B0604020202020204" pitchFamily="34" charset="0"/>
              </a:rPr>
              <a:t>Nurs</a:t>
            </a:r>
            <a:r>
              <a:rPr lang="en-US" sz="1400" dirty="0">
                <a:latin typeface="Helvetica" panose="020B0604020202020204" pitchFamily="34" charset="0"/>
                <a:ea typeface="ＭＳ Ｐゴシック" charset="0"/>
                <a:cs typeface="Helvetica" panose="020B0604020202020204" pitchFamily="34" charset="0"/>
              </a:rPr>
              <a:t> Forum; 32:250-6</a:t>
            </a:r>
          </a:p>
          <a:p>
            <a:endParaRPr lang="en-US" dirty="0"/>
          </a:p>
        </p:txBody>
      </p:sp>
    </p:spTree>
    <p:extLst>
      <p:ext uri="{BB962C8B-B14F-4D97-AF65-F5344CB8AC3E}">
        <p14:creationId xmlns:p14="http://schemas.microsoft.com/office/powerpoint/2010/main" val="2247577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3165560-2090-6E40-BEC4-E599738F2C23}"/>
              </a:ext>
            </a:extLst>
          </p:cNvPr>
          <p:cNvSpPr>
            <a:spLocks noGrp="1" noChangeArrowheads="1"/>
          </p:cNvSpPr>
          <p:nvPr>
            <p:ph type="title"/>
          </p:nvPr>
        </p:nvSpPr>
        <p:spPr/>
        <p:txBody>
          <a:bodyPr>
            <a:normAutofit/>
          </a:bodyPr>
          <a:lstStyle/>
          <a:p>
            <a:pPr algn="ctr"/>
            <a:r>
              <a:rPr lang="en-US" altLang="en-US" sz="3200" b="1" dirty="0">
                <a:latin typeface="Helvetica" pitchFamily="2" charset="0"/>
                <a:ea typeface="ＭＳ Ｐゴシック" panose="020B0600070205080204" pitchFamily="34" charset="-128"/>
              </a:rPr>
              <a:t>Poorer Quality Communication </a:t>
            </a:r>
            <a:br>
              <a:rPr lang="en-US" altLang="en-US" sz="3200" b="1" dirty="0">
                <a:latin typeface="Helvetica" pitchFamily="2" charset="0"/>
                <a:ea typeface="ＭＳ Ｐゴシック" panose="020B0600070205080204" pitchFamily="34" charset="-128"/>
              </a:rPr>
            </a:br>
            <a:r>
              <a:rPr lang="en-US" altLang="en-US" sz="3200" b="1" dirty="0">
                <a:latin typeface="Helvetica" pitchFamily="2" charset="0"/>
                <a:ea typeface="ＭＳ Ｐゴシック" panose="020B0600070205080204" pitchFamily="34" charset="-128"/>
              </a:rPr>
              <a:t>with Physicians</a:t>
            </a:r>
          </a:p>
        </p:txBody>
      </p:sp>
      <p:sp>
        <p:nvSpPr>
          <p:cNvPr id="62467" name="Rectangle 3">
            <a:extLst>
              <a:ext uri="{FF2B5EF4-FFF2-40B4-BE49-F238E27FC236}">
                <a16:creationId xmlns:a16="http://schemas.microsoft.com/office/drawing/2014/main" id="{0145185F-A1AD-6F41-BC4C-39AFF642D537}"/>
              </a:ext>
            </a:extLst>
          </p:cNvPr>
          <p:cNvSpPr>
            <a:spLocks noGrp="1" noChangeArrowheads="1"/>
          </p:cNvSpPr>
          <p:nvPr>
            <p:ph idx="1"/>
          </p:nvPr>
        </p:nvSpPr>
        <p:spPr>
          <a:xfrm>
            <a:off x="457200" y="2054724"/>
            <a:ext cx="8369808" cy="4138812"/>
          </a:xfrm>
        </p:spPr>
        <p:txBody>
          <a:bodyPr>
            <a:normAutofit/>
          </a:bodyPr>
          <a:lstStyle/>
          <a:p>
            <a:pPr marL="457200" indent="-457200">
              <a:buClr>
                <a:srgbClr val="D5760D"/>
              </a:buClr>
              <a:buFont typeface="Wingdings" pitchFamily="2" charset="2"/>
              <a:buChar char="v"/>
            </a:pPr>
            <a:r>
              <a:rPr lang="en-US" altLang="en-US" sz="2800" dirty="0">
                <a:latin typeface="Helvetica" pitchFamily="2" charset="0"/>
                <a:ea typeface="ＭＳ Ｐゴシック" panose="020B0600070205080204" pitchFamily="34" charset="-128"/>
              </a:rPr>
              <a:t>Many do not understand their diagnosis and treatment</a:t>
            </a:r>
          </a:p>
          <a:p>
            <a:pPr marL="457200" indent="-457200">
              <a:buClr>
                <a:srgbClr val="D5760D"/>
              </a:buClr>
              <a:buFont typeface="Wingdings" pitchFamily="2" charset="2"/>
              <a:buChar char="v"/>
            </a:pPr>
            <a:r>
              <a:rPr lang="en-US" altLang="en-US" sz="2800" dirty="0">
                <a:latin typeface="Helvetica" pitchFamily="2" charset="0"/>
                <a:ea typeface="ＭＳ Ｐゴシック" panose="020B0600070205080204" pitchFamily="34" charset="-128"/>
              </a:rPr>
              <a:t>Less involved in patient-centered decision making</a:t>
            </a:r>
          </a:p>
          <a:p>
            <a:pPr marL="457200" indent="-457200">
              <a:buClr>
                <a:srgbClr val="D5760D"/>
              </a:buClr>
              <a:buFont typeface="Wingdings" pitchFamily="2" charset="2"/>
              <a:buChar char="v"/>
            </a:pPr>
            <a:r>
              <a:rPr lang="en-US" altLang="en-US" sz="2800" dirty="0">
                <a:latin typeface="Helvetica" pitchFamily="2" charset="0"/>
                <a:ea typeface="ＭＳ Ｐゴシック" panose="020B0600070205080204" pitchFamily="34" charset="-128"/>
              </a:rPr>
              <a:t>Even after treatment, are left with uncertainties and desire for information</a:t>
            </a:r>
          </a:p>
          <a:p>
            <a:pPr marL="457200" indent="-457200">
              <a:lnSpc>
                <a:spcPct val="100000"/>
              </a:lnSpc>
              <a:spcAft>
                <a:spcPct val="0"/>
              </a:spcAft>
              <a:buClr>
                <a:srgbClr val="D5760D"/>
              </a:buClr>
              <a:buFont typeface="Wingdings" pitchFamily="2" charset="2"/>
              <a:buChar char="v"/>
            </a:pPr>
            <a:r>
              <a:rPr lang="en-US" altLang="en-US" sz="2800" dirty="0">
                <a:latin typeface="Helvetica" pitchFamily="2" charset="0"/>
                <a:ea typeface="ＭＳ Ｐゴシック" panose="020B0600070205080204" pitchFamily="34" charset="-128"/>
              </a:rPr>
              <a:t>Poorer symptom management </a:t>
            </a:r>
          </a:p>
          <a:p>
            <a:pPr marL="457200" indent="-457200" algn="r">
              <a:lnSpc>
                <a:spcPct val="100000"/>
              </a:lnSpc>
              <a:spcAft>
                <a:spcPct val="0"/>
              </a:spcAft>
              <a:buFontTx/>
              <a:buNone/>
            </a:pPr>
            <a:r>
              <a:rPr lang="en-US" altLang="en-US" sz="2400" dirty="0">
                <a:ea typeface="ＭＳ Ｐゴシック" panose="020B0600070205080204" pitchFamily="34" charset="-128"/>
              </a:rPr>
              <a:t>	</a:t>
            </a:r>
            <a:endParaRPr lang="en-US" altLang="en-US" sz="1400" b="0" dirty="0">
              <a:ea typeface="ＭＳ Ｐゴシック" panose="020B0600070205080204" pitchFamily="34" charset="-128"/>
            </a:endParaRPr>
          </a:p>
          <a:p>
            <a:pPr marL="457200" indent="-457200"/>
            <a:endParaRPr lang="en-US" altLang="en-US" dirty="0">
              <a:ea typeface="ＭＳ Ｐゴシック" panose="020B0600070205080204" pitchFamily="34" charset="-128"/>
            </a:endParaRPr>
          </a:p>
        </p:txBody>
      </p:sp>
      <p:sp>
        <p:nvSpPr>
          <p:cNvPr id="58369" name="Rectangle 3">
            <a:extLst>
              <a:ext uri="{FF2B5EF4-FFF2-40B4-BE49-F238E27FC236}">
                <a16:creationId xmlns:a16="http://schemas.microsoft.com/office/drawing/2014/main" id="{593A60C3-0230-FF4D-9FE0-76BD18EE35A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E3356728-B515-6649-A0A3-8794BC801100}" type="slidenum">
              <a:rPr lang="en-US" altLang="en-US" sz="1000" b="0">
                <a:solidFill>
                  <a:srgbClr val="FFFFFF"/>
                </a:solidFill>
              </a:rPr>
              <a:pPr eaLnBrk="1" hangingPunct="1"/>
              <a:t>16</a:t>
            </a:fld>
            <a:endParaRPr lang="en-US" altLang="en-US" sz="1000" b="0">
              <a:solidFill>
                <a:srgbClr val="FFFFFF"/>
              </a:solidFill>
            </a:endParaRPr>
          </a:p>
        </p:txBody>
      </p:sp>
      <p:sp>
        <p:nvSpPr>
          <p:cNvPr id="2" name="TextBox 1">
            <a:extLst>
              <a:ext uri="{FF2B5EF4-FFF2-40B4-BE49-F238E27FC236}">
                <a16:creationId xmlns:a16="http://schemas.microsoft.com/office/drawing/2014/main" id="{6524E98C-F7F7-47D2-8912-7BD20F3DE757}"/>
              </a:ext>
            </a:extLst>
          </p:cNvPr>
          <p:cNvSpPr txBox="1"/>
          <p:nvPr/>
        </p:nvSpPr>
        <p:spPr>
          <a:xfrm>
            <a:off x="3420958" y="5463476"/>
            <a:ext cx="5723042" cy="1015663"/>
          </a:xfrm>
          <a:prstGeom prst="rect">
            <a:avLst/>
          </a:prstGeom>
          <a:noFill/>
        </p:spPr>
        <p:txBody>
          <a:bodyPr wrap="none" rtlCol="0">
            <a:spAutoFit/>
          </a:bodyPr>
          <a:lstStyle/>
          <a:p>
            <a:pPr marL="457200" indent="-457200" algn="r">
              <a:lnSpc>
                <a:spcPct val="100000"/>
              </a:lnSpc>
              <a:spcAft>
                <a:spcPct val="0"/>
              </a:spcAft>
              <a:buFontTx/>
              <a:buNone/>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Nápoles-Springer AM. J </a:t>
            </a: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Psychosoc</a:t>
            </a: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Onc</a:t>
            </a: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 2007. 25(4):19-36</a:t>
            </a:r>
          </a:p>
          <a:p>
            <a:pPr marL="457200" indent="-457200" algn="r">
              <a:buFontTx/>
              <a:buNone/>
            </a:pP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Sheppard VB. </a:t>
            </a: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Psychooncology</a:t>
            </a: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 Jul 13 [</a:t>
            </a: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Epub</a:t>
            </a:r>
            <a:endParaRPr lang="en-US" altLang="en-US" sz="1400" dirty="0">
              <a:latin typeface="Helvetica" panose="020B0604020202020204" pitchFamily="34" charset="0"/>
              <a:ea typeface="ＭＳ Ｐゴシック" panose="020B0600070205080204" pitchFamily="34" charset="-128"/>
              <a:cs typeface="Helvetica" panose="020B0604020202020204" pitchFamily="34" charset="0"/>
            </a:endParaRPr>
          </a:p>
          <a:p>
            <a:pPr marL="457200" indent="-457200" algn="r">
              <a:buFontTx/>
              <a:buNone/>
            </a:pPr>
            <a:r>
              <a:rPr lang="en-US" altLang="en-US" sz="1400" dirty="0" err="1">
                <a:latin typeface="Helvetica" panose="020B0604020202020204" pitchFamily="34" charset="0"/>
                <a:ea typeface="ＭＳ Ｐゴシック" panose="020B0600070205080204" pitchFamily="34" charset="-128"/>
                <a:cs typeface="Helvetica" panose="020B0604020202020204" pitchFamily="34" charset="0"/>
              </a:rPr>
              <a:t>Maly</a:t>
            </a:r>
            <a:r>
              <a:rPr lang="en-US" altLang="en-US" sz="1400" dirty="0">
                <a:latin typeface="Helvetica" panose="020B0604020202020204" pitchFamily="34" charset="0"/>
                <a:ea typeface="ＭＳ Ｐゴシック" panose="020B0600070205080204" pitchFamily="34" charset="-128"/>
                <a:cs typeface="Helvetica" panose="020B0604020202020204" pitchFamily="34" charset="0"/>
              </a:rPr>
              <a:t> RC Breast Cancer Res &amp; Treatment 2012: 119;707-16 </a:t>
            </a:r>
          </a:p>
          <a:p>
            <a:endParaRPr lang="en-US" dirty="0"/>
          </a:p>
        </p:txBody>
      </p:sp>
    </p:spTree>
    <p:extLst>
      <p:ext uri="{BB962C8B-B14F-4D97-AF65-F5344CB8AC3E}">
        <p14:creationId xmlns:p14="http://schemas.microsoft.com/office/powerpoint/2010/main" val="365503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C23BDD1F-894D-1C48-B24C-6B20C67BE28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D0D52A32-AFE7-C04F-ACCA-0D688CA36BE5}" type="slidenum">
              <a:rPr lang="en-US" altLang="en-US" sz="1000" b="0">
                <a:solidFill>
                  <a:srgbClr val="FFFFFF"/>
                </a:solidFill>
              </a:rPr>
              <a:pPr eaLnBrk="1" hangingPunct="1"/>
              <a:t>17</a:t>
            </a:fld>
            <a:endParaRPr lang="en-US" altLang="en-US" sz="1000" b="0">
              <a:solidFill>
                <a:srgbClr val="FFFFFF"/>
              </a:solidFill>
            </a:endParaRPr>
          </a:p>
        </p:txBody>
      </p:sp>
      <p:sp>
        <p:nvSpPr>
          <p:cNvPr id="46082" name="Rectangle 3">
            <a:extLst>
              <a:ext uri="{FF2B5EF4-FFF2-40B4-BE49-F238E27FC236}">
                <a16:creationId xmlns:a16="http://schemas.microsoft.com/office/drawing/2014/main" id="{9309BA83-7ADC-9D40-9116-16FBC1D9D1E3}"/>
              </a:ext>
            </a:extLst>
          </p:cNvPr>
          <p:cNvSpPr>
            <a:spLocks noGrp="1" noChangeArrowheads="1"/>
          </p:cNvSpPr>
          <p:nvPr>
            <p:ph type="body" idx="4294967295"/>
          </p:nvPr>
        </p:nvSpPr>
        <p:spPr>
          <a:xfrm>
            <a:off x="1138907" y="1021849"/>
            <a:ext cx="6937375" cy="4775200"/>
          </a:xfrm>
        </p:spPr>
        <p:txBody>
          <a:bodyPr/>
          <a:lstStyle/>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r>
              <a:rPr lang="en-US" altLang="en-US" sz="3600" b="1" i="1" dirty="0">
                <a:solidFill>
                  <a:schemeClr val="accent4">
                    <a:lumMod val="75000"/>
                  </a:schemeClr>
                </a:solidFill>
                <a:latin typeface="Helvetica" pitchFamily="2" charset="0"/>
                <a:ea typeface="ＭＳ Ｐゴシック" panose="020B0600070205080204" pitchFamily="34" charset="-128"/>
              </a:rPr>
              <a:t>Nuevo </a:t>
            </a:r>
            <a:r>
              <a:rPr lang="en-US" altLang="en-US" sz="3600" b="1" i="1" dirty="0" err="1">
                <a:solidFill>
                  <a:schemeClr val="accent4">
                    <a:lumMod val="75000"/>
                  </a:schemeClr>
                </a:solidFill>
                <a:latin typeface="Helvetica" pitchFamily="2" charset="0"/>
                <a:ea typeface="ＭＳ Ｐゴシック" panose="020B0600070205080204" pitchFamily="34" charset="-128"/>
              </a:rPr>
              <a:t>Amanecer</a:t>
            </a:r>
            <a:endParaRPr lang="en-US" altLang="en-US" sz="3600" b="1" i="1" dirty="0">
              <a:solidFill>
                <a:schemeClr val="accent4">
                  <a:lumMod val="75000"/>
                </a:schemeClr>
              </a:solidFill>
              <a:latin typeface="Helvetica" pitchFamily="2" charset="0"/>
              <a:ea typeface="ＭＳ Ｐゴシック" panose="020B0600070205080204" pitchFamily="34" charset="-128"/>
            </a:endParaRPr>
          </a:p>
          <a:p>
            <a:pPr algn="ctr">
              <a:buFont typeface="Wingdings" pitchFamily="2" charset="2"/>
              <a:buNone/>
            </a:pPr>
            <a:r>
              <a:rPr lang="en-US" altLang="en-US" sz="3600" b="1" dirty="0">
                <a:solidFill>
                  <a:schemeClr val="accent4">
                    <a:lumMod val="75000"/>
                  </a:schemeClr>
                </a:solidFill>
                <a:latin typeface="Helvetica" pitchFamily="2" charset="0"/>
                <a:ea typeface="ＭＳ Ｐゴシック" panose="020B0600070205080204" pitchFamily="34" charset="-128"/>
              </a:rPr>
              <a:t>Research Program</a:t>
            </a:r>
          </a:p>
        </p:txBody>
      </p:sp>
      <p:pic>
        <p:nvPicPr>
          <p:cNvPr id="46083" name="Picture 6" descr="Multicult_OrDahliaJLD">
            <a:extLst>
              <a:ext uri="{FF2B5EF4-FFF2-40B4-BE49-F238E27FC236}">
                <a16:creationId xmlns:a16="http://schemas.microsoft.com/office/drawing/2014/main" id="{5A975C6F-2543-634A-8ED1-103728974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663" y="3739232"/>
            <a:ext cx="321786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862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E30B-08C1-BF49-ABF2-130E0A12A34A}"/>
              </a:ext>
            </a:extLst>
          </p:cNvPr>
          <p:cNvSpPr>
            <a:spLocks noGrp="1"/>
          </p:cNvSpPr>
          <p:nvPr>
            <p:ph type="title"/>
          </p:nvPr>
        </p:nvSpPr>
        <p:spPr/>
        <p:txBody>
          <a:bodyPr>
            <a:normAutofit fontScale="90000"/>
          </a:bodyPr>
          <a:lstStyle/>
          <a:p>
            <a:pPr algn="ctr"/>
            <a:r>
              <a:rPr lang="en-US" sz="3600" b="1" dirty="0">
                <a:latin typeface="Helvetica" pitchFamily="2" charset="0"/>
              </a:rPr>
              <a:t>Step 1: Identify Community Infrastructure  </a:t>
            </a:r>
            <a:br>
              <a:rPr lang="en-US" sz="3600" b="1" dirty="0">
                <a:latin typeface="Helvetica" pitchFamily="2" charset="0"/>
              </a:rPr>
            </a:br>
            <a:r>
              <a:rPr lang="en-US" sz="3600" b="1" dirty="0">
                <a:latin typeface="Helvetica" pitchFamily="2" charset="0"/>
              </a:rPr>
              <a:t>Engage Partners</a:t>
            </a:r>
          </a:p>
        </p:txBody>
      </p:sp>
      <p:pic>
        <p:nvPicPr>
          <p:cNvPr id="6" name="Picture 5">
            <a:extLst>
              <a:ext uri="{FF2B5EF4-FFF2-40B4-BE49-F238E27FC236}">
                <a16:creationId xmlns:a16="http://schemas.microsoft.com/office/drawing/2014/main" id="{2A60FA3E-8716-1545-93A0-05C2B869989F}"/>
              </a:ext>
            </a:extLst>
          </p:cNvPr>
          <p:cNvPicPr>
            <a:picLocks noChangeAspect="1"/>
          </p:cNvPicPr>
          <p:nvPr/>
        </p:nvPicPr>
        <p:blipFill>
          <a:blip r:embed="rId3"/>
          <a:stretch>
            <a:fillRect/>
          </a:stretch>
        </p:blipFill>
        <p:spPr>
          <a:xfrm>
            <a:off x="3396918" y="1809401"/>
            <a:ext cx="1413978" cy="1340506"/>
          </a:xfrm>
          <a:prstGeom prst="rect">
            <a:avLst/>
          </a:prstGeom>
        </p:spPr>
      </p:pic>
      <p:pic>
        <p:nvPicPr>
          <p:cNvPr id="7" name="Picture 6" descr="NA_logo_final.gif">
            <a:extLst>
              <a:ext uri="{FF2B5EF4-FFF2-40B4-BE49-F238E27FC236}">
                <a16:creationId xmlns:a16="http://schemas.microsoft.com/office/drawing/2014/main" id="{9C2956A2-D144-CC4F-9983-7AEF0417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628" y="3268441"/>
            <a:ext cx="1771725" cy="1429290"/>
          </a:xfrm>
          <a:prstGeom prst="rect">
            <a:avLst/>
          </a:prstGeom>
        </p:spPr>
      </p:pic>
      <p:pic>
        <p:nvPicPr>
          <p:cNvPr id="8" name="Picture 7" descr="wcrcOver.gif">
            <a:extLst>
              <a:ext uri="{FF2B5EF4-FFF2-40B4-BE49-F238E27FC236}">
                <a16:creationId xmlns:a16="http://schemas.microsoft.com/office/drawing/2014/main" id="{8B8A8F35-E5AC-B540-B780-AD5FE72A8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93" y="3983086"/>
            <a:ext cx="2422644" cy="1099197"/>
          </a:xfrm>
          <a:prstGeom prst="rect">
            <a:avLst/>
          </a:prstGeom>
        </p:spPr>
      </p:pic>
      <p:pic>
        <p:nvPicPr>
          <p:cNvPr id="9" name="Picture 8">
            <a:extLst>
              <a:ext uri="{FF2B5EF4-FFF2-40B4-BE49-F238E27FC236}">
                <a16:creationId xmlns:a16="http://schemas.microsoft.com/office/drawing/2014/main" id="{AFC168C2-585F-FA4E-84DD-13DA093832E9}"/>
              </a:ext>
            </a:extLst>
          </p:cNvPr>
          <p:cNvPicPr>
            <a:picLocks noChangeAspect="1"/>
          </p:cNvPicPr>
          <p:nvPr/>
        </p:nvPicPr>
        <p:blipFill>
          <a:blip r:embed="rId6"/>
          <a:stretch>
            <a:fillRect/>
          </a:stretch>
        </p:blipFill>
        <p:spPr>
          <a:xfrm>
            <a:off x="2925223" y="4697731"/>
            <a:ext cx="2684446" cy="1341327"/>
          </a:xfrm>
          <a:prstGeom prst="rect">
            <a:avLst/>
          </a:prstGeom>
        </p:spPr>
      </p:pic>
      <p:pic>
        <p:nvPicPr>
          <p:cNvPr id="10" name="Picture 9" descr="pasted-image">
            <a:extLst>
              <a:ext uri="{FF2B5EF4-FFF2-40B4-BE49-F238E27FC236}">
                <a16:creationId xmlns:a16="http://schemas.microsoft.com/office/drawing/2014/main" id="{A426E23B-E40B-3947-9309-558EF1069576}"/>
              </a:ext>
            </a:extLst>
          </p:cNvPr>
          <p:cNvPicPr>
            <a:picLocks noChangeAspect="1"/>
          </p:cNvPicPr>
          <p:nvPr/>
        </p:nvPicPr>
        <p:blipFill>
          <a:blip r:embed="rId7">
            <a:extLst>
              <a:ext uri="{28A0092B-C50C-407E-A947-70E740481C1C}">
                <a14:useLocalDpi xmlns:a14="http://schemas.microsoft.com/office/drawing/2010/main" val="0"/>
              </a:ext>
            </a:extLst>
          </a:blip>
          <a:srcRect l="1574" r="1574"/>
          <a:stretch>
            <a:fillRect/>
          </a:stretch>
        </p:blipFill>
        <p:spPr>
          <a:xfrm>
            <a:off x="627480" y="1968052"/>
            <a:ext cx="1944270" cy="1212276"/>
          </a:xfrm>
          <a:prstGeom prst="rect">
            <a:avLst/>
          </a:prstGeom>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 name="Picture 13">
            <a:extLst>
              <a:ext uri="{FF2B5EF4-FFF2-40B4-BE49-F238E27FC236}">
                <a16:creationId xmlns:a16="http://schemas.microsoft.com/office/drawing/2014/main" id="{4A910153-EE51-FB42-AE34-0EC14D4CF694}"/>
              </a:ext>
            </a:extLst>
          </p:cNvPr>
          <p:cNvPicPr>
            <a:picLocks noChangeAspect="1"/>
          </p:cNvPicPr>
          <p:nvPr/>
        </p:nvPicPr>
        <p:blipFill>
          <a:blip r:embed="rId8"/>
          <a:stretch>
            <a:fillRect/>
          </a:stretch>
        </p:blipFill>
        <p:spPr>
          <a:xfrm>
            <a:off x="5304877" y="2216342"/>
            <a:ext cx="2948142" cy="709738"/>
          </a:xfrm>
          <a:prstGeom prst="rect">
            <a:avLst/>
          </a:prstGeom>
        </p:spPr>
      </p:pic>
      <p:pic>
        <p:nvPicPr>
          <p:cNvPr id="16" name="Picture 15">
            <a:extLst>
              <a:ext uri="{FF2B5EF4-FFF2-40B4-BE49-F238E27FC236}">
                <a16:creationId xmlns:a16="http://schemas.microsoft.com/office/drawing/2014/main" id="{8CE14E4E-042C-D44D-9AE0-D7BC86469B10}"/>
              </a:ext>
            </a:extLst>
          </p:cNvPr>
          <p:cNvPicPr>
            <a:picLocks noChangeAspect="1"/>
          </p:cNvPicPr>
          <p:nvPr/>
        </p:nvPicPr>
        <p:blipFill>
          <a:blip r:embed="rId9"/>
          <a:stretch>
            <a:fillRect/>
          </a:stretch>
        </p:blipFill>
        <p:spPr>
          <a:xfrm>
            <a:off x="5587678" y="3080757"/>
            <a:ext cx="2665342" cy="1502745"/>
          </a:xfrm>
          <a:prstGeom prst="rect">
            <a:avLst/>
          </a:prstGeom>
        </p:spPr>
      </p:pic>
      <p:pic>
        <p:nvPicPr>
          <p:cNvPr id="18" name="Picture 17">
            <a:extLst>
              <a:ext uri="{FF2B5EF4-FFF2-40B4-BE49-F238E27FC236}">
                <a16:creationId xmlns:a16="http://schemas.microsoft.com/office/drawing/2014/main" id="{985CEA28-EDA3-6B4B-B5F4-A1E554B3F9AC}"/>
              </a:ext>
            </a:extLst>
          </p:cNvPr>
          <p:cNvPicPr>
            <a:picLocks noChangeAspect="1"/>
          </p:cNvPicPr>
          <p:nvPr/>
        </p:nvPicPr>
        <p:blipFill>
          <a:blip r:embed="rId10"/>
          <a:stretch>
            <a:fillRect/>
          </a:stretch>
        </p:blipFill>
        <p:spPr>
          <a:xfrm>
            <a:off x="5609669" y="4677575"/>
            <a:ext cx="3120296" cy="433374"/>
          </a:xfrm>
          <a:prstGeom prst="rect">
            <a:avLst/>
          </a:prstGeom>
        </p:spPr>
      </p:pic>
      <p:sp>
        <p:nvSpPr>
          <p:cNvPr id="3" name="TextBox 2">
            <a:extLst>
              <a:ext uri="{FF2B5EF4-FFF2-40B4-BE49-F238E27FC236}">
                <a16:creationId xmlns:a16="http://schemas.microsoft.com/office/drawing/2014/main" id="{2C7A15BD-6983-7045-AFC1-4A84A3ED3EF2}"/>
              </a:ext>
            </a:extLst>
          </p:cNvPr>
          <p:cNvSpPr txBox="1"/>
          <p:nvPr/>
        </p:nvSpPr>
        <p:spPr>
          <a:xfrm>
            <a:off x="1022684" y="5767283"/>
            <a:ext cx="6833293" cy="461665"/>
          </a:xfrm>
          <a:prstGeom prst="rect">
            <a:avLst/>
          </a:prstGeom>
          <a:noFill/>
        </p:spPr>
        <p:txBody>
          <a:bodyPr wrap="square" rtlCol="0">
            <a:spAutoFit/>
          </a:bodyPr>
          <a:lstStyle/>
          <a:p>
            <a:pPr algn="ctr"/>
            <a:r>
              <a:rPr lang="en-US" sz="2400" b="1" dirty="0">
                <a:solidFill>
                  <a:srgbClr val="6C3A77"/>
                </a:solidFill>
                <a:latin typeface="Helvetica" pitchFamily="2" charset="0"/>
              </a:rPr>
              <a:t>Community-Academic Partnerships</a:t>
            </a:r>
            <a:endParaRPr lang="en-US" sz="2400" b="1" dirty="0">
              <a:solidFill>
                <a:srgbClr val="6C3A77"/>
              </a:solidFill>
            </a:endParaRPr>
          </a:p>
        </p:txBody>
      </p:sp>
    </p:spTree>
    <p:extLst>
      <p:ext uri="{BB962C8B-B14F-4D97-AF65-F5344CB8AC3E}">
        <p14:creationId xmlns:p14="http://schemas.microsoft.com/office/powerpoint/2010/main" val="267025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624911-5153-A643-9C6D-1B06A44188E6}"/>
              </a:ext>
            </a:extLst>
          </p:cNvPr>
          <p:cNvSpPr txBox="1"/>
          <p:nvPr/>
        </p:nvSpPr>
        <p:spPr>
          <a:xfrm>
            <a:off x="3258747" y="5748087"/>
            <a:ext cx="6249820" cy="523220"/>
          </a:xfrm>
          <a:prstGeom prst="rect">
            <a:avLst/>
          </a:prstGeom>
          <a:noFill/>
        </p:spPr>
        <p:txBody>
          <a:bodyPr wrap="square" rtlCol="0">
            <a:spAutoFit/>
          </a:bodyPr>
          <a:lstStyle/>
          <a:p>
            <a:r>
              <a:rPr lang="en-US" sz="1400" dirty="0">
                <a:latin typeface="Helvetica" pitchFamily="2" charset="0"/>
              </a:rPr>
              <a:t>Napoles-Springer A, et al. 2007 J Cancer </a:t>
            </a:r>
            <a:r>
              <a:rPr lang="en-US" sz="1400" dirty="0" err="1">
                <a:latin typeface="Helvetica" pitchFamily="2" charset="0"/>
              </a:rPr>
              <a:t>Surv</a:t>
            </a:r>
            <a:r>
              <a:rPr lang="en-US" sz="1400" dirty="0">
                <a:latin typeface="Helvetica" pitchFamily="2" charset="0"/>
              </a:rPr>
              <a:t>. Sep;1(3):193-204</a:t>
            </a:r>
          </a:p>
          <a:p>
            <a:r>
              <a:rPr lang="en-US" sz="1400" dirty="0">
                <a:latin typeface="Helvetica" pitchFamily="2" charset="0"/>
              </a:rPr>
              <a:t>Napoles-Springer A, et al. 2009 J </a:t>
            </a:r>
            <a:r>
              <a:rPr lang="en-US" sz="1400" dirty="0" err="1">
                <a:latin typeface="Helvetica" pitchFamily="2" charset="0"/>
              </a:rPr>
              <a:t>Immigr</a:t>
            </a:r>
            <a:r>
              <a:rPr lang="en-US" sz="1400" dirty="0">
                <a:latin typeface="Helvetica" pitchFamily="2" charset="0"/>
              </a:rPr>
              <a:t> Minor Health. Aug;11(4):268-80</a:t>
            </a:r>
          </a:p>
        </p:txBody>
      </p:sp>
      <p:sp>
        <p:nvSpPr>
          <p:cNvPr id="4" name="Title 1">
            <a:extLst>
              <a:ext uri="{FF2B5EF4-FFF2-40B4-BE49-F238E27FC236}">
                <a16:creationId xmlns:a16="http://schemas.microsoft.com/office/drawing/2014/main" id="{B8AEE502-3333-784F-B83E-41B1201B3C79}"/>
              </a:ext>
            </a:extLst>
          </p:cNvPr>
          <p:cNvSpPr>
            <a:spLocks noGrp="1"/>
          </p:cNvSpPr>
          <p:nvPr>
            <p:ph type="title"/>
          </p:nvPr>
        </p:nvSpPr>
        <p:spPr>
          <a:xfrm>
            <a:off x="326571" y="308689"/>
            <a:ext cx="8642065" cy="1081700"/>
          </a:xfrm>
        </p:spPr>
        <p:txBody>
          <a:bodyPr>
            <a:normAutofit/>
          </a:bodyPr>
          <a:lstStyle/>
          <a:p>
            <a:pPr algn="ctr"/>
            <a:r>
              <a:rPr lang="en-US" sz="2900" b="1" dirty="0">
                <a:latin typeface="Helvetica" pitchFamily="2" charset="0"/>
              </a:rPr>
              <a:t>Engaged Community in Finding Solutions</a:t>
            </a:r>
            <a:br>
              <a:rPr lang="en-US" dirty="0"/>
            </a:br>
            <a:endParaRPr lang="en-US" dirty="0"/>
          </a:p>
        </p:txBody>
      </p:sp>
      <p:sp>
        <p:nvSpPr>
          <p:cNvPr id="3" name="Content Placeholder 2">
            <a:extLst>
              <a:ext uri="{FF2B5EF4-FFF2-40B4-BE49-F238E27FC236}">
                <a16:creationId xmlns:a16="http://schemas.microsoft.com/office/drawing/2014/main" id="{61B03276-E332-0840-868D-14E3BEC1C845}"/>
              </a:ext>
            </a:extLst>
          </p:cNvPr>
          <p:cNvSpPr>
            <a:spLocks noGrp="1"/>
          </p:cNvSpPr>
          <p:nvPr>
            <p:ph idx="1"/>
          </p:nvPr>
        </p:nvSpPr>
        <p:spPr>
          <a:xfrm>
            <a:off x="457200" y="1304693"/>
            <a:ext cx="8229600" cy="4388971"/>
          </a:xfrm>
        </p:spPr>
        <p:txBody>
          <a:bodyPr>
            <a:noAutofit/>
          </a:bodyPr>
          <a:lstStyle/>
          <a:p>
            <a:pPr marL="15875" indent="0">
              <a:lnSpc>
                <a:spcPct val="75000"/>
              </a:lnSpc>
              <a:buClr>
                <a:srgbClr val="D5760D"/>
              </a:buClr>
              <a:buNone/>
              <a:defRPr/>
            </a:pPr>
            <a:r>
              <a:rPr lang="en-US" sz="2800" dirty="0">
                <a:latin typeface="Helvetica" pitchFamily="2" charset="0"/>
                <a:ea typeface="ＭＳ Ｐゴシック" charset="0"/>
              </a:rPr>
              <a:t>Qualitative interviews</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Overwhelming sense of fear and lack of control</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Lack of culturally &amp; linguistically appropriate care</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Lack of social support</a:t>
            </a:r>
          </a:p>
          <a:p>
            <a:pPr marL="15875" indent="0">
              <a:lnSpc>
                <a:spcPct val="75000"/>
              </a:lnSpc>
              <a:buClr>
                <a:srgbClr val="D5760D"/>
              </a:buClr>
              <a:buNone/>
              <a:defRPr/>
            </a:pPr>
            <a:r>
              <a:rPr lang="en-US" sz="2800" dirty="0">
                <a:latin typeface="Helvetica" pitchFamily="2" charset="0"/>
                <a:ea typeface="ＭＳ Ｐゴシック" charset="0"/>
              </a:rPr>
              <a:t>Population-based survey of 330 LBCS, 1-5 </a:t>
            </a:r>
            <a:r>
              <a:rPr lang="en-US" sz="2800" dirty="0" err="1">
                <a:latin typeface="Helvetica" pitchFamily="2" charset="0"/>
                <a:ea typeface="ＭＳ Ｐゴシック" charset="0"/>
              </a:rPr>
              <a:t>yrs</a:t>
            </a:r>
            <a:r>
              <a:rPr lang="en-US" sz="2800" dirty="0">
                <a:latin typeface="Helvetica" pitchFamily="2" charset="0"/>
                <a:ea typeface="ＭＳ Ｐゴシック" charset="0"/>
              </a:rPr>
              <a:t> since diagnosis</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22% reported functional limitations</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27% reported poor or fair self-rated health</a:t>
            </a:r>
          </a:p>
          <a:p>
            <a:pPr marL="919163" lvl="2" indent="-460375">
              <a:lnSpc>
                <a:spcPct val="75000"/>
              </a:lnSpc>
              <a:buClr>
                <a:srgbClr val="D5760D"/>
              </a:buClr>
              <a:buFont typeface="Wingdings" pitchFamily="2" charset="2"/>
              <a:buChar char="v"/>
              <a:defRPr/>
            </a:pPr>
            <a:r>
              <a:rPr lang="en-US" sz="2600" dirty="0">
                <a:latin typeface="Helvetica" pitchFamily="2" charset="0"/>
                <a:ea typeface="ＭＳ Ｐゴシック" charset="0"/>
              </a:rPr>
              <a:t>Cancer self-efficacy was independently associated with better self-rated health</a:t>
            </a:r>
          </a:p>
        </p:txBody>
      </p:sp>
    </p:spTree>
    <p:extLst>
      <p:ext uri="{BB962C8B-B14F-4D97-AF65-F5344CB8AC3E}">
        <p14:creationId xmlns:p14="http://schemas.microsoft.com/office/powerpoint/2010/main" val="325394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457200" y="620713"/>
            <a:ext cx="7772400" cy="649287"/>
          </a:xfrm>
        </p:spPr>
        <p:txBody>
          <a:bodyPr/>
          <a:lstStyle/>
          <a:p>
            <a:pPr algn="ctr" eaLnBrk="1" hangingPunct="1"/>
            <a:r>
              <a:rPr lang="en-US" altLang="en-US" sz="3600" b="1" dirty="0">
                <a:latin typeface="Helvetica" pitchFamily="2" charset="0"/>
                <a:ea typeface="ＭＳ Ｐゴシック" charset="-128"/>
                <a:cs typeface="Helvetica Neue Medium" charset="0"/>
              </a:rPr>
              <a:t>Outline</a:t>
            </a:r>
          </a:p>
        </p:txBody>
      </p:sp>
      <p:sp>
        <p:nvSpPr>
          <p:cNvPr id="37890" name="Subtitle 2"/>
          <p:cNvSpPr>
            <a:spLocks noGrp="1"/>
          </p:cNvSpPr>
          <p:nvPr>
            <p:ph type="subTitle" idx="1"/>
          </p:nvPr>
        </p:nvSpPr>
        <p:spPr>
          <a:xfrm>
            <a:off x="457200" y="1665288"/>
            <a:ext cx="7772400" cy="4408487"/>
          </a:xfrm>
        </p:spPr>
        <p:txBody>
          <a:bodyPr/>
          <a:lstStyle/>
          <a:p>
            <a:pPr marL="457200" indent="-457200">
              <a:spcAft>
                <a:spcPts val="1800"/>
              </a:spcAft>
              <a:buClr>
                <a:srgbClr val="D5760D"/>
              </a:buClr>
              <a:buFont typeface="Wingdings" pitchFamily="2" charset="2"/>
              <a:buChar char="v"/>
            </a:pPr>
            <a:r>
              <a:rPr lang="en-US" altLang="en-US" sz="3200" i="1" dirty="0">
                <a:latin typeface="Helvetica" charset="0"/>
                <a:ea typeface="MS PGothic" charset="-128"/>
                <a:cs typeface="Helvetica Neue Light" charset="0"/>
              </a:rPr>
              <a:t>Transcreation</a:t>
            </a:r>
            <a:r>
              <a:rPr lang="en-US" altLang="en-US" sz="3200" dirty="0">
                <a:latin typeface="Helvetica" charset="0"/>
                <a:ea typeface="MS PGothic" charset="-128"/>
                <a:cs typeface="Helvetica Neue Light" charset="0"/>
              </a:rPr>
              <a:t>: new translation model for health disparities communities</a:t>
            </a:r>
          </a:p>
          <a:p>
            <a:pPr marL="457200" indent="-457200">
              <a:spcAft>
                <a:spcPts val="1800"/>
              </a:spcAft>
              <a:buClr>
                <a:srgbClr val="D5760D"/>
              </a:buClr>
              <a:buFont typeface="Wingdings" pitchFamily="2" charset="2"/>
              <a:buChar char="v"/>
            </a:pPr>
            <a:r>
              <a:rPr lang="en-US" altLang="en-US" sz="3200" i="1" dirty="0">
                <a:latin typeface="Helvetica" charset="0"/>
                <a:ea typeface="MS PGothic" charset="-128"/>
                <a:cs typeface="Helvetica Neue Light" charset="0"/>
              </a:rPr>
              <a:t>Nuevo </a:t>
            </a:r>
            <a:r>
              <a:rPr lang="en-US" altLang="en-US" sz="3200" i="1" dirty="0" err="1">
                <a:latin typeface="Helvetica" charset="0"/>
                <a:ea typeface="MS PGothic" charset="-128"/>
                <a:cs typeface="Helvetica Neue Light" charset="0"/>
              </a:rPr>
              <a:t>Amanecer</a:t>
            </a:r>
            <a:r>
              <a:rPr lang="en-US" altLang="en-US" sz="3200" dirty="0">
                <a:latin typeface="Helvetica" charset="0"/>
                <a:ea typeface="MS PGothic" charset="-128"/>
                <a:cs typeface="Helvetica Neue Light" charset="0"/>
              </a:rPr>
              <a:t> –stress management skills training program for Spanish-speaking Latina breast cancer survivors </a:t>
            </a:r>
          </a:p>
          <a:p>
            <a:pPr marL="457200" indent="-457200" eaLnBrk="1" hangingPunct="1">
              <a:spcAft>
                <a:spcPts val="1800"/>
              </a:spcAft>
              <a:buClr>
                <a:srgbClr val="D5760D"/>
              </a:buClr>
              <a:buFont typeface="Wingdings" pitchFamily="2" charset="2"/>
              <a:buChar char="v"/>
            </a:pPr>
            <a:r>
              <a:rPr lang="en-US" altLang="en-US" sz="3200" dirty="0">
                <a:latin typeface="Helvetica" charset="0"/>
                <a:ea typeface="MS PGothic" charset="-128"/>
                <a:cs typeface="Helvetica Neue Light" charset="0"/>
              </a:rPr>
              <a:t>Implications</a:t>
            </a:r>
          </a:p>
        </p:txBody>
      </p:sp>
    </p:spTree>
    <p:extLst>
      <p:ext uri="{BB962C8B-B14F-4D97-AF65-F5344CB8AC3E}">
        <p14:creationId xmlns:p14="http://schemas.microsoft.com/office/powerpoint/2010/main" val="105067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089599" y="5600535"/>
            <a:ext cx="5245768" cy="548879"/>
          </a:xfrm>
        </p:spPr>
        <p:txBody>
          <a:bodyPr>
            <a:normAutofit/>
          </a:bodyPr>
          <a:lstStyle/>
          <a:p>
            <a:r>
              <a:rPr lang="en-US" sz="3600" b="1" dirty="0">
                <a:latin typeface="Helvetica" pitchFamily="2" charset="0"/>
              </a:rPr>
              <a:t>Social Cognitive Theory</a:t>
            </a:r>
            <a:endParaRPr lang="en-US" sz="3600" b="1" dirty="0">
              <a:latin typeface="Helvetica" pitchFamily="2" charset="0"/>
              <a:ea typeface="ＭＳ Ｐゴシック" charset="0"/>
              <a:cs typeface="ＭＳ Ｐゴシック" charset="0"/>
            </a:endParaRPr>
          </a:p>
        </p:txBody>
      </p:sp>
      <p:sp>
        <p:nvSpPr>
          <p:cNvPr id="78851" name="Oval 4"/>
          <p:cNvSpPr>
            <a:spLocks noChangeArrowheads="1"/>
          </p:cNvSpPr>
          <p:nvPr/>
        </p:nvSpPr>
        <p:spPr bwMode="auto">
          <a:xfrm>
            <a:off x="195705" y="2549274"/>
            <a:ext cx="2721997" cy="2399037"/>
          </a:xfrm>
          <a:prstGeom prst="ellipse">
            <a:avLst/>
          </a:prstGeom>
          <a:solidFill>
            <a:schemeClr val="accent5">
              <a:lumMod val="75000"/>
            </a:schemeClr>
          </a:solidFill>
          <a:ln w="9525">
            <a:solidFill>
              <a:schemeClr val="bg2"/>
            </a:solidFill>
            <a:round/>
            <a:headEnd/>
            <a:tailEnd/>
          </a:ln>
        </p:spPr>
        <p:txBody>
          <a:bodyPr wrap="none" anchor="ctr"/>
          <a:lstStyle/>
          <a:p>
            <a:pPr algn="ctr"/>
            <a:endParaRPr lang="en-US"/>
          </a:p>
        </p:txBody>
      </p:sp>
      <p:sp>
        <p:nvSpPr>
          <p:cNvPr id="78852" name="Text Box 5"/>
          <p:cNvSpPr txBox="1">
            <a:spLocks noChangeArrowheads="1"/>
          </p:cNvSpPr>
          <p:nvPr/>
        </p:nvSpPr>
        <p:spPr bwMode="auto">
          <a:xfrm>
            <a:off x="844430" y="2944707"/>
            <a:ext cx="1539875"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spcBef>
                <a:spcPct val="50000"/>
              </a:spcBef>
            </a:pPr>
            <a:r>
              <a:rPr lang="en-US" sz="2000" dirty="0">
                <a:solidFill>
                  <a:srgbClr val="FFFFFF"/>
                </a:solidFill>
              </a:rPr>
              <a:t>COPING SKILLS TRAINING</a:t>
            </a:r>
          </a:p>
          <a:p>
            <a:pPr eaLnBrk="1" hangingPunct="1">
              <a:spcBef>
                <a:spcPct val="50000"/>
              </a:spcBef>
            </a:pPr>
            <a:r>
              <a:rPr lang="en-US" sz="2000" dirty="0">
                <a:solidFill>
                  <a:srgbClr val="FFFFFF"/>
                </a:solidFill>
              </a:rPr>
              <a:t>PEER SUPPORT</a:t>
            </a:r>
          </a:p>
        </p:txBody>
      </p:sp>
      <p:sp>
        <p:nvSpPr>
          <p:cNvPr id="78853" name="Oval 7"/>
          <p:cNvSpPr>
            <a:spLocks noChangeArrowheads="1"/>
          </p:cNvSpPr>
          <p:nvPr/>
        </p:nvSpPr>
        <p:spPr bwMode="auto">
          <a:xfrm>
            <a:off x="3733800" y="2438401"/>
            <a:ext cx="2212336" cy="2680533"/>
          </a:xfrm>
          <a:prstGeom prst="ellipse">
            <a:avLst/>
          </a:prstGeom>
          <a:solidFill>
            <a:schemeClr val="accent5">
              <a:lumMod val="75000"/>
            </a:schemeClr>
          </a:solidFill>
          <a:ln w="9525">
            <a:solidFill>
              <a:schemeClr val="bg2"/>
            </a:solidFill>
            <a:round/>
            <a:headEnd/>
            <a:tailEnd/>
          </a:ln>
        </p:spPr>
        <p:txBody>
          <a:bodyPr wrap="none" anchor="ctr"/>
          <a:lstStyle/>
          <a:p>
            <a:pPr algn="ctr"/>
            <a:endParaRPr lang="en-US"/>
          </a:p>
        </p:txBody>
      </p:sp>
      <p:sp>
        <p:nvSpPr>
          <p:cNvPr id="78854" name="Text Box 8"/>
          <p:cNvSpPr txBox="1">
            <a:spLocks noChangeArrowheads="1"/>
          </p:cNvSpPr>
          <p:nvPr/>
        </p:nvSpPr>
        <p:spPr bwMode="auto">
          <a:xfrm>
            <a:off x="4891090" y="3175397"/>
            <a:ext cx="14811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spcBef>
                <a:spcPct val="50000"/>
              </a:spcBef>
            </a:pPr>
            <a:endParaRPr lang="en-US"/>
          </a:p>
        </p:txBody>
      </p:sp>
      <p:sp>
        <p:nvSpPr>
          <p:cNvPr id="78856" name="Text Box 10"/>
          <p:cNvSpPr txBox="1">
            <a:spLocks noChangeArrowheads="1"/>
          </p:cNvSpPr>
          <p:nvPr/>
        </p:nvSpPr>
        <p:spPr bwMode="auto">
          <a:xfrm>
            <a:off x="4054132" y="2852228"/>
            <a:ext cx="167391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spcBef>
                <a:spcPct val="50000"/>
              </a:spcBef>
            </a:pPr>
            <a:r>
              <a:rPr lang="en-US" sz="2400" dirty="0">
                <a:solidFill>
                  <a:srgbClr val="FFFFFF"/>
                </a:solidFill>
              </a:rPr>
              <a:t>Coping</a:t>
            </a:r>
          </a:p>
          <a:p>
            <a:pPr eaLnBrk="1" hangingPunct="1">
              <a:spcBef>
                <a:spcPct val="50000"/>
              </a:spcBef>
            </a:pPr>
            <a:r>
              <a:rPr lang="en-US" sz="2400" dirty="0">
                <a:solidFill>
                  <a:srgbClr val="FFFFFF"/>
                </a:solidFill>
              </a:rPr>
              <a:t>Self-efficacy</a:t>
            </a:r>
          </a:p>
          <a:p>
            <a:pPr eaLnBrk="1" hangingPunct="1">
              <a:spcBef>
                <a:spcPct val="50000"/>
              </a:spcBef>
            </a:pPr>
            <a:r>
              <a:rPr lang="en-US" sz="2400" dirty="0">
                <a:solidFill>
                  <a:srgbClr val="FFFFFF"/>
                </a:solidFill>
              </a:rPr>
              <a:t>Support</a:t>
            </a:r>
          </a:p>
        </p:txBody>
      </p:sp>
      <p:sp>
        <p:nvSpPr>
          <p:cNvPr id="78857" name="Rectangle 11"/>
          <p:cNvSpPr>
            <a:spLocks noChangeArrowheads="1"/>
          </p:cNvSpPr>
          <p:nvPr/>
        </p:nvSpPr>
        <p:spPr bwMode="auto">
          <a:xfrm>
            <a:off x="6781801" y="2549274"/>
            <a:ext cx="2255937" cy="2241947"/>
          </a:xfrm>
          <a:prstGeom prst="rect">
            <a:avLst/>
          </a:prstGeom>
          <a:solidFill>
            <a:schemeClr val="accent5">
              <a:lumMod val="75000"/>
            </a:schemeClr>
          </a:solidFill>
          <a:ln w="9525">
            <a:solidFill>
              <a:schemeClr val="bg2"/>
            </a:solidFill>
            <a:miter lim="800000"/>
            <a:headEnd/>
            <a:tailEnd/>
          </a:ln>
        </p:spPr>
        <p:txBody>
          <a:bodyPr wrap="none" anchor="ctr"/>
          <a:lstStyle/>
          <a:p>
            <a:pPr algn="ctr"/>
            <a:endParaRPr lang="en-US"/>
          </a:p>
        </p:txBody>
      </p:sp>
      <p:sp>
        <p:nvSpPr>
          <p:cNvPr id="78859" name="Text Box 14"/>
          <p:cNvSpPr txBox="1">
            <a:spLocks noChangeArrowheads="1"/>
          </p:cNvSpPr>
          <p:nvPr/>
        </p:nvSpPr>
        <p:spPr bwMode="auto">
          <a:xfrm>
            <a:off x="7369246" y="2578980"/>
            <a:ext cx="1596780" cy="2877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spcBef>
                <a:spcPct val="50000"/>
              </a:spcBef>
            </a:pPr>
            <a:r>
              <a:rPr lang="en-US" dirty="0" err="1">
                <a:solidFill>
                  <a:srgbClr val="FFFFFF"/>
                </a:solidFill>
              </a:rPr>
              <a:t>QoL</a:t>
            </a:r>
            <a:endParaRPr lang="en-US" dirty="0">
              <a:solidFill>
                <a:srgbClr val="FFFFFF"/>
              </a:solidFill>
            </a:endParaRPr>
          </a:p>
          <a:p>
            <a:pPr algn="ctr" eaLnBrk="1" hangingPunct="1">
              <a:spcBef>
                <a:spcPct val="50000"/>
              </a:spcBef>
            </a:pPr>
            <a:endParaRPr lang="en-US" sz="1800" dirty="0">
              <a:solidFill>
                <a:srgbClr val="FFFFFF"/>
              </a:solidFill>
            </a:endParaRPr>
          </a:p>
          <a:p>
            <a:pPr eaLnBrk="1" hangingPunct="1">
              <a:spcBef>
                <a:spcPct val="50000"/>
              </a:spcBef>
            </a:pPr>
            <a:r>
              <a:rPr lang="en-US" dirty="0">
                <a:solidFill>
                  <a:srgbClr val="FFFFFF"/>
                </a:solidFill>
              </a:rPr>
              <a:t>Distress</a:t>
            </a:r>
          </a:p>
          <a:p>
            <a:pPr eaLnBrk="1" hangingPunct="1">
              <a:spcBef>
                <a:spcPct val="50000"/>
              </a:spcBef>
            </a:pPr>
            <a:r>
              <a:rPr lang="en-US" dirty="0">
                <a:solidFill>
                  <a:srgbClr val="FFFFFF"/>
                </a:solidFill>
              </a:rPr>
              <a:t>Anxiety</a:t>
            </a:r>
          </a:p>
          <a:p>
            <a:pPr eaLnBrk="1" hangingPunct="1">
              <a:spcBef>
                <a:spcPct val="50000"/>
              </a:spcBef>
            </a:pPr>
            <a:endParaRPr lang="en-US" dirty="0">
              <a:solidFill>
                <a:srgbClr val="F48024"/>
              </a:solidFill>
            </a:endParaRPr>
          </a:p>
        </p:txBody>
      </p:sp>
      <p:sp>
        <p:nvSpPr>
          <p:cNvPr id="78858" name="AutoShape 13"/>
          <p:cNvSpPr>
            <a:spLocks noChangeArrowheads="1"/>
          </p:cNvSpPr>
          <p:nvPr/>
        </p:nvSpPr>
        <p:spPr bwMode="auto">
          <a:xfrm>
            <a:off x="6994586" y="2673792"/>
            <a:ext cx="450400" cy="342421"/>
          </a:xfrm>
          <a:prstGeom prst="upArrow">
            <a:avLst>
              <a:gd name="adj1" fmla="val 50000"/>
              <a:gd name="adj2" fmla="val 36624"/>
            </a:avLst>
          </a:prstGeom>
          <a:solidFill>
            <a:schemeClr val="accent4">
              <a:lumMod val="75000"/>
            </a:schemeClr>
          </a:solidFill>
          <a:ln w="38100">
            <a:solidFill>
              <a:schemeClr val="tx1"/>
            </a:solidFill>
            <a:miter lim="800000"/>
            <a:headEnd/>
            <a:tailEnd/>
          </a:ln>
        </p:spPr>
        <p:txBody>
          <a:bodyPr vert="eaVert" wrap="none" anchor="ctr"/>
          <a:lstStyle/>
          <a:p>
            <a:pPr algn="ctr"/>
            <a:endParaRPr lang="en-US">
              <a:solidFill>
                <a:srgbClr val="F48024"/>
              </a:solidFill>
            </a:endParaRPr>
          </a:p>
        </p:txBody>
      </p:sp>
      <p:sp>
        <p:nvSpPr>
          <p:cNvPr id="78860" name="AutoShape 15"/>
          <p:cNvSpPr>
            <a:spLocks noChangeArrowheads="1"/>
          </p:cNvSpPr>
          <p:nvPr/>
        </p:nvSpPr>
        <p:spPr bwMode="auto">
          <a:xfrm rot="10800000">
            <a:off x="6918846" y="4038410"/>
            <a:ext cx="450400" cy="342421"/>
          </a:xfrm>
          <a:prstGeom prst="upArrow">
            <a:avLst>
              <a:gd name="adj1" fmla="val 50000"/>
              <a:gd name="adj2" fmla="val 36624"/>
            </a:avLst>
          </a:prstGeom>
          <a:solidFill>
            <a:schemeClr val="accent4">
              <a:lumMod val="75000"/>
            </a:schemeClr>
          </a:solidFill>
          <a:ln w="38100">
            <a:solidFill>
              <a:schemeClr val="tx1"/>
            </a:solidFill>
            <a:miter lim="800000"/>
            <a:headEnd/>
            <a:tailEnd/>
          </a:ln>
        </p:spPr>
        <p:txBody>
          <a:bodyPr vert="eaVert" wrap="none" anchor="ctr"/>
          <a:lstStyle/>
          <a:p>
            <a:pPr algn="ctr"/>
            <a:endParaRPr lang="en-US"/>
          </a:p>
        </p:txBody>
      </p:sp>
      <p:sp>
        <p:nvSpPr>
          <p:cNvPr id="2" name="Right Arrow 1"/>
          <p:cNvSpPr/>
          <p:nvPr/>
        </p:nvSpPr>
        <p:spPr>
          <a:xfrm>
            <a:off x="3067680" y="3553777"/>
            <a:ext cx="628482"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057985" y="3553777"/>
            <a:ext cx="628482"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4F3AEB-E2CF-C549-A299-75F12210134A}"/>
              </a:ext>
            </a:extLst>
          </p:cNvPr>
          <p:cNvSpPr txBox="1">
            <a:spLocks noChangeArrowheads="1"/>
          </p:cNvSpPr>
          <p:nvPr/>
        </p:nvSpPr>
        <p:spPr bwMode="auto">
          <a:xfrm>
            <a:off x="400281" y="2040851"/>
            <a:ext cx="2209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spcAft>
                <a:spcPct val="0"/>
              </a:spcAft>
              <a:buClrTx/>
              <a:buFontTx/>
              <a:buNone/>
            </a:pPr>
            <a:r>
              <a:rPr lang="en-US" altLang="en-US" dirty="0"/>
              <a:t>Intervention</a:t>
            </a:r>
          </a:p>
        </p:txBody>
      </p:sp>
      <p:sp>
        <p:nvSpPr>
          <p:cNvPr id="17" name="TextBox 16">
            <a:extLst>
              <a:ext uri="{FF2B5EF4-FFF2-40B4-BE49-F238E27FC236}">
                <a16:creationId xmlns:a16="http://schemas.microsoft.com/office/drawing/2014/main" id="{112FAEB6-04C6-474A-B3E8-DCAA681BE3AB}"/>
              </a:ext>
            </a:extLst>
          </p:cNvPr>
          <p:cNvSpPr txBox="1">
            <a:spLocks noChangeArrowheads="1"/>
          </p:cNvSpPr>
          <p:nvPr/>
        </p:nvSpPr>
        <p:spPr bwMode="auto">
          <a:xfrm>
            <a:off x="3518246" y="1933126"/>
            <a:ext cx="2209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spcAft>
                <a:spcPct val="0"/>
              </a:spcAft>
              <a:buClrTx/>
              <a:buFontTx/>
              <a:buNone/>
            </a:pPr>
            <a:r>
              <a:rPr lang="en-US" altLang="en-US" dirty="0"/>
              <a:t>Mechanisms</a:t>
            </a:r>
          </a:p>
        </p:txBody>
      </p:sp>
      <p:sp>
        <p:nvSpPr>
          <p:cNvPr id="18" name="TextBox 17">
            <a:extLst>
              <a:ext uri="{FF2B5EF4-FFF2-40B4-BE49-F238E27FC236}">
                <a16:creationId xmlns:a16="http://schemas.microsoft.com/office/drawing/2014/main" id="{51F13698-CA63-204E-8347-273195719D6A}"/>
              </a:ext>
            </a:extLst>
          </p:cNvPr>
          <p:cNvSpPr txBox="1">
            <a:spLocks noChangeArrowheads="1"/>
          </p:cNvSpPr>
          <p:nvPr/>
        </p:nvSpPr>
        <p:spPr bwMode="auto">
          <a:xfrm>
            <a:off x="6629400" y="1965203"/>
            <a:ext cx="2209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spcAft>
                <a:spcPct val="0"/>
              </a:spcAft>
              <a:buClrTx/>
              <a:buFontTx/>
              <a:buNone/>
            </a:pPr>
            <a:r>
              <a:rPr lang="en-US" altLang="en-US" dirty="0"/>
              <a:t>Outcomes</a:t>
            </a:r>
          </a:p>
        </p:txBody>
      </p:sp>
      <p:sp>
        <p:nvSpPr>
          <p:cNvPr id="4" name="Rectangle 3">
            <a:extLst>
              <a:ext uri="{FF2B5EF4-FFF2-40B4-BE49-F238E27FC236}">
                <a16:creationId xmlns:a16="http://schemas.microsoft.com/office/drawing/2014/main" id="{B64F506F-32A8-424C-A5F2-EB39A6FEB088}"/>
              </a:ext>
            </a:extLst>
          </p:cNvPr>
          <p:cNvSpPr/>
          <p:nvPr/>
        </p:nvSpPr>
        <p:spPr>
          <a:xfrm>
            <a:off x="1842998" y="495307"/>
            <a:ext cx="5738969" cy="707886"/>
          </a:xfrm>
          <a:prstGeom prst="rect">
            <a:avLst/>
          </a:prstGeom>
        </p:spPr>
        <p:txBody>
          <a:bodyPr wrap="square">
            <a:spAutoFit/>
          </a:bodyPr>
          <a:lstStyle/>
          <a:p>
            <a:r>
              <a:rPr lang="en-US" sz="4000" b="1" dirty="0">
                <a:solidFill>
                  <a:srgbClr val="6C3A77"/>
                </a:solidFill>
                <a:latin typeface="Helvetica" pitchFamily="2" charset="0"/>
              </a:rPr>
              <a:t>Step 2: Specify Theory</a:t>
            </a:r>
            <a:endParaRPr lang="en-US" sz="4000" dirty="0">
              <a:solidFill>
                <a:srgbClr val="6C3A77"/>
              </a:solidFill>
            </a:endParaRPr>
          </a:p>
        </p:txBody>
      </p:sp>
    </p:spTree>
    <p:extLst>
      <p:ext uri="{BB962C8B-B14F-4D97-AF65-F5344CB8AC3E}">
        <p14:creationId xmlns:p14="http://schemas.microsoft.com/office/powerpoint/2010/main" val="2259870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FA7A84-3527-3B47-B8CC-823924A55841}"/>
              </a:ext>
            </a:extLst>
          </p:cNvPr>
          <p:cNvSpPr txBox="1"/>
          <p:nvPr/>
        </p:nvSpPr>
        <p:spPr>
          <a:xfrm>
            <a:off x="838830" y="2178543"/>
            <a:ext cx="2413000" cy="830997"/>
          </a:xfrm>
          <a:prstGeom prst="rect">
            <a:avLst/>
          </a:prstGeom>
          <a:solidFill>
            <a:srgbClr val="FFD8C3"/>
          </a:solidFill>
          <a:ln w="38100" cmpd="sng"/>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b="1" dirty="0">
                <a:latin typeface="+mj-lt"/>
              </a:rPr>
              <a:t>Community best practices</a:t>
            </a:r>
          </a:p>
        </p:txBody>
      </p:sp>
      <p:sp>
        <p:nvSpPr>
          <p:cNvPr id="6" name="TextBox 5">
            <a:extLst>
              <a:ext uri="{FF2B5EF4-FFF2-40B4-BE49-F238E27FC236}">
                <a16:creationId xmlns:a16="http://schemas.microsoft.com/office/drawing/2014/main" id="{1B411A98-F38A-7345-9C6B-9B93B93AD62B}"/>
              </a:ext>
            </a:extLst>
          </p:cNvPr>
          <p:cNvSpPr txBox="1"/>
          <p:nvPr/>
        </p:nvSpPr>
        <p:spPr>
          <a:xfrm>
            <a:off x="5463607" y="2178542"/>
            <a:ext cx="2603500" cy="830997"/>
          </a:xfrm>
          <a:prstGeom prst="rect">
            <a:avLst/>
          </a:prstGeom>
          <a:solidFill>
            <a:schemeClr val="accent2">
              <a:lumMod val="20000"/>
              <a:lumOff val="80000"/>
            </a:schemeClr>
          </a:solidFill>
          <a:ln w="38100" cmpd="sng"/>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b="1" dirty="0">
                <a:latin typeface="+mj-lt"/>
              </a:rPr>
              <a:t>Evidence-based interventions</a:t>
            </a:r>
          </a:p>
        </p:txBody>
      </p:sp>
      <p:sp>
        <p:nvSpPr>
          <p:cNvPr id="7" name="TextBox 6">
            <a:extLst>
              <a:ext uri="{FF2B5EF4-FFF2-40B4-BE49-F238E27FC236}">
                <a16:creationId xmlns:a16="http://schemas.microsoft.com/office/drawing/2014/main" id="{86BA63B6-57EE-664D-BD05-EFB5BB782098}"/>
              </a:ext>
            </a:extLst>
          </p:cNvPr>
          <p:cNvSpPr txBox="1"/>
          <p:nvPr/>
        </p:nvSpPr>
        <p:spPr>
          <a:xfrm>
            <a:off x="3033765" y="3548684"/>
            <a:ext cx="2908300" cy="1200328"/>
          </a:xfrm>
          <a:prstGeom prst="rect">
            <a:avLst/>
          </a:prstGeom>
          <a:solidFill>
            <a:schemeClr val="bg2">
              <a:lumMod val="90000"/>
            </a:schemeClr>
          </a:solidFill>
          <a:ln w="38100" cmpd="sng"/>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b="1" dirty="0">
                <a:latin typeface="+mj-lt"/>
              </a:rPr>
              <a:t>Interviews with survivors and advocates</a:t>
            </a:r>
          </a:p>
        </p:txBody>
      </p:sp>
      <p:sp>
        <p:nvSpPr>
          <p:cNvPr id="8" name="TextBox 7">
            <a:extLst>
              <a:ext uri="{FF2B5EF4-FFF2-40B4-BE49-F238E27FC236}">
                <a16:creationId xmlns:a16="http://schemas.microsoft.com/office/drawing/2014/main" id="{F2B405FD-2A78-7D46-AEFF-AAB07FBE2121}"/>
              </a:ext>
            </a:extLst>
          </p:cNvPr>
          <p:cNvSpPr txBox="1">
            <a:spLocks noChangeArrowheads="1"/>
          </p:cNvSpPr>
          <p:nvPr/>
        </p:nvSpPr>
        <p:spPr bwMode="auto">
          <a:xfrm>
            <a:off x="1456531" y="5156461"/>
            <a:ext cx="57737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dirty="0"/>
              <a:t>Community Advisory Board</a:t>
            </a:r>
          </a:p>
        </p:txBody>
      </p:sp>
      <p:cxnSp>
        <p:nvCxnSpPr>
          <p:cNvPr id="9" name="Straight Arrow Connector 8">
            <a:extLst>
              <a:ext uri="{FF2B5EF4-FFF2-40B4-BE49-F238E27FC236}">
                <a16:creationId xmlns:a16="http://schemas.microsoft.com/office/drawing/2014/main" id="{96090839-941D-B64B-8BC0-E02A237CBF36}"/>
              </a:ext>
            </a:extLst>
          </p:cNvPr>
          <p:cNvCxnSpPr>
            <a:cxnSpLocks noChangeShapeType="1"/>
          </p:cNvCxnSpPr>
          <p:nvPr/>
        </p:nvCxnSpPr>
        <p:spPr bwMode="auto">
          <a:xfrm>
            <a:off x="3467099" y="2594040"/>
            <a:ext cx="1752600" cy="0"/>
          </a:xfrm>
          <a:prstGeom prst="straightConnector1">
            <a:avLst/>
          </a:prstGeom>
          <a:ln w="38100" cmpd="sng">
            <a:solidFill>
              <a:schemeClr val="accent5">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DF4CF95-48F9-E547-8F9C-7D0697B0ED5F}"/>
              </a:ext>
            </a:extLst>
          </p:cNvPr>
          <p:cNvCxnSpPr>
            <a:cxnSpLocks noChangeShapeType="1"/>
          </p:cNvCxnSpPr>
          <p:nvPr/>
        </p:nvCxnSpPr>
        <p:spPr bwMode="auto">
          <a:xfrm flipV="1">
            <a:off x="6259830" y="3271182"/>
            <a:ext cx="1206500" cy="1030274"/>
          </a:xfrm>
          <a:prstGeom prst="straightConnector1">
            <a:avLst/>
          </a:prstGeom>
          <a:noFill/>
          <a:ln w="38100">
            <a:solidFill>
              <a:srgbClr val="B43618"/>
            </a:solidFill>
            <a:round/>
            <a:headEnd type="arrow" w="med" len="me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1" name="Straight Arrow Connector 10">
            <a:extLst>
              <a:ext uri="{FF2B5EF4-FFF2-40B4-BE49-F238E27FC236}">
                <a16:creationId xmlns:a16="http://schemas.microsoft.com/office/drawing/2014/main" id="{4491BA05-32BC-3042-A69F-4A95FCBAEA7A}"/>
              </a:ext>
            </a:extLst>
          </p:cNvPr>
          <p:cNvCxnSpPr>
            <a:cxnSpLocks noChangeShapeType="1"/>
          </p:cNvCxnSpPr>
          <p:nvPr/>
        </p:nvCxnSpPr>
        <p:spPr bwMode="auto">
          <a:xfrm>
            <a:off x="1348475" y="3267447"/>
            <a:ext cx="1295400" cy="942135"/>
          </a:xfrm>
          <a:prstGeom prst="straightConnector1">
            <a:avLst/>
          </a:prstGeom>
          <a:noFill/>
          <a:ln w="38100">
            <a:solidFill>
              <a:srgbClr val="B43618"/>
            </a:solidFill>
            <a:round/>
            <a:headEnd type="arrow" w="med" len="me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xmlns="">
                <a:noFill/>
              </a14:hiddenFill>
            </a:ext>
          </a:extLst>
        </p:spPr>
      </p:cxnSp>
      <p:sp>
        <p:nvSpPr>
          <p:cNvPr id="2" name="Rectangle 1">
            <a:extLst>
              <a:ext uri="{FF2B5EF4-FFF2-40B4-BE49-F238E27FC236}">
                <a16:creationId xmlns:a16="http://schemas.microsoft.com/office/drawing/2014/main" id="{1A20B8D3-BC0E-0E4A-986B-6EB61BE60BAE}"/>
              </a:ext>
            </a:extLst>
          </p:cNvPr>
          <p:cNvSpPr/>
          <p:nvPr/>
        </p:nvSpPr>
        <p:spPr>
          <a:xfrm>
            <a:off x="36231" y="908038"/>
            <a:ext cx="9324474" cy="830997"/>
          </a:xfrm>
          <a:prstGeom prst="rect">
            <a:avLst/>
          </a:prstGeom>
        </p:spPr>
        <p:txBody>
          <a:bodyPr wrap="square">
            <a:spAutoFit/>
          </a:bodyPr>
          <a:lstStyle/>
          <a:p>
            <a:r>
              <a:rPr lang="en-US" sz="3000" b="1" dirty="0">
                <a:solidFill>
                  <a:srgbClr val="6C3A77"/>
                </a:solidFill>
                <a:latin typeface="Helvetica" pitchFamily="2" charset="0"/>
              </a:rPr>
              <a:t>Step 3: Identify Multiple Inputs for New Program</a:t>
            </a:r>
            <a:br>
              <a:rPr lang="en-US" dirty="0"/>
            </a:br>
            <a:endParaRPr lang="en-US" dirty="0"/>
          </a:p>
        </p:txBody>
      </p:sp>
    </p:spTree>
    <p:extLst>
      <p:ext uri="{BB962C8B-B14F-4D97-AF65-F5344CB8AC3E}">
        <p14:creationId xmlns:p14="http://schemas.microsoft.com/office/powerpoint/2010/main" val="318832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ED30-2B78-2E45-A8C2-5795C0CDBF60}"/>
              </a:ext>
            </a:extLst>
          </p:cNvPr>
          <p:cNvSpPr>
            <a:spLocks noGrp="1"/>
          </p:cNvSpPr>
          <p:nvPr>
            <p:ph type="title"/>
          </p:nvPr>
        </p:nvSpPr>
        <p:spPr>
          <a:xfrm>
            <a:off x="457200" y="271111"/>
            <a:ext cx="8229600" cy="753017"/>
          </a:xfrm>
        </p:spPr>
        <p:txBody>
          <a:bodyPr>
            <a:normAutofit/>
          </a:bodyPr>
          <a:lstStyle/>
          <a:p>
            <a:r>
              <a:rPr lang="en-US" altLang="en-US" sz="3200" b="1" dirty="0">
                <a:latin typeface="Helvetica" pitchFamily="2" charset="0"/>
                <a:ea typeface="ＭＳ Ｐゴシック" panose="020B0600070205080204" pitchFamily="34" charset="-128"/>
              </a:rPr>
              <a:t>Community Best Practices</a:t>
            </a:r>
            <a:endParaRPr lang="en-US" sz="3200" b="1" dirty="0">
              <a:latin typeface="Helvetica" pitchFamily="2" charset="0"/>
            </a:endParaRPr>
          </a:p>
        </p:txBody>
      </p:sp>
      <p:sp>
        <p:nvSpPr>
          <p:cNvPr id="3" name="Content Placeholder 2">
            <a:extLst>
              <a:ext uri="{FF2B5EF4-FFF2-40B4-BE49-F238E27FC236}">
                <a16:creationId xmlns:a16="http://schemas.microsoft.com/office/drawing/2014/main" id="{409617F0-70ED-D04D-8C9D-4DEF77710133}"/>
              </a:ext>
            </a:extLst>
          </p:cNvPr>
          <p:cNvSpPr>
            <a:spLocks noGrp="1"/>
          </p:cNvSpPr>
          <p:nvPr>
            <p:ph sz="half" idx="1"/>
          </p:nvPr>
        </p:nvSpPr>
        <p:spPr>
          <a:xfrm>
            <a:off x="457200" y="1389888"/>
            <a:ext cx="4076700" cy="4667269"/>
          </a:xfrm>
        </p:spPr>
        <p:txBody>
          <a:bodyPr>
            <a:noAutofit/>
          </a:bodyPr>
          <a:lstStyle/>
          <a:p>
            <a:pPr marL="449263" indent="-449263">
              <a:spcAft>
                <a:spcPts val="0"/>
              </a:spcAft>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Support group members trained as peer support counselors</a:t>
            </a:r>
          </a:p>
          <a:p>
            <a:pPr marL="449263" indent="-449263">
              <a:spcAft>
                <a:spcPts val="0"/>
              </a:spcAft>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Provide one-to-one and family support </a:t>
            </a:r>
          </a:p>
          <a:p>
            <a:pPr marL="449263" indent="-449263">
              <a:spcAft>
                <a:spcPts val="0"/>
              </a:spcAft>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Explain surgery and treatment </a:t>
            </a:r>
          </a:p>
          <a:p>
            <a:pPr marL="449263" lvl="2" indent="-449263">
              <a:spcAft>
                <a:spcPts val="0"/>
              </a:spcAft>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Link Latinas to health care and community resources</a:t>
            </a:r>
          </a:p>
        </p:txBody>
      </p:sp>
      <p:pic>
        <p:nvPicPr>
          <p:cNvPr id="5" name="Picture 1" descr="niEoR9BiA.png">
            <a:extLst>
              <a:ext uri="{FF2B5EF4-FFF2-40B4-BE49-F238E27FC236}">
                <a16:creationId xmlns:a16="http://schemas.microsoft.com/office/drawing/2014/main" id="{7AB4D68B-A541-B64E-8B33-C296D88537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8314" y="1068833"/>
            <a:ext cx="1458372" cy="199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69D5C6D7-5FE6-3444-A0BE-D3FE53BB8286}"/>
              </a:ext>
            </a:extLst>
          </p:cNvPr>
          <p:cNvSpPr>
            <a:spLocks noGrp="1"/>
          </p:cNvSpPr>
          <p:nvPr>
            <p:ph sz="half" idx="2"/>
          </p:nvPr>
        </p:nvSpPr>
        <p:spPr>
          <a:xfrm>
            <a:off x="4648200" y="3249169"/>
            <a:ext cx="4215384" cy="1216151"/>
          </a:xfrm>
        </p:spPr>
        <p:txBody>
          <a:bodyPr>
            <a:normAutofit lnSpcReduction="10000"/>
          </a:bodyPr>
          <a:lstStyle/>
          <a:p>
            <a:pPr marL="0" indent="0" algn="ctr">
              <a:buNone/>
            </a:pPr>
            <a:r>
              <a:rPr lang="en-US" sz="2800" b="1" dirty="0" err="1">
                <a:latin typeface="Helvetica" pitchFamily="2" charset="0"/>
              </a:rPr>
              <a:t>Círculo</a:t>
            </a:r>
            <a:r>
              <a:rPr lang="en-US" sz="2800" b="1" dirty="0">
                <a:latin typeface="Helvetica" pitchFamily="2" charset="0"/>
              </a:rPr>
              <a:t> de Vida Cancer Support and Information Center</a:t>
            </a:r>
          </a:p>
        </p:txBody>
      </p:sp>
      <p:pic>
        <p:nvPicPr>
          <p:cNvPr id="4" name="Picture 3">
            <a:extLst>
              <a:ext uri="{FF2B5EF4-FFF2-40B4-BE49-F238E27FC236}">
                <a16:creationId xmlns:a16="http://schemas.microsoft.com/office/drawing/2014/main" id="{98F217F5-41B0-D740-A61C-19E410D9C341}"/>
              </a:ext>
            </a:extLst>
          </p:cNvPr>
          <p:cNvPicPr>
            <a:picLocks noChangeAspect="1"/>
          </p:cNvPicPr>
          <p:nvPr/>
        </p:nvPicPr>
        <p:blipFill>
          <a:blip r:embed="rId4"/>
          <a:stretch>
            <a:fillRect/>
          </a:stretch>
        </p:blipFill>
        <p:spPr>
          <a:xfrm>
            <a:off x="5581717" y="4465320"/>
            <a:ext cx="2584016" cy="1591837"/>
          </a:xfrm>
          <a:prstGeom prst="rect">
            <a:avLst/>
          </a:prstGeom>
        </p:spPr>
      </p:pic>
    </p:spTree>
    <p:extLst>
      <p:ext uri="{BB962C8B-B14F-4D97-AF65-F5344CB8AC3E}">
        <p14:creationId xmlns:p14="http://schemas.microsoft.com/office/powerpoint/2010/main" val="34307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a:extLst>
              <a:ext uri="{FF2B5EF4-FFF2-40B4-BE49-F238E27FC236}">
                <a16:creationId xmlns:a16="http://schemas.microsoft.com/office/drawing/2014/main" id="{160E339A-52C2-3242-AC82-DFF9021DD592}"/>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47C249CE-38CD-1E4E-866A-E4749E580F88}" type="slidenum">
              <a:rPr lang="en-US" altLang="en-US" sz="1000" b="0">
                <a:solidFill>
                  <a:srgbClr val="FFFFFF"/>
                </a:solidFill>
              </a:rPr>
              <a:pPr eaLnBrk="1" hangingPunct="1"/>
              <a:t>23</a:t>
            </a:fld>
            <a:endParaRPr lang="en-US" altLang="en-US" sz="1000" b="0">
              <a:solidFill>
                <a:srgbClr val="FFFFFF"/>
              </a:solidFill>
            </a:endParaRPr>
          </a:p>
        </p:txBody>
      </p:sp>
      <p:sp>
        <p:nvSpPr>
          <p:cNvPr id="74754" name="Slide Number Placeholder 4">
            <a:extLst>
              <a:ext uri="{FF2B5EF4-FFF2-40B4-BE49-F238E27FC236}">
                <a16:creationId xmlns:a16="http://schemas.microsoft.com/office/drawing/2014/main" id="{18615B3A-DF0E-994C-B972-DB6465A4E6B5}"/>
              </a:ext>
            </a:extLst>
          </p:cNvPr>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eaLnBrk="1" hangingPunct="1"/>
            <a:fld id="{813D62A5-E041-5846-A31F-09FA589B74C5}" type="slidenum">
              <a:rPr lang="en-US" altLang="en-US" sz="1200" b="0"/>
              <a:pPr algn="r" eaLnBrk="1" hangingPunct="1"/>
              <a:t>23</a:t>
            </a:fld>
            <a:endParaRPr lang="en-US" altLang="en-US" sz="1200" b="0" dirty="0"/>
          </a:p>
        </p:txBody>
      </p:sp>
      <p:sp>
        <p:nvSpPr>
          <p:cNvPr id="74755" name="Rectangle 2">
            <a:extLst>
              <a:ext uri="{FF2B5EF4-FFF2-40B4-BE49-F238E27FC236}">
                <a16:creationId xmlns:a16="http://schemas.microsoft.com/office/drawing/2014/main" id="{AC93EE5F-427C-854C-94EC-C0C719C41906}"/>
              </a:ext>
            </a:extLst>
          </p:cNvPr>
          <p:cNvSpPr>
            <a:spLocks noGrp="1" noRot="1" noChangeArrowheads="1"/>
          </p:cNvSpPr>
          <p:nvPr>
            <p:ph type="title" idx="4294967295"/>
          </p:nvPr>
        </p:nvSpPr>
        <p:spPr>
          <a:xfrm>
            <a:off x="755333" y="381000"/>
            <a:ext cx="7931467" cy="789432"/>
          </a:xfrm>
        </p:spPr>
        <p:txBody>
          <a:bodyPr/>
          <a:lstStyle/>
          <a:p>
            <a:r>
              <a:rPr lang="en-US" altLang="en-US" sz="3000" b="1" dirty="0">
                <a:latin typeface="Helvetica" pitchFamily="2" charset="0"/>
                <a:ea typeface="ＭＳ Ｐゴシック" panose="020B0600070205080204" pitchFamily="34" charset="-128"/>
              </a:rPr>
              <a:t>EBI Based on Social Cognitive Theory</a:t>
            </a:r>
          </a:p>
        </p:txBody>
      </p:sp>
      <p:sp>
        <p:nvSpPr>
          <p:cNvPr id="76804" name="Rectangle 3">
            <a:extLst>
              <a:ext uri="{FF2B5EF4-FFF2-40B4-BE49-F238E27FC236}">
                <a16:creationId xmlns:a16="http://schemas.microsoft.com/office/drawing/2014/main" id="{594DD151-7CE5-7C46-8B82-FC86E735BC9A}"/>
              </a:ext>
            </a:extLst>
          </p:cNvPr>
          <p:cNvSpPr>
            <a:spLocks noGrp="1" noChangeArrowheads="1"/>
          </p:cNvSpPr>
          <p:nvPr>
            <p:ph type="body" idx="4294967295"/>
          </p:nvPr>
        </p:nvSpPr>
        <p:spPr>
          <a:xfrm>
            <a:off x="966787" y="1613916"/>
            <a:ext cx="7720013" cy="4189476"/>
          </a:xfrm>
        </p:spPr>
        <p:txBody>
          <a:bodyPr/>
          <a:lstStyle/>
          <a:p>
            <a:pPr marL="458788" indent="-447675">
              <a:buClr>
                <a:schemeClr val="accent2"/>
              </a:buClr>
              <a:buFont typeface="Wingdings" charset="0"/>
              <a:buChar char="v"/>
              <a:defRPr/>
            </a:pPr>
            <a:r>
              <a:rPr lang="en-US" sz="2800" dirty="0">
                <a:latin typeface="Helvetica" pitchFamily="2" charset="0"/>
                <a:ea typeface="ＭＳ Ｐゴシック" charset="0"/>
                <a:cs typeface="ＭＳ Ｐゴシック" charset="0"/>
              </a:rPr>
              <a:t>Relaxation skills training</a:t>
            </a:r>
          </a:p>
          <a:p>
            <a:pPr marL="458788" indent="-447675">
              <a:buClr>
                <a:schemeClr val="accent2"/>
              </a:buClr>
              <a:buFont typeface="Wingdings" charset="0"/>
              <a:buChar char="v"/>
              <a:defRPr/>
            </a:pPr>
            <a:r>
              <a:rPr lang="en-US" sz="2800" dirty="0">
                <a:latin typeface="Helvetica" pitchFamily="2" charset="0"/>
                <a:ea typeface="ＭＳ Ｐゴシック" charset="0"/>
                <a:cs typeface="ＭＳ Ｐゴシック" charset="0"/>
              </a:rPr>
              <a:t>Cognitive restructuring</a:t>
            </a:r>
          </a:p>
          <a:p>
            <a:pPr marL="458788" indent="-447675">
              <a:buClr>
                <a:schemeClr val="accent2"/>
              </a:buClr>
              <a:buFont typeface="Wingdings" charset="0"/>
              <a:buChar char="v"/>
              <a:defRPr/>
            </a:pPr>
            <a:r>
              <a:rPr lang="en-US" sz="2800" dirty="0">
                <a:latin typeface="Helvetica" pitchFamily="2" charset="0"/>
                <a:ea typeface="ＭＳ Ｐゴシック" charset="0"/>
                <a:cs typeface="ＭＳ Ｐゴシック" charset="0"/>
              </a:rPr>
              <a:t>Communication skills</a:t>
            </a:r>
          </a:p>
          <a:p>
            <a:pPr marL="458788" indent="-447675">
              <a:buClr>
                <a:schemeClr val="accent2"/>
              </a:buClr>
              <a:buFont typeface="Wingdings" charset="0"/>
              <a:buChar char="v"/>
              <a:defRPr/>
            </a:pPr>
            <a:r>
              <a:rPr lang="en-US" sz="2800" dirty="0">
                <a:latin typeface="Helvetica" pitchFamily="2" charset="0"/>
                <a:ea typeface="ＭＳ Ｐゴシック" charset="0"/>
                <a:cs typeface="ＭＳ Ｐゴシック" charset="0"/>
              </a:rPr>
              <a:t>Build self-efficacy: goal setting, self-monitoring</a:t>
            </a:r>
          </a:p>
          <a:p>
            <a:pPr marL="458788" indent="-447675">
              <a:buClr>
                <a:schemeClr val="accent2"/>
              </a:buClr>
              <a:buFont typeface="Wingdings" charset="0"/>
              <a:buChar char="v"/>
              <a:defRPr/>
            </a:pPr>
            <a:r>
              <a:rPr lang="en-US" sz="2800" dirty="0">
                <a:latin typeface="Helvetica" pitchFamily="2" charset="0"/>
                <a:ea typeface="ＭＳ Ｐゴシック" charset="0"/>
                <a:cs typeface="ＭＳ Ｐゴシック" charset="0"/>
              </a:rPr>
              <a:t>Typically offered by psychologists in comprehensive cancer centers</a:t>
            </a:r>
            <a:r>
              <a:rPr lang="en-US" sz="1200" b="0" dirty="0">
                <a:ea typeface="ＭＳ Ｐゴシック" charset="0"/>
                <a:cs typeface="ＭＳ Ｐゴシック" charset="0"/>
              </a:rPr>
              <a:t>.</a:t>
            </a:r>
            <a:endParaRPr lang="en-US" sz="1300" b="0" dirty="0">
              <a:ea typeface="ＭＳ Ｐゴシック" charset="0"/>
              <a:cs typeface="ＭＳ Ｐゴシック" charset="0"/>
            </a:endParaRPr>
          </a:p>
        </p:txBody>
      </p:sp>
      <p:sp>
        <p:nvSpPr>
          <p:cNvPr id="2" name="TextBox 1">
            <a:extLst>
              <a:ext uri="{FF2B5EF4-FFF2-40B4-BE49-F238E27FC236}">
                <a16:creationId xmlns:a16="http://schemas.microsoft.com/office/drawing/2014/main" id="{A778047B-AC21-4EC2-A06E-2E5F62540B3B}"/>
              </a:ext>
            </a:extLst>
          </p:cNvPr>
          <p:cNvSpPr txBox="1"/>
          <p:nvPr/>
        </p:nvSpPr>
        <p:spPr>
          <a:xfrm>
            <a:off x="4500445" y="5872853"/>
            <a:ext cx="4733988" cy="615553"/>
          </a:xfrm>
          <a:prstGeom prst="rect">
            <a:avLst/>
          </a:prstGeom>
          <a:noFill/>
        </p:spPr>
        <p:txBody>
          <a:bodyPr wrap="none" rtlCol="0">
            <a:spAutoFit/>
          </a:bodyPr>
          <a:lstStyle/>
          <a:p>
            <a:r>
              <a:rPr lang="en-US" sz="1400" dirty="0">
                <a:latin typeface="Helvetica" pitchFamily="2" charset="0"/>
                <a:ea typeface="ＭＳ Ｐゴシック" charset="0"/>
                <a:cs typeface="ＭＳ Ｐゴシック" charset="0"/>
              </a:rPr>
              <a:t>Graves KD, et al.2003 </a:t>
            </a:r>
            <a:r>
              <a:rPr lang="en-US" sz="1400" dirty="0" err="1">
                <a:latin typeface="Helvetica" pitchFamily="2" charset="0"/>
                <a:ea typeface="ＭＳ Ｐゴシック" charset="0"/>
                <a:cs typeface="ＭＳ Ｐゴシック" charset="0"/>
              </a:rPr>
              <a:t>Palliat</a:t>
            </a:r>
            <a:r>
              <a:rPr lang="en-US" sz="1400" dirty="0">
                <a:latin typeface="Helvetica" pitchFamily="2" charset="0"/>
                <a:ea typeface="ＭＳ Ｐゴシック" charset="0"/>
                <a:cs typeface="ＭＳ Ｐゴシック" charset="0"/>
              </a:rPr>
              <a:t> Supportive Care;1:121-134</a:t>
            </a:r>
            <a:r>
              <a:rPr lang="en-US" sz="1600" dirty="0">
                <a:ea typeface="ＭＳ Ｐゴシック" charset="0"/>
                <a:cs typeface="ＭＳ Ｐゴシック" charset="0"/>
              </a:rPr>
              <a:t>.</a:t>
            </a:r>
            <a:endParaRPr lang="en-US" dirty="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37870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EB59A3CF-B1A2-7144-B13D-7691C643F0D7}"/>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901835AC-264A-1A4E-B5AE-058690DAA651}" type="slidenum">
              <a:rPr lang="en-US" altLang="en-US" sz="1000" b="0">
                <a:solidFill>
                  <a:srgbClr val="FFFFFF"/>
                </a:solidFill>
              </a:rPr>
              <a:pPr eaLnBrk="1" hangingPunct="1"/>
              <a:t>24</a:t>
            </a:fld>
            <a:endParaRPr lang="en-US" altLang="en-US" sz="1000" b="0">
              <a:solidFill>
                <a:srgbClr val="FFFFFF"/>
              </a:solidFill>
            </a:endParaRPr>
          </a:p>
        </p:txBody>
      </p:sp>
      <p:sp>
        <p:nvSpPr>
          <p:cNvPr id="78850" name="Title 1">
            <a:extLst>
              <a:ext uri="{FF2B5EF4-FFF2-40B4-BE49-F238E27FC236}">
                <a16:creationId xmlns:a16="http://schemas.microsoft.com/office/drawing/2014/main" id="{FDA421E4-862B-8F4A-B04C-1582C3C72272}"/>
              </a:ext>
            </a:extLst>
          </p:cNvPr>
          <p:cNvSpPr>
            <a:spLocks noGrp="1"/>
          </p:cNvSpPr>
          <p:nvPr>
            <p:ph type="title"/>
          </p:nvPr>
        </p:nvSpPr>
        <p:spPr>
          <a:xfrm>
            <a:off x="671259" y="322517"/>
            <a:ext cx="7786941" cy="661815"/>
          </a:xfrm>
        </p:spPr>
        <p:txBody>
          <a:bodyPr>
            <a:normAutofit/>
          </a:bodyPr>
          <a:lstStyle/>
          <a:p>
            <a:r>
              <a:rPr lang="en-US" altLang="en-US" sz="3200" b="1" dirty="0">
                <a:latin typeface="Helvetica" pitchFamily="2" charset="0"/>
                <a:ea typeface="ＭＳ Ｐゴシック" panose="020B0600070205080204" pitchFamily="34" charset="-128"/>
              </a:rPr>
              <a:t>Cultural Factors Inform Adaptation</a:t>
            </a:r>
          </a:p>
        </p:txBody>
      </p:sp>
      <p:graphicFrame>
        <p:nvGraphicFramePr>
          <p:cNvPr id="5" name="Table Placeholder 4">
            <a:extLst>
              <a:ext uri="{FF2B5EF4-FFF2-40B4-BE49-F238E27FC236}">
                <a16:creationId xmlns:a16="http://schemas.microsoft.com/office/drawing/2014/main" id="{7715C5ED-8577-814A-9070-FD78A7A9C2CC}"/>
              </a:ext>
            </a:extLst>
          </p:cNvPr>
          <p:cNvGraphicFramePr>
            <a:graphicFrameLocks noGrp="1"/>
          </p:cNvGraphicFramePr>
          <p:nvPr>
            <p:extLst>
              <p:ext uri="{D42A27DB-BD31-4B8C-83A1-F6EECF244321}">
                <p14:modId xmlns:p14="http://schemas.microsoft.com/office/powerpoint/2010/main" val="822580640"/>
              </p:ext>
            </p:extLst>
          </p:nvPr>
        </p:nvGraphicFramePr>
        <p:xfrm>
          <a:off x="419100" y="1121664"/>
          <a:ext cx="8229599" cy="4967179"/>
        </p:xfrm>
        <a:graphic>
          <a:graphicData uri="http://schemas.openxmlformats.org/drawingml/2006/table">
            <a:tbl>
              <a:tblPr/>
              <a:tblGrid>
                <a:gridCol w="4114801">
                  <a:extLst>
                    <a:ext uri="{9D8B030D-6E8A-4147-A177-3AD203B41FA5}">
                      <a16:colId xmlns:a16="http://schemas.microsoft.com/office/drawing/2014/main" val="3622863443"/>
                    </a:ext>
                  </a:extLst>
                </a:gridCol>
                <a:gridCol w="4114798">
                  <a:extLst>
                    <a:ext uri="{9D8B030D-6E8A-4147-A177-3AD203B41FA5}">
                      <a16:colId xmlns:a16="http://schemas.microsoft.com/office/drawing/2014/main" val="3320490977"/>
                    </a:ext>
                  </a:extLst>
                </a:gridCol>
              </a:tblGrid>
              <a:tr h="578358">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rPr>
                        <a:t>Latinas</a:t>
                      </a:r>
                      <a:r>
                        <a:rPr kumimoji="0" lang="ja-JP" altLang="en-US" sz="24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r>
                        <a:rPr kumimoji="0" lang="en-US" altLang="ja-JP" sz="24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rPr>
                        <a:t> Needs</a:t>
                      </a:r>
                      <a:endParaRPr kumimoji="0" lang="en-US" altLang="en-US" sz="24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sng"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Intervention Delivery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318204442"/>
                  </a:ext>
                </a:extLst>
              </a:tr>
              <a:tr h="1096963">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3366"/>
                          </a:solidFill>
                          <a:effectLst/>
                          <a:latin typeface="Arial" panose="020B0604020202020204" pitchFamily="34" charset="0"/>
                          <a:ea typeface="ＭＳ Ｐゴシック" panose="020B0600070205080204" pitchFamily="34" charset="-128"/>
                        </a:rPr>
                        <a:t>Emotional support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9"/>
                    </a:solidFill>
                  </a:tcPr>
                </a:tc>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PSC intervenes early with compassion, support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9"/>
                    </a:solidFill>
                  </a:tcPr>
                </a:tc>
                <a:extLst>
                  <a:ext uri="{0D108BD9-81ED-4DB2-BD59-A6C34878D82A}">
                    <a16:rowId xmlns:a16="http://schemas.microsoft.com/office/drawing/2014/main" val="809303532"/>
                  </a:ext>
                </a:extLst>
              </a:tr>
              <a:tr h="1096963">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Difficulty expressing feelings, needs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F5"/>
                    </a:solidFill>
                  </a:tcPr>
                </a:tc>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PSC models expressive behaviors,  reinforces practice of coping skills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F5"/>
                    </a:solidFill>
                  </a:tcPr>
                </a:tc>
                <a:extLst>
                  <a:ext uri="{0D108BD9-81ED-4DB2-BD59-A6C34878D82A}">
                    <a16:rowId xmlns:a16="http://schemas.microsoft.com/office/drawing/2014/main" val="2691657125"/>
                  </a:ext>
                </a:extLst>
              </a:tr>
              <a:tr h="1096963">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Sense of powerlessness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9"/>
                    </a:solidFill>
                  </a:tcPr>
                </a:tc>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PSC focuses on building self-efficacy, through self-care skills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DE9"/>
                    </a:solidFill>
                  </a:tcPr>
                </a:tc>
                <a:extLst>
                  <a:ext uri="{0D108BD9-81ED-4DB2-BD59-A6C34878D82A}">
                    <a16:rowId xmlns:a16="http://schemas.microsoft.com/office/drawing/2014/main" val="540479367"/>
                  </a:ext>
                </a:extLst>
              </a:tr>
              <a:tr h="1096963">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3366"/>
                          </a:solidFill>
                          <a:effectLst/>
                          <a:latin typeface="Arial" panose="020B0604020202020204" pitchFamily="34" charset="0"/>
                          <a:ea typeface="ＭＳ Ｐゴシック" panose="020B0600070205080204" pitchFamily="34" charset="-128"/>
                        </a:rPr>
                        <a:t>Culturally competent services, language assistance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F5"/>
                    </a:solidFill>
                  </a:tcPr>
                </a:tc>
                <a:tc>
                  <a:txBody>
                    <a:bodyPr/>
                    <a:lstStyle>
                      <a:lvl1pPr defTabSz="457200" eaLnBrk="0" hangingPunct="0">
                        <a:lnSpc>
                          <a:spcPct val="95000"/>
                        </a:lnSpc>
                        <a:spcBef>
                          <a:spcPct val="20000"/>
                        </a:spcBef>
                        <a:spcAft>
                          <a:spcPct val="20000"/>
                        </a:spcAft>
                        <a:buClr>
                          <a:srgbClr val="D14B01"/>
                        </a:buClr>
                        <a:defRPr sz="2000" b="1">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lnSpc>
                          <a:spcPct val="95000"/>
                        </a:lnSpc>
                        <a:spcBef>
                          <a:spcPct val="20000"/>
                        </a:spcBef>
                        <a:spcAft>
                          <a:spcPct val="20000"/>
                        </a:spcAft>
                        <a:buClr>
                          <a:srgbClr val="D14B01"/>
                        </a:buClr>
                        <a:defRPr>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lnSpc>
                          <a:spcPct val="95000"/>
                        </a:lnSpc>
                        <a:spcBef>
                          <a:spcPct val="20000"/>
                        </a:spcBef>
                        <a:spcAft>
                          <a:spcPct val="20000"/>
                        </a:spcAft>
                        <a:buClr>
                          <a:srgbClr val="88BBBB"/>
                        </a:buClr>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lnSpc>
                          <a:spcPct val="95000"/>
                        </a:lnSpc>
                        <a:spcBef>
                          <a:spcPct val="20000"/>
                        </a:spcBef>
                        <a:spcAft>
                          <a:spcPct val="20000"/>
                        </a:spcAft>
                        <a:buClr>
                          <a:srgbClr val="88BBBB"/>
                        </a:buClr>
                        <a:defRPr sz="1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5000"/>
                        </a:lnSpc>
                        <a:spcBef>
                          <a:spcPct val="20000"/>
                        </a:spcBef>
                        <a:spcAft>
                          <a:spcPct val="20000"/>
                        </a:spcAft>
                        <a:buClr>
                          <a:srgbClr val="BBBBAA"/>
                        </a:buClr>
                        <a:buSzPct val="105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3366"/>
                          </a:solidFill>
                          <a:effectLst/>
                          <a:latin typeface="Arial" panose="020B0604020202020204" pitchFamily="34" charset="0"/>
                          <a:ea typeface="ＭＳ Ｐゴシック" panose="020B0600070205080204" pitchFamily="34" charset="-128"/>
                        </a:rPr>
                        <a:t>PSC interprets, translates, shares same background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F6F5"/>
                    </a:solidFill>
                  </a:tcPr>
                </a:tc>
                <a:extLst>
                  <a:ext uri="{0D108BD9-81ED-4DB2-BD59-A6C34878D82A}">
                    <a16:rowId xmlns:a16="http://schemas.microsoft.com/office/drawing/2014/main" val="2276870253"/>
                  </a:ext>
                </a:extLst>
              </a:tr>
            </a:tbl>
          </a:graphicData>
        </a:graphic>
      </p:graphicFrame>
      <p:sp>
        <p:nvSpPr>
          <p:cNvPr id="78871" name="Slide Number Placeholder 3">
            <a:extLst>
              <a:ext uri="{FF2B5EF4-FFF2-40B4-BE49-F238E27FC236}">
                <a16:creationId xmlns:a16="http://schemas.microsoft.com/office/drawing/2014/main" id="{0C3707B7-DDA4-3A4F-B984-2FD4C29E7DCB}"/>
              </a:ext>
            </a:extLst>
          </p:cNvPr>
          <p:cNvSpPr txBox="1">
            <a:spLocks noGrp="1"/>
          </p:cNvSpPr>
          <p:nvPr/>
        </p:nvSpPr>
        <p:spPr bwMode="auto">
          <a:xfrm>
            <a:off x="8458200" y="6613525"/>
            <a:ext cx="51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AC537C3C-6AEB-CF4B-85C4-356B484711B0}" type="slidenum">
              <a:rPr lang="en-US" altLang="en-US" sz="1000" b="0">
                <a:solidFill>
                  <a:srgbClr val="FFFFFF"/>
                </a:solidFill>
              </a:rPr>
              <a:pPr algn="r" eaLnBrk="1" hangingPunct="1">
                <a:spcBef>
                  <a:spcPct val="50000"/>
                </a:spcBef>
              </a:pPr>
              <a:t>24</a:t>
            </a:fld>
            <a:endParaRPr lang="en-US" altLang="en-US" sz="1000" b="0">
              <a:solidFill>
                <a:srgbClr val="FFFFFF"/>
              </a:solidFill>
            </a:endParaRPr>
          </a:p>
        </p:txBody>
      </p:sp>
    </p:spTree>
    <p:extLst>
      <p:ext uri="{BB962C8B-B14F-4D97-AF65-F5344CB8AC3E}">
        <p14:creationId xmlns:p14="http://schemas.microsoft.com/office/powerpoint/2010/main" val="668465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AEE502-3333-784F-B83E-41B1201B3C79}"/>
              </a:ext>
            </a:extLst>
          </p:cNvPr>
          <p:cNvSpPr>
            <a:spLocks noGrp="1"/>
          </p:cNvSpPr>
          <p:nvPr>
            <p:ph type="title"/>
          </p:nvPr>
        </p:nvSpPr>
        <p:spPr>
          <a:xfrm>
            <a:off x="326571" y="308689"/>
            <a:ext cx="8642065" cy="752015"/>
          </a:xfrm>
        </p:spPr>
        <p:txBody>
          <a:bodyPr>
            <a:normAutofit/>
          </a:bodyPr>
          <a:lstStyle/>
          <a:p>
            <a:pPr algn="ctr"/>
            <a:r>
              <a:rPr lang="en-US" sz="3200" b="1" dirty="0">
                <a:latin typeface="Helvetica" pitchFamily="2" charset="0"/>
              </a:rPr>
              <a:t>Step 4: Design Intervention Prototype</a:t>
            </a:r>
            <a:endParaRPr lang="en-US" sz="3200" dirty="0"/>
          </a:p>
        </p:txBody>
      </p:sp>
      <p:sp>
        <p:nvSpPr>
          <p:cNvPr id="3" name="Content Placeholder 2">
            <a:extLst>
              <a:ext uri="{FF2B5EF4-FFF2-40B4-BE49-F238E27FC236}">
                <a16:creationId xmlns:a16="http://schemas.microsoft.com/office/drawing/2014/main" id="{61B03276-E332-0840-868D-14E3BEC1C845}"/>
              </a:ext>
            </a:extLst>
          </p:cNvPr>
          <p:cNvSpPr>
            <a:spLocks noGrp="1"/>
          </p:cNvSpPr>
          <p:nvPr>
            <p:ph idx="1"/>
          </p:nvPr>
        </p:nvSpPr>
        <p:spPr>
          <a:xfrm>
            <a:off x="457200" y="1570742"/>
            <a:ext cx="8229600" cy="4045759"/>
          </a:xfrm>
        </p:spPr>
        <p:txBody>
          <a:bodyPr/>
          <a:lstStyle/>
          <a:p>
            <a:pPr marL="458788" indent="-458788">
              <a:buClr>
                <a:schemeClr val="accent2"/>
              </a:buClr>
              <a:buFont typeface="Wingdings" pitchFamily="2" charset="2"/>
              <a:buChar char="v"/>
            </a:pPr>
            <a:r>
              <a:rPr lang="en-US" sz="3200" dirty="0">
                <a:latin typeface="Helvetica" pitchFamily="2" charset="0"/>
              </a:rPr>
              <a:t>Manuals from creator of CBSM for white women</a:t>
            </a:r>
          </a:p>
          <a:p>
            <a:pPr marL="458788" indent="-458788">
              <a:buClr>
                <a:schemeClr val="accent2"/>
              </a:buClr>
              <a:buFont typeface="Wingdings" pitchFamily="2" charset="2"/>
              <a:buChar char="v"/>
            </a:pPr>
            <a:r>
              <a:rPr lang="en-US" sz="3200" dirty="0">
                <a:latin typeface="Helvetica" pitchFamily="2" charset="0"/>
              </a:rPr>
              <a:t>Extracted core components of Las </a:t>
            </a:r>
            <a:r>
              <a:rPr lang="en-US" sz="3200" dirty="0" err="1">
                <a:latin typeface="Helvetica" pitchFamily="2" charset="0"/>
              </a:rPr>
              <a:t>Angelitas</a:t>
            </a:r>
            <a:endParaRPr lang="en-US" sz="3200" dirty="0">
              <a:latin typeface="Helvetica" pitchFamily="2" charset="0"/>
            </a:endParaRPr>
          </a:p>
          <a:p>
            <a:pPr marL="458788" indent="-458788">
              <a:buClr>
                <a:schemeClr val="accent2"/>
              </a:buClr>
              <a:buFont typeface="Wingdings" pitchFamily="2" charset="2"/>
              <a:buChar char="v"/>
            </a:pPr>
            <a:r>
              <a:rPr lang="en-US" sz="3200" dirty="0">
                <a:latin typeface="Helvetica" pitchFamily="2" charset="0"/>
              </a:rPr>
              <a:t>Iterative blending of both</a:t>
            </a:r>
          </a:p>
          <a:p>
            <a:pPr marL="458788" indent="-458788">
              <a:buClr>
                <a:schemeClr val="accent2"/>
              </a:buClr>
              <a:buFont typeface="Wingdings" pitchFamily="2" charset="2"/>
              <a:buChar char="v"/>
            </a:pPr>
            <a:r>
              <a:rPr lang="en-US" sz="3200" dirty="0">
                <a:latin typeface="Helvetica" pitchFamily="2" charset="0"/>
              </a:rPr>
              <a:t>Input from CAB and survivors</a:t>
            </a:r>
          </a:p>
          <a:p>
            <a:endParaRPr lang="en-US" dirty="0"/>
          </a:p>
        </p:txBody>
      </p:sp>
    </p:spTree>
    <p:extLst>
      <p:ext uri="{BB962C8B-B14F-4D97-AF65-F5344CB8AC3E}">
        <p14:creationId xmlns:p14="http://schemas.microsoft.com/office/powerpoint/2010/main" val="1261674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a:extLst>
              <a:ext uri="{FF2B5EF4-FFF2-40B4-BE49-F238E27FC236}">
                <a16:creationId xmlns:a16="http://schemas.microsoft.com/office/drawing/2014/main" id="{7F647240-F07F-7841-A4D5-A1A1D21D331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07065B65-127D-BA4F-B40E-D110A4848110}" type="slidenum">
              <a:rPr lang="en-US" altLang="en-US" sz="1000" b="0">
                <a:solidFill>
                  <a:srgbClr val="FFFFFF"/>
                </a:solidFill>
              </a:rPr>
              <a:pPr eaLnBrk="1" hangingPunct="1"/>
              <a:t>26</a:t>
            </a:fld>
            <a:endParaRPr lang="en-US" altLang="en-US" sz="1000" b="0">
              <a:solidFill>
                <a:srgbClr val="FFFFFF"/>
              </a:solidFill>
            </a:endParaRPr>
          </a:p>
        </p:txBody>
      </p:sp>
      <p:sp>
        <p:nvSpPr>
          <p:cNvPr id="80898" name="Rectangle 3">
            <a:extLst>
              <a:ext uri="{FF2B5EF4-FFF2-40B4-BE49-F238E27FC236}">
                <a16:creationId xmlns:a16="http://schemas.microsoft.com/office/drawing/2014/main" id="{9497375C-FA17-A74B-8AAA-EF39369B6CB7}"/>
              </a:ext>
            </a:extLst>
          </p:cNvPr>
          <p:cNvSpPr txBox="1">
            <a:spLocks noGrp="1" noChangeArrowheads="1"/>
          </p:cNvSpPr>
          <p:nvPr/>
        </p:nvSpPr>
        <p:spPr bwMode="auto">
          <a:xfrm>
            <a:off x="8458200" y="6613525"/>
            <a:ext cx="51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2378E5CC-4ADC-C148-B356-DE46C0ACB74D}" type="slidenum">
              <a:rPr lang="en-US" altLang="en-US" sz="1000" b="0">
                <a:solidFill>
                  <a:srgbClr val="FFFFFF"/>
                </a:solidFill>
              </a:rPr>
              <a:pPr algn="r" eaLnBrk="1" hangingPunct="1">
                <a:spcBef>
                  <a:spcPct val="50000"/>
                </a:spcBef>
              </a:pPr>
              <a:t>26</a:t>
            </a:fld>
            <a:endParaRPr lang="en-US" altLang="en-US" sz="1000" b="0">
              <a:solidFill>
                <a:srgbClr val="FFFFFF"/>
              </a:solidFill>
            </a:endParaRPr>
          </a:p>
        </p:txBody>
      </p:sp>
      <p:sp>
        <p:nvSpPr>
          <p:cNvPr id="80899" name="Rectangle 4">
            <a:extLst>
              <a:ext uri="{FF2B5EF4-FFF2-40B4-BE49-F238E27FC236}">
                <a16:creationId xmlns:a16="http://schemas.microsoft.com/office/drawing/2014/main" id="{2F013F2B-BDB0-E340-9A6A-ED83A831255A}"/>
              </a:ext>
            </a:extLst>
          </p:cNvPr>
          <p:cNvSpPr>
            <a:spLocks noGrp="1" noChangeArrowheads="1"/>
          </p:cNvSpPr>
          <p:nvPr>
            <p:ph type="title"/>
          </p:nvPr>
        </p:nvSpPr>
        <p:spPr>
          <a:xfrm>
            <a:off x="457200" y="271111"/>
            <a:ext cx="8120063" cy="716441"/>
          </a:xfrm>
        </p:spPr>
        <p:txBody>
          <a:bodyPr>
            <a:normAutofit/>
          </a:bodyPr>
          <a:lstStyle/>
          <a:p>
            <a:r>
              <a:rPr lang="en-US" altLang="en-US" sz="3200" b="1" dirty="0">
                <a:latin typeface="Helvetica" pitchFamily="2" charset="0"/>
                <a:ea typeface="ＭＳ Ｐゴシック" panose="020B0600070205080204" pitchFamily="34" charset="-128"/>
              </a:rPr>
              <a:t>Adaptation to Community Settings</a:t>
            </a:r>
          </a:p>
        </p:txBody>
      </p:sp>
      <p:sp>
        <p:nvSpPr>
          <p:cNvPr id="59396" name="Rectangle 5">
            <a:extLst>
              <a:ext uri="{FF2B5EF4-FFF2-40B4-BE49-F238E27FC236}">
                <a16:creationId xmlns:a16="http://schemas.microsoft.com/office/drawing/2014/main" id="{45D01456-F44B-FD44-9AFF-28F04A838360}"/>
              </a:ext>
            </a:extLst>
          </p:cNvPr>
          <p:cNvSpPr>
            <a:spLocks noGrp="1" noChangeArrowheads="1"/>
          </p:cNvSpPr>
          <p:nvPr>
            <p:ph type="body" idx="1"/>
          </p:nvPr>
        </p:nvSpPr>
        <p:spPr>
          <a:xfrm>
            <a:off x="780288" y="1465263"/>
            <a:ext cx="7796975" cy="4349750"/>
          </a:xfrm>
        </p:spPr>
        <p:txBody>
          <a:bodyPr/>
          <a:lstStyle/>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Simplified terminology and worksheets</a:t>
            </a:r>
          </a:p>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Emphasized strengths </a:t>
            </a:r>
          </a:p>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Delivery by peer – travels to client</a:t>
            </a:r>
          </a:p>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Added skills for communication with family and MD (self-advocacy)</a:t>
            </a:r>
          </a:p>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Rigorous translation and use of visuals &amp; low-literacy text</a:t>
            </a:r>
          </a:p>
          <a:p>
            <a:pPr marL="458788" indent="-458788">
              <a:buClr>
                <a:schemeClr val="accent2"/>
              </a:buClr>
              <a:buFont typeface="Wingdings" pitchFamily="2" charset="2"/>
              <a:buChar char="v"/>
            </a:pPr>
            <a:r>
              <a:rPr lang="en-US" altLang="en-US" sz="2800" dirty="0">
                <a:latin typeface="Helvetica" pitchFamily="2" charset="0"/>
                <a:ea typeface="ＭＳ Ｐゴシック" panose="020B0600070205080204" pitchFamily="34" charset="-128"/>
              </a:rPr>
              <a:t>Reviewed by CAB and CBOs </a:t>
            </a:r>
          </a:p>
          <a:p>
            <a:pPr marL="458788" indent="-458788">
              <a:buFont typeface="Wingdings" pitchFamily="2" charset="2"/>
              <a:buChar char="v"/>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192466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2013198" y="2601829"/>
            <a:ext cx="443507" cy="947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89"/>
          </a:p>
        </p:txBody>
      </p:sp>
      <p:grpSp>
        <p:nvGrpSpPr>
          <p:cNvPr id="111" name="Group 110"/>
          <p:cNvGrpSpPr/>
          <p:nvPr/>
        </p:nvGrpSpPr>
        <p:grpSpPr>
          <a:xfrm>
            <a:off x="461155" y="1270660"/>
            <a:ext cx="8459045" cy="4975762"/>
            <a:chOff x="32082216" y="21212686"/>
            <a:chExt cx="10966909" cy="6434307"/>
          </a:xfrm>
        </p:grpSpPr>
        <p:pic>
          <p:nvPicPr>
            <p:cNvPr id="8" name="Picture 7"/>
            <p:cNvPicPr>
              <a:picLocks noChangeAspect="1"/>
            </p:cNvPicPr>
            <p:nvPr/>
          </p:nvPicPr>
          <p:blipFill rotWithShape="1">
            <a:blip r:embed="rId3"/>
            <a:srcRect l="33400" t="22917" r="32987" b="8594"/>
            <a:stretch/>
          </p:blipFill>
          <p:spPr>
            <a:xfrm>
              <a:off x="32082216" y="21228941"/>
              <a:ext cx="5100443" cy="5669280"/>
            </a:xfrm>
            <a:prstGeom prst="rect">
              <a:avLst/>
            </a:prstGeom>
            <a:ln w="38100">
              <a:solidFill>
                <a:srgbClr val="18A3AC"/>
              </a:solidFill>
            </a:ln>
          </p:spPr>
        </p:pic>
        <p:pic>
          <p:nvPicPr>
            <p:cNvPr id="11" name="Picture 10"/>
            <p:cNvPicPr>
              <a:picLocks noChangeAspect="1"/>
            </p:cNvPicPr>
            <p:nvPr/>
          </p:nvPicPr>
          <p:blipFill rotWithShape="1">
            <a:blip r:embed="rId4"/>
            <a:srcRect l="33423" t="22915" r="34980" b="8075"/>
            <a:stretch/>
          </p:blipFill>
          <p:spPr>
            <a:xfrm>
              <a:off x="38005041" y="21212686"/>
              <a:ext cx="4758308" cy="5669280"/>
            </a:xfrm>
            <a:prstGeom prst="rect">
              <a:avLst/>
            </a:prstGeom>
            <a:ln w="38100">
              <a:solidFill>
                <a:srgbClr val="18A3AC"/>
              </a:solidFill>
            </a:ln>
          </p:spPr>
        </p:pic>
        <p:sp>
          <p:nvSpPr>
            <p:cNvPr id="40" name="Horizontal Scroll 39"/>
            <p:cNvSpPr/>
            <p:nvPr/>
          </p:nvSpPr>
          <p:spPr>
            <a:xfrm>
              <a:off x="32254997" y="26719061"/>
              <a:ext cx="4754880" cy="887103"/>
            </a:xfrm>
            <a:prstGeom prst="horizontalScroll">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83" dirty="0"/>
                <a:t>Nuevo </a:t>
              </a:r>
              <a:r>
                <a:rPr lang="en-US" sz="583" dirty="0" err="1"/>
                <a:t>Amanecer</a:t>
              </a:r>
              <a:r>
                <a:rPr lang="en-US" sz="583" dirty="0"/>
                <a:t> version</a:t>
              </a:r>
            </a:p>
          </p:txBody>
        </p:sp>
        <p:sp>
          <p:nvSpPr>
            <p:cNvPr id="91" name="Horizontal Scroll 90"/>
            <p:cNvSpPr/>
            <p:nvPr/>
          </p:nvSpPr>
          <p:spPr>
            <a:xfrm>
              <a:off x="37719265" y="26759890"/>
              <a:ext cx="5329860" cy="887103"/>
            </a:xfrm>
            <a:prstGeom prst="horizontalScroll">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83" dirty="0"/>
                <a:t>Nuevo </a:t>
              </a:r>
              <a:r>
                <a:rPr lang="en-US" sz="583" dirty="0" err="1"/>
                <a:t>Amanecer</a:t>
              </a:r>
              <a:r>
                <a:rPr lang="en-US" sz="583" dirty="0"/>
                <a:t>-Rural version</a:t>
              </a:r>
            </a:p>
          </p:txBody>
        </p:sp>
        <p:sp>
          <p:nvSpPr>
            <p:cNvPr id="94" name="Down Arrow 93"/>
            <p:cNvSpPr/>
            <p:nvPr/>
          </p:nvSpPr>
          <p:spPr>
            <a:xfrm rot="5400000" flipV="1">
              <a:off x="37238153" y="21822504"/>
              <a:ext cx="881062" cy="1619055"/>
            </a:xfrm>
            <a:prstGeom prst="downArrow">
              <a:avLst>
                <a:gd name="adj1" fmla="val 50000"/>
                <a:gd name="adj2" fmla="val 65135"/>
              </a:avLst>
            </a:prstGeom>
            <a:solidFill>
              <a:srgbClr val="18A3AC"/>
            </a:solidFill>
            <a:ln>
              <a:solidFill>
                <a:srgbClr val="18A3A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
            </a:p>
          </p:txBody>
        </p:sp>
      </p:grpSp>
      <p:sp>
        <p:nvSpPr>
          <p:cNvPr id="13" name="TextBox 3">
            <a:extLst>
              <a:ext uri="{FF2B5EF4-FFF2-40B4-BE49-F238E27FC236}">
                <a16:creationId xmlns:a16="http://schemas.microsoft.com/office/drawing/2014/main" id="{7C80B62B-4EB9-CA41-9D52-AB77828366FD}"/>
              </a:ext>
            </a:extLst>
          </p:cNvPr>
          <p:cNvSpPr txBox="1"/>
          <p:nvPr/>
        </p:nvSpPr>
        <p:spPr>
          <a:xfrm>
            <a:off x="558140" y="314557"/>
            <a:ext cx="8015844" cy="766729"/>
          </a:xfrm>
          <a:prstGeom prst="rect">
            <a:avLst/>
          </a:prstGeom>
          <a:solidFill>
            <a:schemeClr val="bg1"/>
          </a:solidFill>
          <a:ln>
            <a:noFill/>
          </a:ln>
        </p:spPr>
        <p:txBody>
          <a:bodyPr wrap="square" lIns="205740" tIns="76200" rIns="137160" bIns="133350" anchor="t"/>
          <a:lstStyle/>
          <a:p>
            <a:pPr algn="ctr">
              <a:spcAft>
                <a:spcPts val="187"/>
              </a:spcAft>
              <a:defRPr lang="en-US"/>
            </a:pPr>
            <a:r>
              <a:rPr lang="en-US" sz="2800" b="1" spc="-7" dirty="0">
                <a:solidFill>
                  <a:srgbClr val="501B57"/>
                </a:solidFill>
                <a:latin typeface="Helvetica" pitchFamily="2" charset="0"/>
                <a:ea typeface="Garamond" charset="77"/>
                <a:cs typeface="Garamond" charset="77"/>
              </a:rPr>
              <a:t>Adaptation: Simplified Activity Sheet</a:t>
            </a:r>
            <a:endParaRPr lang="en-US" sz="2800" b="1" dirty="0">
              <a:solidFill>
                <a:srgbClr val="501B57"/>
              </a:solidFill>
              <a:latin typeface="Helvetica" pitchFamily="2" charset="0"/>
            </a:endParaRPr>
          </a:p>
        </p:txBody>
      </p:sp>
    </p:spTree>
    <p:extLst>
      <p:ext uri="{BB962C8B-B14F-4D97-AF65-F5344CB8AC3E}">
        <p14:creationId xmlns:p14="http://schemas.microsoft.com/office/powerpoint/2010/main" val="381056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Rot="1" noChangeArrowheads="1"/>
          </p:cNvSpPr>
          <p:nvPr>
            <p:ph type="title" idx="4294967295"/>
          </p:nvPr>
        </p:nvSpPr>
        <p:spPr>
          <a:xfrm>
            <a:off x="144389" y="620149"/>
            <a:ext cx="8799196" cy="809625"/>
          </a:xfrm>
        </p:spPr>
        <p:txBody>
          <a:bodyPr/>
          <a:lstStyle/>
          <a:p>
            <a:pPr algn="ctr"/>
            <a:r>
              <a:rPr lang="en-US" sz="3600" b="1" dirty="0">
                <a:latin typeface="Helvetica" pitchFamily="2" charset="0"/>
                <a:ea typeface="ＭＳ Ｐゴシック" charset="0"/>
                <a:cs typeface="ＭＳ Ｐゴシック" charset="0"/>
              </a:rPr>
              <a:t>Nuevo </a:t>
            </a:r>
            <a:r>
              <a:rPr lang="en-US" sz="3600" b="1" dirty="0" err="1">
                <a:latin typeface="Helvetica" pitchFamily="2" charset="0"/>
                <a:ea typeface="ＭＳ Ｐゴシック" charset="0"/>
                <a:cs typeface="ＭＳ Ｐゴシック" charset="0"/>
              </a:rPr>
              <a:t>Amanecer</a:t>
            </a:r>
            <a:r>
              <a:rPr lang="en-US" sz="3600" b="1" dirty="0">
                <a:latin typeface="Helvetica" pitchFamily="2" charset="0"/>
                <a:ea typeface="ＭＳ Ｐゴシック" charset="0"/>
                <a:cs typeface="ＭＳ Ｐゴシック" charset="0"/>
              </a:rPr>
              <a:t> (A New Dawn)</a:t>
            </a:r>
          </a:p>
        </p:txBody>
      </p:sp>
      <p:sp>
        <p:nvSpPr>
          <p:cNvPr id="76804" name="Rectangle 3"/>
          <p:cNvSpPr>
            <a:spLocks noGrp="1" noChangeArrowheads="1"/>
          </p:cNvSpPr>
          <p:nvPr>
            <p:ph type="body" idx="4294967295"/>
          </p:nvPr>
        </p:nvSpPr>
        <p:spPr>
          <a:xfrm>
            <a:off x="34670" y="2286001"/>
            <a:ext cx="6388524" cy="3417429"/>
          </a:xfrm>
        </p:spPr>
        <p:txBody>
          <a:bodyPr>
            <a:noAutofit/>
          </a:bodyPr>
          <a:lstStyle/>
          <a:p>
            <a:pPr marL="579438" indent="-455613">
              <a:lnSpc>
                <a:spcPct val="110000"/>
              </a:lnSpc>
              <a:buClr>
                <a:srgbClr val="D5760D"/>
              </a:buClr>
              <a:buFont typeface="Wingdings" charset="0"/>
              <a:buChar char="v"/>
            </a:pPr>
            <a:r>
              <a:rPr lang="en-US" sz="2800" dirty="0">
                <a:latin typeface="Helvetica" pitchFamily="2" charset="0"/>
                <a:ea typeface="ＭＳ Ｐゴシック" charset="0"/>
                <a:cs typeface="ＭＳ Ｐゴシック" charset="0"/>
              </a:rPr>
              <a:t>8-week individualized intervention</a:t>
            </a:r>
          </a:p>
          <a:p>
            <a:pPr marL="579438" indent="-455613">
              <a:lnSpc>
                <a:spcPct val="110000"/>
              </a:lnSpc>
              <a:buClr>
                <a:srgbClr val="D5760D"/>
              </a:buClr>
              <a:buFont typeface="Wingdings" charset="0"/>
              <a:buChar char="v"/>
            </a:pPr>
            <a:r>
              <a:rPr lang="en-US" sz="2800" dirty="0">
                <a:latin typeface="Helvetica" pitchFamily="2" charset="0"/>
                <a:ea typeface="ＭＳ Ｐゴシック" charset="0"/>
                <a:cs typeface="ＭＳ Ｐゴシック" charset="0"/>
              </a:rPr>
              <a:t>Delivered by trained Latina BCS called </a:t>
            </a:r>
            <a:r>
              <a:rPr lang="en-US" sz="2800" dirty="0" err="1">
                <a:latin typeface="Helvetica" pitchFamily="2" charset="0"/>
                <a:ea typeface="ＭＳ Ｐゴシック" charset="0"/>
                <a:cs typeface="ＭＳ Ｐゴシック" charset="0"/>
              </a:rPr>
              <a:t>Compañeras</a:t>
            </a:r>
            <a:endParaRPr lang="en-US" sz="2800" dirty="0">
              <a:latin typeface="Helvetica" pitchFamily="2" charset="0"/>
              <a:ea typeface="ＭＳ Ｐゴシック" charset="0"/>
              <a:cs typeface="ＭＳ Ｐゴシック" charset="0"/>
            </a:endParaRPr>
          </a:p>
          <a:p>
            <a:pPr marL="579438" indent="-455613">
              <a:lnSpc>
                <a:spcPct val="110000"/>
              </a:lnSpc>
              <a:buClr>
                <a:srgbClr val="D5760D"/>
              </a:buClr>
              <a:buFont typeface="Wingdings" charset="0"/>
              <a:buChar char="v"/>
            </a:pPr>
            <a:r>
              <a:rPr lang="en-US" sz="2800" dirty="0">
                <a:latin typeface="Helvetica" pitchFamily="2" charset="0"/>
                <a:ea typeface="ＭＳ Ｐゴシック" charset="0"/>
                <a:cs typeface="ＭＳ Ｐゴシック" charset="0"/>
              </a:rPr>
              <a:t>Cognitive-behavioral stress management (CBSM) skills training and emotional support</a:t>
            </a:r>
          </a:p>
        </p:txBody>
      </p:sp>
      <p:pic>
        <p:nvPicPr>
          <p:cNvPr id="76805" name="Picture 19" descr="NA_logo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193" y="2590800"/>
            <a:ext cx="252039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3FEB6DE-24F7-FA45-8E56-C5E0962FE59B}"/>
              </a:ext>
            </a:extLst>
          </p:cNvPr>
          <p:cNvSpPr/>
          <p:nvPr/>
        </p:nvSpPr>
        <p:spPr>
          <a:xfrm>
            <a:off x="3650476" y="5929390"/>
            <a:ext cx="6477476" cy="307777"/>
          </a:xfrm>
          <a:prstGeom prst="rect">
            <a:avLst/>
          </a:prstGeom>
        </p:spPr>
        <p:txBody>
          <a:bodyPr wrap="square">
            <a:spAutoFit/>
          </a:bodyPr>
          <a:lstStyle/>
          <a:p>
            <a:r>
              <a:rPr lang="en-US" sz="1400" dirty="0">
                <a:latin typeface="Helvetica" pitchFamily="2" charset="0"/>
              </a:rPr>
              <a:t>Napoles AM, et al. Am J Public Health. 2015 Jul;105 </a:t>
            </a:r>
            <a:r>
              <a:rPr lang="en-US" sz="1400" dirty="0" err="1">
                <a:latin typeface="Helvetica" pitchFamily="2" charset="0"/>
              </a:rPr>
              <a:t>Suppl</a:t>
            </a:r>
            <a:r>
              <a:rPr lang="en-US" sz="1400" dirty="0">
                <a:latin typeface="Helvetica" pitchFamily="2" charset="0"/>
              </a:rPr>
              <a:t> 3:e55-63</a:t>
            </a:r>
          </a:p>
        </p:txBody>
      </p:sp>
    </p:spTree>
    <p:extLst>
      <p:ext uri="{BB962C8B-B14F-4D97-AF65-F5344CB8AC3E}">
        <p14:creationId xmlns:p14="http://schemas.microsoft.com/office/powerpoint/2010/main" val="4130619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465473" y="283028"/>
            <a:ext cx="8229600" cy="917981"/>
          </a:xfrm>
        </p:spPr>
        <p:txBody>
          <a:bodyPr/>
          <a:lstStyle/>
          <a:p>
            <a:pPr algn="ctr"/>
            <a:r>
              <a:rPr lang="en-US" sz="3600" b="1" i="1" dirty="0">
                <a:latin typeface="Helvetica" pitchFamily="2" charset="0"/>
                <a:ea typeface="ＭＳ Ｐゴシック" charset="0"/>
                <a:cs typeface="ＭＳ Ｐゴシック" charset="0"/>
              </a:rPr>
              <a:t>Nuevo </a:t>
            </a:r>
            <a:r>
              <a:rPr lang="en-US" sz="3600" b="1" i="1" dirty="0" err="1">
                <a:latin typeface="Helvetica" pitchFamily="2" charset="0"/>
                <a:ea typeface="ＭＳ Ｐゴシック" charset="0"/>
                <a:cs typeface="ＭＳ Ｐゴシック" charset="0"/>
              </a:rPr>
              <a:t>Amanecer</a:t>
            </a:r>
            <a:r>
              <a:rPr lang="en-US" sz="3600" b="1" i="1" dirty="0">
                <a:latin typeface="Helvetica" pitchFamily="2" charset="0"/>
                <a:ea typeface="ＭＳ Ｐゴシック" charset="0"/>
                <a:cs typeface="ＭＳ Ｐゴシック" charset="0"/>
              </a:rPr>
              <a:t> </a:t>
            </a:r>
            <a:r>
              <a:rPr lang="en-US" sz="3600" b="1" dirty="0">
                <a:latin typeface="Helvetica" pitchFamily="2" charset="0"/>
                <a:ea typeface="ＭＳ Ｐゴシック" charset="0"/>
                <a:cs typeface="ＭＳ Ｐゴシック" charset="0"/>
              </a:rPr>
              <a:t>Components</a:t>
            </a:r>
          </a:p>
        </p:txBody>
      </p:sp>
      <p:sp>
        <p:nvSpPr>
          <p:cNvPr id="80900" name="Rectangle 3"/>
          <p:cNvSpPr>
            <a:spLocks noGrp="1" noChangeArrowheads="1"/>
          </p:cNvSpPr>
          <p:nvPr>
            <p:ph type="body" idx="4294967295"/>
          </p:nvPr>
        </p:nvSpPr>
        <p:spPr>
          <a:xfrm>
            <a:off x="768352" y="2342941"/>
            <a:ext cx="7926721" cy="4232031"/>
          </a:xfrm>
        </p:spPr>
        <p:txBody>
          <a:bodyPr>
            <a:noAutofit/>
          </a:bodyPr>
          <a:lstStyle/>
          <a:p>
            <a:pPr marL="458788" indent="-458788">
              <a:lnSpc>
                <a:spcPct val="90000"/>
              </a:lnSpc>
              <a:buClr>
                <a:srgbClr val="D5760D"/>
              </a:buClr>
              <a:buFont typeface="Wingdings" charset="0"/>
              <a:buChar char="v"/>
            </a:pPr>
            <a:r>
              <a:rPr lang="en-US" sz="3200" dirty="0">
                <a:latin typeface="Helvetica" pitchFamily="2" charset="0"/>
                <a:ea typeface="ＭＳ Ｐゴシック" charset="0"/>
                <a:cs typeface="ＭＳ Ｐゴシック" charset="0"/>
              </a:rPr>
              <a:t>Finding cancer information</a:t>
            </a:r>
          </a:p>
          <a:p>
            <a:pPr marL="458788" indent="-458788">
              <a:lnSpc>
                <a:spcPct val="90000"/>
              </a:lnSpc>
              <a:buClr>
                <a:srgbClr val="D5760D"/>
              </a:buClr>
              <a:buFont typeface="Wingdings" charset="0"/>
              <a:buChar char="v"/>
            </a:pPr>
            <a:r>
              <a:rPr lang="en-US" sz="3200" dirty="0">
                <a:latin typeface="Helvetica" pitchFamily="2" charset="0"/>
                <a:ea typeface="ＭＳ Ｐゴシック" charset="0"/>
                <a:cs typeface="ＭＳ Ｐゴシック" charset="0"/>
              </a:rPr>
              <a:t>Getting support – communication skills</a:t>
            </a:r>
          </a:p>
          <a:p>
            <a:pPr marL="458788" indent="-458788">
              <a:lnSpc>
                <a:spcPct val="90000"/>
              </a:lnSpc>
              <a:buClr>
                <a:srgbClr val="D5760D"/>
              </a:buClr>
              <a:buFont typeface="Wingdings" charset="0"/>
              <a:buChar char="v"/>
            </a:pPr>
            <a:r>
              <a:rPr lang="en-US" sz="3200" dirty="0">
                <a:latin typeface="Helvetica" pitchFamily="2" charset="0"/>
                <a:ea typeface="ＭＳ Ｐゴシック" charset="0"/>
                <a:cs typeface="ＭＳ Ｐゴシック" charset="0"/>
              </a:rPr>
              <a:t>Managing thoughts &amp; mood</a:t>
            </a:r>
          </a:p>
          <a:p>
            <a:pPr marL="458788" indent="-458788">
              <a:lnSpc>
                <a:spcPct val="90000"/>
              </a:lnSpc>
              <a:buClr>
                <a:srgbClr val="D5760D"/>
              </a:buClr>
              <a:buFont typeface="Wingdings" charset="0"/>
              <a:buChar char="v"/>
            </a:pPr>
            <a:r>
              <a:rPr lang="en-US" sz="3200" dirty="0">
                <a:latin typeface="Helvetica" pitchFamily="2" charset="0"/>
                <a:ea typeface="ＭＳ Ｐゴシック" charset="0"/>
                <a:cs typeface="ＭＳ Ｐゴシック" charset="0"/>
              </a:rPr>
              <a:t>Stress management </a:t>
            </a:r>
          </a:p>
          <a:p>
            <a:pPr marL="458788" indent="-458788">
              <a:lnSpc>
                <a:spcPct val="90000"/>
              </a:lnSpc>
              <a:buClr>
                <a:srgbClr val="D5760D"/>
              </a:buClr>
              <a:buFont typeface="Wingdings" charset="0"/>
              <a:buChar char="v"/>
            </a:pPr>
            <a:r>
              <a:rPr lang="en-US" sz="3200" dirty="0">
                <a:latin typeface="Helvetica" pitchFamily="2" charset="0"/>
                <a:ea typeface="ＭＳ Ｐゴシック" charset="0"/>
                <a:cs typeface="ＭＳ Ｐゴシック" charset="0"/>
              </a:rPr>
              <a:t>Managing activities that affect mood</a:t>
            </a:r>
          </a:p>
        </p:txBody>
      </p:sp>
    </p:spTree>
    <p:extLst>
      <p:ext uri="{BB962C8B-B14F-4D97-AF65-F5344CB8AC3E}">
        <p14:creationId xmlns:p14="http://schemas.microsoft.com/office/powerpoint/2010/main" val="318943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9154-36B5-6740-81BA-B1A9E6D56898}"/>
              </a:ext>
            </a:extLst>
          </p:cNvPr>
          <p:cNvSpPr>
            <a:spLocks noGrp="1"/>
          </p:cNvSpPr>
          <p:nvPr>
            <p:ph type="title"/>
          </p:nvPr>
        </p:nvSpPr>
        <p:spPr>
          <a:xfrm>
            <a:off x="320676" y="565688"/>
            <a:ext cx="8559450" cy="999210"/>
          </a:xfrm>
        </p:spPr>
        <p:txBody>
          <a:bodyPr>
            <a:normAutofit/>
          </a:bodyPr>
          <a:lstStyle/>
          <a:p>
            <a:pPr algn="ctr" eaLnBrk="1" hangingPunct="1">
              <a:defRPr/>
            </a:pPr>
            <a:r>
              <a:rPr lang="en-US" sz="3200" b="1" dirty="0">
                <a:latin typeface="Helvetica" pitchFamily="2" charset="0"/>
                <a:cs typeface="+mj-cs"/>
              </a:rPr>
              <a:t>17 Years on Average to Translate </a:t>
            </a:r>
            <a:br>
              <a:rPr lang="en-US" sz="3200" b="1" dirty="0">
                <a:latin typeface="Helvetica" pitchFamily="2" charset="0"/>
                <a:cs typeface="+mj-cs"/>
              </a:rPr>
            </a:br>
            <a:r>
              <a:rPr lang="en-US" sz="3200" b="1" dirty="0">
                <a:latin typeface="Helvetica" pitchFamily="2" charset="0"/>
                <a:cs typeface="+mj-cs"/>
              </a:rPr>
              <a:t>14% of Evidence to Patient Care </a:t>
            </a:r>
          </a:p>
        </p:txBody>
      </p:sp>
      <p:pic>
        <p:nvPicPr>
          <p:cNvPr id="27652" name="Content Placeholder 4" descr="Screen Shot 2017-04-09 at 2.19.33 PM.png">
            <a:extLst>
              <a:ext uri="{FF2B5EF4-FFF2-40B4-BE49-F238E27FC236}">
                <a16:creationId xmlns:a16="http://schemas.microsoft.com/office/drawing/2014/main" id="{8AF8E8F9-52D4-6441-BE3B-AA0DBC420F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2801" b="-12801"/>
          <a:stretch>
            <a:fillRect/>
          </a:stretch>
        </p:blipFill>
        <p:spPr>
          <a:xfrm>
            <a:off x="320675" y="1312809"/>
            <a:ext cx="8382000" cy="4728893"/>
          </a:xfrm>
        </p:spPr>
      </p:pic>
      <p:sp>
        <p:nvSpPr>
          <p:cNvPr id="27650" name="Slide Number Placeholder 3">
            <a:extLst>
              <a:ext uri="{FF2B5EF4-FFF2-40B4-BE49-F238E27FC236}">
                <a16:creationId xmlns:a16="http://schemas.microsoft.com/office/drawing/2014/main" id="{1D9E6D1E-7900-0D47-B729-8A6F36C83C9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50000"/>
              </a:spcBef>
              <a:spcAft>
                <a:spcPct val="0"/>
              </a:spcAft>
              <a:buClrTx/>
              <a:buFontTx/>
              <a:buNone/>
            </a:pPr>
            <a:endParaRPr lang="en-US" altLang="en-US" sz="1000" b="0" dirty="0">
              <a:solidFill>
                <a:srgbClr val="0D6072"/>
              </a:solidFill>
            </a:endParaRPr>
          </a:p>
        </p:txBody>
      </p:sp>
      <p:sp>
        <p:nvSpPr>
          <p:cNvPr id="27651" name="TextBox 11">
            <a:extLst>
              <a:ext uri="{FF2B5EF4-FFF2-40B4-BE49-F238E27FC236}">
                <a16:creationId xmlns:a16="http://schemas.microsoft.com/office/drawing/2014/main" id="{F55710AF-7744-174E-BC35-78CEFF77DDC8}"/>
              </a:ext>
            </a:extLst>
          </p:cNvPr>
          <p:cNvSpPr txBox="1">
            <a:spLocks noChangeArrowheads="1"/>
          </p:cNvSpPr>
          <p:nvPr/>
        </p:nvSpPr>
        <p:spPr bwMode="auto">
          <a:xfrm>
            <a:off x="5625737" y="5857552"/>
            <a:ext cx="36140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spcAft>
                <a:spcPct val="0"/>
              </a:spcAft>
              <a:buClrTx/>
              <a:buFontTx/>
              <a:buNone/>
            </a:pPr>
            <a:r>
              <a:rPr lang="en-US" altLang="en-US" sz="1400" b="0" dirty="0">
                <a:latin typeface="Helvetica" panose="020B0604020202020204" pitchFamily="34" charset="0"/>
                <a:cs typeface="Helvetica" panose="020B0604020202020204" pitchFamily="34" charset="0"/>
              </a:rPr>
              <a:t>Green L et al 2009 Ann Rev Public Health </a:t>
            </a:r>
          </a:p>
        </p:txBody>
      </p:sp>
    </p:spTree>
    <p:extLst>
      <p:ext uri="{BB962C8B-B14F-4D97-AF65-F5344CB8AC3E}">
        <p14:creationId xmlns:p14="http://schemas.microsoft.com/office/powerpoint/2010/main" val="2807860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624911-5153-A643-9C6D-1B06A44188E6}"/>
              </a:ext>
            </a:extLst>
          </p:cNvPr>
          <p:cNvSpPr txBox="1"/>
          <p:nvPr/>
        </p:nvSpPr>
        <p:spPr>
          <a:xfrm>
            <a:off x="3762103" y="5875232"/>
            <a:ext cx="5303520" cy="307777"/>
          </a:xfrm>
          <a:prstGeom prst="rect">
            <a:avLst/>
          </a:prstGeom>
          <a:noFill/>
        </p:spPr>
        <p:txBody>
          <a:bodyPr wrap="square" rtlCol="0">
            <a:spAutoFit/>
          </a:bodyPr>
          <a:lstStyle/>
          <a:p>
            <a:pPr algn="r"/>
            <a:r>
              <a:rPr lang="en-US" sz="1400" dirty="0">
                <a:latin typeface="Helvetica" pitchFamily="2" charset="0"/>
              </a:rPr>
              <a:t>Napoles AM, et al. 2014 </a:t>
            </a:r>
            <a:r>
              <a:rPr lang="en-US" sz="1400" dirty="0" err="1">
                <a:latin typeface="Helvetica" pitchFamily="2" charset="0"/>
              </a:rPr>
              <a:t>Clin</a:t>
            </a:r>
            <a:r>
              <a:rPr lang="en-US" sz="1400" dirty="0">
                <a:latin typeface="Helvetica" pitchFamily="2" charset="0"/>
              </a:rPr>
              <a:t> Trials. Apr;1`1(2):230-8</a:t>
            </a:r>
          </a:p>
        </p:txBody>
      </p:sp>
      <p:sp>
        <p:nvSpPr>
          <p:cNvPr id="4" name="Title 1">
            <a:extLst>
              <a:ext uri="{FF2B5EF4-FFF2-40B4-BE49-F238E27FC236}">
                <a16:creationId xmlns:a16="http://schemas.microsoft.com/office/drawing/2014/main" id="{B8AEE502-3333-784F-B83E-41B1201B3C79}"/>
              </a:ext>
            </a:extLst>
          </p:cNvPr>
          <p:cNvSpPr>
            <a:spLocks noGrp="1"/>
          </p:cNvSpPr>
          <p:nvPr>
            <p:ph type="title"/>
          </p:nvPr>
        </p:nvSpPr>
        <p:spPr>
          <a:xfrm>
            <a:off x="250967" y="489042"/>
            <a:ext cx="8642065" cy="1081700"/>
          </a:xfrm>
        </p:spPr>
        <p:txBody>
          <a:bodyPr>
            <a:normAutofit fontScale="90000"/>
          </a:bodyPr>
          <a:lstStyle/>
          <a:p>
            <a:pPr algn="ctr"/>
            <a:r>
              <a:rPr lang="en-US" sz="2900" b="1" dirty="0">
                <a:latin typeface="Helvetica" pitchFamily="2" charset="0"/>
              </a:rPr>
              <a:t>Step 5: Design Study, Methods, and Measures</a:t>
            </a:r>
            <a:br>
              <a:rPr lang="en-US" sz="2900" b="1" dirty="0">
                <a:latin typeface="Helvetica" pitchFamily="2" charset="0"/>
              </a:rPr>
            </a:br>
            <a:r>
              <a:rPr lang="en-US" sz="2900" b="1" dirty="0">
                <a:latin typeface="Helvetica" pitchFamily="2" charset="0"/>
              </a:rPr>
              <a:t>for Community Settings</a:t>
            </a:r>
            <a:br>
              <a:rPr lang="en-US" dirty="0"/>
            </a:br>
            <a:endParaRPr lang="en-US" dirty="0"/>
          </a:p>
        </p:txBody>
      </p:sp>
      <p:sp>
        <p:nvSpPr>
          <p:cNvPr id="3" name="Content Placeholder 2">
            <a:extLst>
              <a:ext uri="{FF2B5EF4-FFF2-40B4-BE49-F238E27FC236}">
                <a16:creationId xmlns:a16="http://schemas.microsoft.com/office/drawing/2014/main" id="{46ABB6BC-F27F-DA49-B0A3-8BE80443C09B}"/>
              </a:ext>
            </a:extLst>
          </p:cNvPr>
          <p:cNvSpPr>
            <a:spLocks noGrp="1"/>
          </p:cNvSpPr>
          <p:nvPr>
            <p:ph idx="1"/>
          </p:nvPr>
        </p:nvSpPr>
        <p:spPr>
          <a:xfrm>
            <a:off x="457200" y="1570742"/>
            <a:ext cx="8229600" cy="4045759"/>
          </a:xfrm>
        </p:spPr>
        <p:txBody>
          <a:bodyPr>
            <a:noAutofit/>
          </a:bodyPr>
          <a:lstStyle/>
          <a:p>
            <a:pPr marL="0" indent="0" algn="ctr">
              <a:buNone/>
            </a:pPr>
            <a:r>
              <a:rPr lang="en-US" sz="2800" dirty="0">
                <a:latin typeface="Helvetica" pitchFamily="2" charset="0"/>
              </a:rPr>
              <a:t>Meetings with CAB and community partners </a:t>
            </a:r>
          </a:p>
          <a:p>
            <a:pPr marL="468313" indent="-455613">
              <a:buClr>
                <a:srgbClr val="D5760D"/>
              </a:buClr>
              <a:buFont typeface="Wingdings" pitchFamily="2" charset="2"/>
              <a:buChar char="v"/>
            </a:pPr>
            <a:r>
              <a:rPr lang="en-US" sz="2800" dirty="0">
                <a:latin typeface="Helvetica" pitchFamily="2" charset="0"/>
              </a:rPr>
              <a:t>Agreed on </a:t>
            </a:r>
            <a:r>
              <a:rPr lang="en-US" sz="2800" b="1" dirty="0">
                <a:latin typeface="Helvetica" pitchFamily="2" charset="0"/>
              </a:rPr>
              <a:t>wait-list</a:t>
            </a:r>
            <a:r>
              <a:rPr lang="en-US" sz="2800" dirty="0">
                <a:latin typeface="Helvetica" pitchFamily="2" charset="0"/>
              </a:rPr>
              <a:t> control group</a:t>
            </a:r>
          </a:p>
          <a:p>
            <a:pPr marL="468313" indent="-455613">
              <a:buClr>
                <a:srgbClr val="D5760D"/>
              </a:buClr>
              <a:buFont typeface="Wingdings" pitchFamily="2" charset="2"/>
              <a:buChar char="v"/>
            </a:pPr>
            <a:r>
              <a:rPr lang="en-US" sz="2800" dirty="0">
                <a:latin typeface="Helvetica" pitchFamily="2" charset="0"/>
              </a:rPr>
              <a:t>Identified PROs as main outcomes</a:t>
            </a:r>
          </a:p>
          <a:p>
            <a:pPr marL="468313" indent="-455613">
              <a:buClr>
                <a:srgbClr val="D5760D"/>
              </a:buClr>
              <a:buFont typeface="Wingdings" pitchFamily="2" charset="2"/>
              <a:buChar char="v"/>
            </a:pPr>
            <a:r>
              <a:rPr lang="en-US" sz="2800" dirty="0">
                <a:latin typeface="Helvetica" pitchFamily="2" charset="0"/>
              </a:rPr>
              <a:t>Pretested measures of hypothesized mediators</a:t>
            </a:r>
          </a:p>
          <a:p>
            <a:pPr marL="468313" indent="-455613">
              <a:buClr>
                <a:srgbClr val="D5760D"/>
              </a:buClr>
              <a:buFont typeface="Wingdings" pitchFamily="2" charset="2"/>
              <a:buChar char="v"/>
            </a:pPr>
            <a:r>
              <a:rPr lang="en-US" sz="2800" b="1" dirty="0">
                <a:latin typeface="Helvetica" pitchFamily="2" charset="0"/>
              </a:rPr>
              <a:t>Identified community-oriented human subjects protection training</a:t>
            </a:r>
          </a:p>
        </p:txBody>
      </p:sp>
    </p:spTree>
    <p:extLst>
      <p:ext uri="{BB962C8B-B14F-4D97-AF65-F5344CB8AC3E}">
        <p14:creationId xmlns:p14="http://schemas.microsoft.com/office/powerpoint/2010/main" val="3685130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19100" y="516576"/>
            <a:ext cx="8229600" cy="841781"/>
          </a:xfrm>
        </p:spPr>
        <p:txBody>
          <a:bodyPr/>
          <a:lstStyle/>
          <a:p>
            <a:pPr algn="ctr"/>
            <a:r>
              <a:rPr lang="en-US" sz="3600" b="1" dirty="0">
                <a:latin typeface="Arial" charset="0"/>
                <a:ea typeface="ＭＳ Ｐゴシック" charset="0"/>
                <a:cs typeface="ＭＳ Ｐゴシック" charset="0"/>
              </a:rPr>
              <a:t>Study Design</a:t>
            </a:r>
          </a:p>
        </p:txBody>
      </p:sp>
      <p:sp>
        <p:nvSpPr>
          <p:cNvPr id="82947" name="Rectangle 3"/>
          <p:cNvSpPr>
            <a:spLocks noGrp="1" noChangeArrowheads="1"/>
          </p:cNvSpPr>
          <p:nvPr>
            <p:ph type="body" idx="1"/>
          </p:nvPr>
        </p:nvSpPr>
        <p:spPr>
          <a:xfrm>
            <a:off x="307848" y="1976438"/>
            <a:ext cx="8650417" cy="3581400"/>
          </a:xfrm>
        </p:spPr>
        <p:txBody>
          <a:bodyPr>
            <a:normAutofit/>
          </a:bodyPr>
          <a:lstStyle/>
          <a:p>
            <a:pPr marL="457200" indent="-457200">
              <a:buClr>
                <a:srgbClr val="D5760D"/>
              </a:buClr>
              <a:buFont typeface="Wingdings" charset="0"/>
              <a:buChar char="v"/>
            </a:pPr>
            <a:r>
              <a:rPr lang="en-US" sz="2800" dirty="0">
                <a:latin typeface="Helvetica" pitchFamily="2" charset="0"/>
                <a:ea typeface="ＭＳ Ｐゴシック" charset="0"/>
                <a:cs typeface="ＭＳ Ｐゴシック" charset="0"/>
              </a:rPr>
              <a:t>Latinas diagnosed with breast cancer &lt;= 1 year</a:t>
            </a:r>
          </a:p>
          <a:p>
            <a:pPr marL="457200" indent="-457200">
              <a:buClr>
                <a:srgbClr val="D5760D"/>
              </a:buClr>
              <a:buFont typeface="Wingdings" charset="0"/>
              <a:buChar char="v"/>
            </a:pPr>
            <a:r>
              <a:rPr lang="en-US" sz="2800" dirty="0">
                <a:latin typeface="Helvetica" pitchFamily="2" charset="0"/>
                <a:ea typeface="ＭＳ Ｐゴシック" charset="0"/>
                <a:cs typeface="ＭＳ Ｐゴシック" charset="0"/>
              </a:rPr>
              <a:t>Primarily Spanish-speaking</a:t>
            </a:r>
          </a:p>
          <a:p>
            <a:pPr marL="457200" indent="-457200">
              <a:buClr>
                <a:srgbClr val="D5760D"/>
              </a:buClr>
              <a:buFont typeface="Wingdings" charset="0"/>
              <a:buChar char="v"/>
            </a:pPr>
            <a:r>
              <a:rPr lang="en-US" sz="2800" dirty="0">
                <a:latin typeface="Helvetica" pitchFamily="2" charset="0"/>
                <a:ea typeface="ＭＳ Ｐゴシック" charset="0"/>
                <a:cs typeface="ＭＳ Ｐゴシック" charset="0"/>
              </a:rPr>
              <a:t>Randomized to intervention or usual care control group (wait-listed)</a:t>
            </a:r>
          </a:p>
          <a:p>
            <a:pPr marL="457200" indent="-457200">
              <a:buClr>
                <a:srgbClr val="D5760D"/>
              </a:buClr>
              <a:buFont typeface="Wingdings" charset="0"/>
              <a:buChar char="v"/>
            </a:pPr>
            <a:r>
              <a:rPr lang="en-US" sz="2800" dirty="0">
                <a:latin typeface="Helvetica" pitchFamily="2" charset="0"/>
                <a:ea typeface="ＭＳ Ｐゴシック" charset="0"/>
                <a:cs typeface="ＭＳ Ｐゴシック" charset="0"/>
              </a:rPr>
              <a:t>5 San Francisco Bay Area counties, mostly urban </a:t>
            </a:r>
          </a:p>
        </p:txBody>
      </p:sp>
    </p:spTree>
    <p:extLst>
      <p:ext uri="{BB962C8B-B14F-4D97-AF65-F5344CB8AC3E}">
        <p14:creationId xmlns:p14="http://schemas.microsoft.com/office/powerpoint/2010/main" val="1238790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42531" y="391885"/>
            <a:ext cx="8229600" cy="896210"/>
          </a:xfrm>
        </p:spPr>
        <p:txBody>
          <a:bodyPr/>
          <a:lstStyle/>
          <a:p>
            <a:pPr algn="ctr"/>
            <a:r>
              <a:rPr lang="en-US" sz="3600" b="1" dirty="0">
                <a:latin typeface="Helvetica" pitchFamily="2" charset="0"/>
                <a:ea typeface="ＭＳ Ｐゴシック" charset="0"/>
                <a:cs typeface="ＭＳ Ｐゴシック" charset="0"/>
              </a:rPr>
              <a:t>PROs: Baseline, 3 and 6 Months</a:t>
            </a:r>
          </a:p>
        </p:txBody>
      </p:sp>
      <p:sp>
        <p:nvSpPr>
          <p:cNvPr id="73731" name="Rectangle 3"/>
          <p:cNvSpPr>
            <a:spLocks noGrp="1" noChangeArrowheads="1"/>
          </p:cNvSpPr>
          <p:nvPr>
            <p:ph type="body" idx="1"/>
          </p:nvPr>
        </p:nvSpPr>
        <p:spPr>
          <a:xfrm>
            <a:off x="442531" y="1828801"/>
            <a:ext cx="8196411" cy="3603656"/>
          </a:xfrm>
        </p:spPr>
        <p:txBody>
          <a:bodyPr>
            <a:normAutofit lnSpcReduction="10000"/>
          </a:bodyPr>
          <a:lstStyle/>
          <a:p>
            <a:pPr marL="457200" indent="-457200">
              <a:buClr>
                <a:srgbClr val="D5760D"/>
              </a:buClr>
              <a:buFont typeface="Wingdings" charset="0"/>
              <a:buChar char="v"/>
              <a:defRPr/>
            </a:pPr>
            <a:r>
              <a:rPr lang="en-US" sz="2800" dirty="0">
                <a:latin typeface="Helvetica" pitchFamily="2" charset="0"/>
                <a:ea typeface="ＭＳ Ｐゴシック" charset="0"/>
                <a:cs typeface="ＭＳ Ｐゴシック" charset="0"/>
              </a:rPr>
              <a:t>Breast cancer-specific quality of life scales (</a:t>
            </a:r>
            <a:r>
              <a:rPr lang="en-US" sz="2600" dirty="0">
                <a:latin typeface="Helvetica" pitchFamily="2" charset="0"/>
                <a:ea typeface="ＭＳ Ｐゴシック" charset="0"/>
              </a:rPr>
              <a:t>FACT-B)</a:t>
            </a:r>
          </a:p>
          <a:p>
            <a:pPr marL="458788" indent="-458788">
              <a:buClr>
                <a:srgbClr val="D5760D"/>
              </a:buClr>
              <a:buFont typeface="Wingdings" charset="0"/>
              <a:buChar char="v"/>
              <a:defRPr/>
            </a:pPr>
            <a:r>
              <a:rPr lang="en-US" sz="2800" dirty="0">
                <a:latin typeface="Helvetica" pitchFamily="2" charset="0"/>
                <a:ea typeface="ＭＳ Ｐゴシック" charset="0"/>
                <a:cs typeface="ＭＳ Ｐゴシック" charset="0"/>
              </a:rPr>
              <a:t>Breast cancer specific distress (Intrusive Thoughts scale</a:t>
            </a:r>
          </a:p>
          <a:p>
            <a:pPr marL="458788" indent="-458788">
              <a:buClr>
                <a:srgbClr val="D5760D"/>
              </a:buClr>
              <a:buFont typeface="Wingdings" charset="0"/>
              <a:buChar char="v"/>
              <a:defRPr/>
            </a:pPr>
            <a:r>
              <a:rPr lang="en-US" sz="2800" dirty="0">
                <a:latin typeface="Helvetica" pitchFamily="2" charset="0"/>
                <a:ea typeface="ＭＳ Ｐゴシック" charset="0"/>
                <a:cs typeface="ＭＳ Ｐゴシック" charset="0"/>
              </a:rPr>
              <a:t>General symptoms of distress (BSI)</a:t>
            </a:r>
          </a:p>
          <a:p>
            <a:pPr lvl="2">
              <a:spcBef>
                <a:spcPct val="0"/>
              </a:spcBef>
              <a:spcAft>
                <a:spcPct val="0"/>
              </a:spcAft>
              <a:buClr>
                <a:srgbClr val="D5760D"/>
              </a:buClr>
              <a:buFont typeface="Wingdings" charset="0"/>
              <a:buChar char="v"/>
              <a:defRPr/>
            </a:pPr>
            <a:r>
              <a:rPr lang="en-US" sz="2600" dirty="0">
                <a:latin typeface="Helvetica" pitchFamily="2" charset="0"/>
                <a:ea typeface="ＭＳ Ｐゴシック" charset="0"/>
              </a:rPr>
              <a:t>Anxiety</a:t>
            </a:r>
          </a:p>
          <a:p>
            <a:pPr lvl="2">
              <a:spcBef>
                <a:spcPct val="0"/>
              </a:spcBef>
              <a:spcAft>
                <a:spcPct val="0"/>
              </a:spcAft>
              <a:buClr>
                <a:srgbClr val="D5760D"/>
              </a:buClr>
              <a:buFont typeface="Wingdings" charset="0"/>
              <a:buChar char="v"/>
              <a:defRPr/>
            </a:pPr>
            <a:r>
              <a:rPr lang="en-US" sz="2600" dirty="0">
                <a:latin typeface="Helvetica" pitchFamily="2" charset="0"/>
                <a:ea typeface="ＭＳ Ｐゴシック" charset="0"/>
              </a:rPr>
              <a:t>Depression</a:t>
            </a:r>
          </a:p>
          <a:p>
            <a:pPr lvl="2">
              <a:spcBef>
                <a:spcPct val="0"/>
              </a:spcBef>
              <a:spcAft>
                <a:spcPct val="0"/>
              </a:spcAft>
              <a:buClr>
                <a:srgbClr val="D5760D"/>
              </a:buClr>
              <a:buFont typeface="Wingdings" charset="0"/>
              <a:buChar char="v"/>
              <a:defRPr/>
            </a:pPr>
            <a:r>
              <a:rPr lang="en-US" sz="2600" dirty="0">
                <a:latin typeface="Helvetica" pitchFamily="2" charset="0"/>
                <a:ea typeface="ＭＳ Ｐゴシック" charset="0"/>
              </a:rPr>
              <a:t>Somatization</a:t>
            </a:r>
          </a:p>
        </p:txBody>
      </p:sp>
    </p:spTree>
    <p:extLst>
      <p:ext uri="{BB962C8B-B14F-4D97-AF65-F5344CB8AC3E}">
        <p14:creationId xmlns:p14="http://schemas.microsoft.com/office/powerpoint/2010/main" val="1622741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AEE502-3333-784F-B83E-41B1201B3C79}"/>
              </a:ext>
            </a:extLst>
          </p:cNvPr>
          <p:cNvSpPr>
            <a:spLocks noGrp="1"/>
          </p:cNvSpPr>
          <p:nvPr>
            <p:ph type="title"/>
          </p:nvPr>
        </p:nvSpPr>
        <p:spPr>
          <a:xfrm>
            <a:off x="326571" y="308689"/>
            <a:ext cx="8642065" cy="1081700"/>
          </a:xfrm>
        </p:spPr>
        <p:txBody>
          <a:bodyPr>
            <a:normAutofit/>
          </a:bodyPr>
          <a:lstStyle/>
          <a:p>
            <a:pPr algn="ctr"/>
            <a:r>
              <a:rPr lang="en-US" sz="2900" b="1" dirty="0">
                <a:latin typeface="Helvetica" pitchFamily="2" charset="0"/>
              </a:rPr>
              <a:t>Step 6: Build Community Capacity for Delivery</a:t>
            </a:r>
            <a:br>
              <a:rPr lang="en-US" dirty="0"/>
            </a:br>
            <a:endParaRPr lang="en-US" dirty="0"/>
          </a:p>
        </p:txBody>
      </p:sp>
      <p:sp>
        <p:nvSpPr>
          <p:cNvPr id="3" name="Content Placeholder 2">
            <a:extLst>
              <a:ext uri="{FF2B5EF4-FFF2-40B4-BE49-F238E27FC236}">
                <a16:creationId xmlns:a16="http://schemas.microsoft.com/office/drawing/2014/main" id="{C4392F4B-4674-5140-9269-C57FE8D97360}"/>
              </a:ext>
            </a:extLst>
          </p:cNvPr>
          <p:cNvSpPr>
            <a:spLocks noGrp="1"/>
          </p:cNvSpPr>
          <p:nvPr>
            <p:ph idx="1"/>
          </p:nvPr>
        </p:nvSpPr>
        <p:spPr>
          <a:xfrm>
            <a:off x="280452" y="5094516"/>
            <a:ext cx="8734302" cy="665018"/>
          </a:xfrm>
        </p:spPr>
        <p:txBody>
          <a:bodyPr>
            <a:noAutofit/>
          </a:bodyPr>
          <a:lstStyle/>
          <a:p>
            <a:pPr marL="0" indent="0">
              <a:buClr>
                <a:schemeClr val="accent2"/>
              </a:buClr>
              <a:buNone/>
            </a:pPr>
            <a:r>
              <a:rPr lang="en-US" sz="2800" b="1" dirty="0">
                <a:solidFill>
                  <a:srgbClr val="501B57"/>
                </a:solidFill>
                <a:latin typeface="Helvetica" pitchFamily="2" charset="0"/>
              </a:rPr>
              <a:t>Trained Community Recruiters and Interventionists</a:t>
            </a:r>
          </a:p>
        </p:txBody>
      </p:sp>
      <p:pic>
        <p:nvPicPr>
          <p:cNvPr id="5" name="Picture 4">
            <a:extLst>
              <a:ext uri="{FF2B5EF4-FFF2-40B4-BE49-F238E27FC236}">
                <a16:creationId xmlns:a16="http://schemas.microsoft.com/office/drawing/2014/main" id="{4D29DF4B-F42F-704E-97EC-51B694D62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4600" y="19782310"/>
            <a:ext cx="3021621" cy="2266216"/>
          </a:xfrm>
          <a:prstGeom prst="rect">
            <a:avLst/>
          </a:prstGeom>
        </p:spPr>
      </p:pic>
      <p:pic>
        <p:nvPicPr>
          <p:cNvPr id="6" name="Picture 5">
            <a:extLst>
              <a:ext uri="{FF2B5EF4-FFF2-40B4-BE49-F238E27FC236}">
                <a16:creationId xmlns:a16="http://schemas.microsoft.com/office/drawing/2014/main" id="{D66A10D5-D476-F54A-9692-1E198C52B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00" y="19934710"/>
            <a:ext cx="3021621" cy="2266216"/>
          </a:xfrm>
          <a:prstGeom prst="rect">
            <a:avLst/>
          </a:prstGeom>
        </p:spPr>
      </p:pic>
      <p:pic>
        <p:nvPicPr>
          <p:cNvPr id="7" name="Picture 6">
            <a:extLst>
              <a:ext uri="{FF2B5EF4-FFF2-40B4-BE49-F238E27FC236}">
                <a16:creationId xmlns:a16="http://schemas.microsoft.com/office/drawing/2014/main" id="{70A24A69-E1CF-1349-A685-B052F5023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9400" y="20087110"/>
            <a:ext cx="3021621" cy="2266216"/>
          </a:xfrm>
          <a:prstGeom prst="rect">
            <a:avLst/>
          </a:prstGeom>
        </p:spPr>
      </p:pic>
      <p:pic>
        <p:nvPicPr>
          <p:cNvPr id="8" name="Picture 7">
            <a:extLst>
              <a:ext uri="{FF2B5EF4-FFF2-40B4-BE49-F238E27FC236}">
                <a16:creationId xmlns:a16="http://schemas.microsoft.com/office/drawing/2014/main" id="{BDBDA237-F10E-4B42-BD69-1E81DEC71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1800" y="20239510"/>
            <a:ext cx="3021621" cy="2266216"/>
          </a:xfrm>
          <a:prstGeom prst="rect">
            <a:avLst/>
          </a:prstGeom>
        </p:spPr>
      </p:pic>
      <p:pic>
        <p:nvPicPr>
          <p:cNvPr id="9" name="Picture 8">
            <a:extLst>
              <a:ext uri="{FF2B5EF4-FFF2-40B4-BE49-F238E27FC236}">
                <a16:creationId xmlns:a16="http://schemas.microsoft.com/office/drawing/2014/main" id="{19446D30-02A7-494E-B595-7CF51212F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4200" y="20391910"/>
            <a:ext cx="3021621" cy="2266216"/>
          </a:xfrm>
          <a:prstGeom prst="rect">
            <a:avLst/>
          </a:prstGeom>
        </p:spPr>
      </p:pic>
      <p:pic>
        <p:nvPicPr>
          <p:cNvPr id="10" name="Picture 9">
            <a:extLst>
              <a:ext uri="{FF2B5EF4-FFF2-40B4-BE49-F238E27FC236}">
                <a16:creationId xmlns:a16="http://schemas.microsoft.com/office/drawing/2014/main" id="{61FAA4EF-3A9E-CE4D-BB20-804357742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6600" y="20544310"/>
            <a:ext cx="3021621" cy="2266216"/>
          </a:xfrm>
          <a:prstGeom prst="rect">
            <a:avLst/>
          </a:prstGeom>
        </p:spPr>
      </p:pic>
      <p:pic>
        <p:nvPicPr>
          <p:cNvPr id="11" name="Picture 10">
            <a:extLst>
              <a:ext uri="{FF2B5EF4-FFF2-40B4-BE49-F238E27FC236}">
                <a16:creationId xmlns:a16="http://schemas.microsoft.com/office/drawing/2014/main" id="{232FF889-693C-C541-8692-B24D843DE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000" y="20696710"/>
            <a:ext cx="3021621" cy="2266216"/>
          </a:xfrm>
          <a:prstGeom prst="rect">
            <a:avLst/>
          </a:prstGeom>
        </p:spPr>
      </p:pic>
      <p:pic>
        <p:nvPicPr>
          <p:cNvPr id="12" name="Picture 11">
            <a:extLst>
              <a:ext uri="{FF2B5EF4-FFF2-40B4-BE49-F238E27FC236}">
                <a16:creationId xmlns:a16="http://schemas.microsoft.com/office/drawing/2014/main" id="{B5D6BCDC-975E-0C4D-9BCA-50BFB96E2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1400" y="20849110"/>
            <a:ext cx="3021621" cy="2266216"/>
          </a:xfrm>
          <a:prstGeom prst="rect">
            <a:avLst/>
          </a:prstGeom>
        </p:spPr>
      </p:pic>
      <p:pic>
        <p:nvPicPr>
          <p:cNvPr id="13" name="Picture 12">
            <a:extLst>
              <a:ext uri="{FF2B5EF4-FFF2-40B4-BE49-F238E27FC236}">
                <a16:creationId xmlns:a16="http://schemas.microsoft.com/office/drawing/2014/main" id="{B53570E1-C76E-1A41-9C7B-2A8258DC6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3800" y="21001510"/>
            <a:ext cx="3021621" cy="2266216"/>
          </a:xfrm>
          <a:prstGeom prst="rect">
            <a:avLst/>
          </a:prstGeom>
        </p:spPr>
      </p:pic>
      <p:pic>
        <p:nvPicPr>
          <p:cNvPr id="14" name="Picture 13">
            <a:extLst>
              <a:ext uri="{FF2B5EF4-FFF2-40B4-BE49-F238E27FC236}">
                <a16:creationId xmlns:a16="http://schemas.microsoft.com/office/drawing/2014/main" id="{246D321D-1E65-5843-A34C-47DBD5BC7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6200" y="21153910"/>
            <a:ext cx="3021621" cy="2266216"/>
          </a:xfrm>
          <a:prstGeom prst="rect">
            <a:avLst/>
          </a:prstGeom>
        </p:spPr>
      </p:pic>
      <p:pic>
        <p:nvPicPr>
          <p:cNvPr id="17" name="Picture 16">
            <a:extLst>
              <a:ext uri="{FF2B5EF4-FFF2-40B4-BE49-F238E27FC236}">
                <a16:creationId xmlns:a16="http://schemas.microsoft.com/office/drawing/2014/main" id="{A0F6CDE3-535A-F84A-8CB2-F337A46835C8}"/>
              </a:ext>
            </a:extLst>
          </p:cNvPr>
          <p:cNvPicPr>
            <a:picLocks noChangeAspect="1"/>
          </p:cNvPicPr>
          <p:nvPr/>
        </p:nvPicPr>
        <p:blipFill>
          <a:blip r:embed="rId3"/>
          <a:stretch>
            <a:fillRect/>
          </a:stretch>
        </p:blipFill>
        <p:spPr>
          <a:xfrm>
            <a:off x="2718131" y="1529922"/>
            <a:ext cx="4064000" cy="3048000"/>
          </a:xfrm>
          <a:prstGeom prst="rect">
            <a:avLst/>
          </a:prstGeom>
        </p:spPr>
      </p:pic>
    </p:spTree>
    <p:extLst>
      <p:ext uri="{BB962C8B-B14F-4D97-AF65-F5344CB8AC3E}">
        <p14:creationId xmlns:p14="http://schemas.microsoft.com/office/powerpoint/2010/main" val="384426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2013198" y="2601829"/>
            <a:ext cx="443507" cy="9476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89"/>
          </a:p>
        </p:txBody>
      </p:sp>
      <p:sp>
        <p:nvSpPr>
          <p:cNvPr id="95" name="TextBox 6"/>
          <p:cNvSpPr txBox="1"/>
          <p:nvPr/>
        </p:nvSpPr>
        <p:spPr>
          <a:xfrm>
            <a:off x="400488" y="360219"/>
            <a:ext cx="7773694" cy="637308"/>
          </a:xfrm>
          <a:prstGeom prst="rect">
            <a:avLst/>
          </a:prstGeom>
          <a:solidFill>
            <a:schemeClr val="bg1"/>
          </a:solidFill>
          <a:ln>
            <a:noFill/>
          </a:ln>
        </p:spPr>
        <p:txBody>
          <a:bodyPr wrap="square" lIns="205740" tIns="76200" rIns="137160" bIns="133350" anchor="t"/>
          <a:lstStyle/>
          <a:p>
            <a:pPr algn="ctr">
              <a:lnSpc>
                <a:spcPts val="1307"/>
              </a:lnSpc>
              <a:spcAft>
                <a:spcPts val="187"/>
              </a:spcAft>
              <a:defRPr lang="en-US"/>
            </a:pPr>
            <a:endParaRPr lang="en-US" sz="3600" b="1" spc="-7" dirty="0">
              <a:solidFill>
                <a:srgbClr val="501B57"/>
              </a:solidFill>
              <a:latin typeface="Helvetica" pitchFamily="2" charset="0"/>
              <a:ea typeface="Garamond" charset="77"/>
              <a:cs typeface="Garamond" charset="77"/>
            </a:endParaRPr>
          </a:p>
          <a:p>
            <a:pPr algn="ctr">
              <a:lnSpc>
                <a:spcPts val="1307"/>
              </a:lnSpc>
              <a:spcAft>
                <a:spcPts val="187"/>
              </a:spcAft>
              <a:defRPr lang="en-US"/>
            </a:pPr>
            <a:r>
              <a:rPr lang="en-US" sz="3600" b="1" spc="-7" dirty="0">
                <a:solidFill>
                  <a:srgbClr val="501B57"/>
                </a:solidFill>
                <a:latin typeface="Helvetica" pitchFamily="2" charset="0"/>
                <a:ea typeface="Garamond" charset="77"/>
                <a:cs typeface="Garamond" charset="77"/>
              </a:rPr>
              <a:t>Training Community-based Staff</a:t>
            </a:r>
          </a:p>
          <a:p>
            <a:pPr marL="77874" indent="-77874">
              <a:buFont typeface="Arial" panose="020B0604020202020204" pitchFamily="34" charset="0"/>
              <a:buChar char="•"/>
              <a:defRPr lang="en-US"/>
            </a:pPr>
            <a:endParaRPr lang="en-US" sz="500" spc="-7" dirty="0">
              <a:ea typeface="Garamond" charset="77"/>
              <a:cs typeface="Garamond" charset="77"/>
            </a:endParaRPr>
          </a:p>
        </p:txBody>
      </p:sp>
      <p:graphicFrame>
        <p:nvGraphicFramePr>
          <p:cNvPr id="107" name="Table 106"/>
          <p:cNvGraphicFramePr>
            <a:graphicFrameLocks noGrp="1"/>
          </p:cNvGraphicFramePr>
          <p:nvPr>
            <p:extLst>
              <p:ext uri="{D42A27DB-BD31-4B8C-83A1-F6EECF244321}">
                <p14:modId xmlns:p14="http://schemas.microsoft.com/office/powerpoint/2010/main" val="2794729747"/>
              </p:ext>
            </p:extLst>
          </p:nvPr>
        </p:nvGraphicFramePr>
        <p:xfrm>
          <a:off x="365852" y="1118449"/>
          <a:ext cx="8391515" cy="5122062"/>
        </p:xfrm>
        <a:graphic>
          <a:graphicData uri="http://schemas.openxmlformats.org/drawingml/2006/table">
            <a:tbl>
              <a:tblPr firstRow="1" bandRow="1">
                <a:tableStyleId>{93296810-A885-4BE3-A3E7-6D5BEEA58F35}</a:tableStyleId>
              </a:tblPr>
              <a:tblGrid>
                <a:gridCol w="4267825">
                  <a:extLst>
                    <a:ext uri="{9D8B030D-6E8A-4147-A177-3AD203B41FA5}">
                      <a16:colId xmlns:a16="http://schemas.microsoft.com/office/drawing/2014/main" val="1429191361"/>
                    </a:ext>
                  </a:extLst>
                </a:gridCol>
                <a:gridCol w="4123690">
                  <a:extLst>
                    <a:ext uri="{9D8B030D-6E8A-4147-A177-3AD203B41FA5}">
                      <a16:colId xmlns:a16="http://schemas.microsoft.com/office/drawing/2014/main" val="242155936"/>
                    </a:ext>
                  </a:extLst>
                </a:gridCol>
              </a:tblGrid>
              <a:tr h="0">
                <a:tc>
                  <a:txBody>
                    <a:bodyPr/>
                    <a:lstStyle/>
                    <a:p>
                      <a:pPr algn="ctr">
                        <a:spcAft>
                          <a:spcPts val="600"/>
                        </a:spcAft>
                      </a:pPr>
                      <a:r>
                        <a:rPr lang="en-US" sz="2800" dirty="0">
                          <a:solidFill>
                            <a:schemeClr val="tx1"/>
                          </a:solidFill>
                          <a:latin typeface="Helvetica" pitchFamily="2" charset="0"/>
                        </a:rPr>
                        <a:t>Recruiters (6)</a:t>
                      </a:r>
                    </a:p>
                  </a:txBody>
                  <a:tcPr marL="19050" marR="19050" marT="9525" marB="9525"/>
                </a:tc>
                <a:tc>
                  <a:txBody>
                    <a:bodyPr/>
                    <a:lstStyle/>
                    <a:p>
                      <a:pPr algn="ctr">
                        <a:spcAft>
                          <a:spcPts val="600"/>
                        </a:spcAft>
                      </a:pPr>
                      <a:r>
                        <a:rPr lang="en-US" sz="2800" dirty="0">
                          <a:solidFill>
                            <a:schemeClr val="tx1"/>
                          </a:solidFill>
                          <a:latin typeface="Helvetica" pitchFamily="2" charset="0"/>
                        </a:rPr>
                        <a:t>Interventionists (8)</a:t>
                      </a:r>
                    </a:p>
                  </a:txBody>
                  <a:tcPr marL="19050" marR="19050" marT="9525" marB="9525"/>
                </a:tc>
                <a:extLst>
                  <a:ext uri="{0D108BD9-81ED-4DB2-BD59-A6C34878D82A}">
                    <a16:rowId xmlns:a16="http://schemas.microsoft.com/office/drawing/2014/main" val="4274190627"/>
                  </a:ext>
                </a:extLst>
              </a:tr>
              <a:tr h="1176888">
                <a:tc>
                  <a:txBody>
                    <a:bodyPr/>
                    <a:lstStyle/>
                    <a:p>
                      <a:pPr marL="0" marR="0" lvl="0" indent="0" algn="l" defTabSz="2774528" rtl="0" eaLnBrk="1" fontAlgn="auto" latinLnBrk="0" hangingPunct="1">
                        <a:lnSpc>
                          <a:spcPct val="100000"/>
                        </a:lnSpc>
                        <a:spcBef>
                          <a:spcPts val="0"/>
                        </a:spcBef>
                        <a:spcAft>
                          <a:spcPts val="600"/>
                        </a:spcAft>
                        <a:buClrTx/>
                        <a:buSzTx/>
                        <a:buFontTx/>
                        <a:buNone/>
                        <a:tabLst/>
                        <a:defRPr/>
                      </a:pPr>
                      <a:r>
                        <a:rPr lang="en-US" sz="2400" spc="-33" dirty="0">
                          <a:solidFill>
                            <a:schemeClr val="tx1"/>
                          </a:solidFill>
                          <a:latin typeface="Helvetica" pitchFamily="2" charset="0"/>
                        </a:rPr>
                        <a:t>One 4-hour training session  </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Prepared them to recruit</a:t>
                      </a:r>
                      <a:r>
                        <a:rPr lang="en-US" sz="2400" spc="-33" baseline="0" dirty="0">
                          <a:solidFill>
                            <a:schemeClr val="tx1"/>
                          </a:solidFill>
                          <a:latin typeface="Helvetica" pitchFamily="2" charset="0"/>
                        </a:rPr>
                        <a:t>, explain study, </a:t>
                      </a:r>
                      <a:r>
                        <a:rPr lang="en-US" sz="2400" spc="-33" dirty="0">
                          <a:solidFill>
                            <a:schemeClr val="tx1"/>
                          </a:solidFill>
                          <a:latin typeface="Helvetica" pitchFamily="2" charset="0"/>
                        </a:rPr>
                        <a:t>enroll, consent, and randomize</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Trained to conduct baseline assessments</a:t>
                      </a:r>
                      <a:endParaRPr lang="en-US" sz="2400" spc="-33" dirty="0">
                        <a:solidFill>
                          <a:schemeClr val="tx1"/>
                        </a:solidFill>
                        <a:latin typeface="Helvetica" pitchFamily="2" charset="0"/>
                        <a:ea typeface="Garamond" charset="77"/>
                        <a:cs typeface="Garamond" charset="77"/>
                      </a:endParaRPr>
                    </a:p>
                  </a:txBody>
                  <a:tcPr marL="19050" marR="19050" marT="9525" marB="9525">
                    <a:solidFill>
                      <a:schemeClr val="accent6">
                        <a:lumMod val="20000"/>
                        <a:lumOff val="80000"/>
                      </a:schemeClr>
                    </a:solidFill>
                  </a:tcPr>
                </a:tc>
                <a:tc rowSpan="2">
                  <a:txBody>
                    <a:bodyPr/>
                    <a:lstStyle/>
                    <a:p>
                      <a:pPr marL="0" marR="0" lvl="0" indent="0" algn="l" defTabSz="2774528"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2400" spc="-33" dirty="0">
                          <a:solidFill>
                            <a:schemeClr val="tx1"/>
                          </a:solidFill>
                          <a:latin typeface="Helvetica" pitchFamily="2" charset="0"/>
                        </a:rPr>
                        <a:t>Three 8-hr training sessions</a:t>
                      </a:r>
                    </a:p>
                    <a:p>
                      <a:pPr marL="342900" marR="0" lvl="0" indent="-3429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Detailed manual</a:t>
                      </a:r>
                      <a:r>
                        <a:rPr lang="en-US" sz="2400" spc="-33" baseline="0" dirty="0">
                          <a:solidFill>
                            <a:schemeClr val="tx1"/>
                          </a:solidFill>
                          <a:latin typeface="Helvetica" pitchFamily="2" charset="0"/>
                        </a:rPr>
                        <a:t> with audiovisuals</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baseline="0" dirty="0">
                          <a:solidFill>
                            <a:schemeClr val="tx1"/>
                          </a:solidFill>
                          <a:latin typeface="Helvetica" pitchFamily="2" charset="0"/>
                        </a:rPr>
                        <a:t>Hands-on review</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Role playing and demonstrations</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Presentation</a:t>
                      </a:r>
                      <a:r>
                        <a:rPr lang="en-US" sz="2400" spc="-33" baseline="0" dirty="0">
                          <a:solidFill>
                            <a:schemeClr val="tx1"/>
                          </a:solidFill>
                          <a:latin typeface="Helvetica" pitchFamily="2" charset="0"/>
                        </a:rPr>
                        <a:t>s on:</a:t>
                      </a:r>
                      <a:endParaRPr lang="en-US" sz="2400" spc="-33" dirty="0">
                        <a:solidFill>
                          <a:schemeClr val="tx1"/>
                        </a:solidFill>
                        <a:latin typeface="Helvetica" pitchFamily="2" charset="0"/>
                      </a:endParaRPr>
                    </a:p>
                    <a:p>
                      <a:pPr marL="800100" marR="0" lvl="0" indent="-28575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Psychosocial issues among LBCS</a:t>
                      </a:r>
                    </a:p>
                    <a:p>
                      <a:pPr marL="800100" marR="0" lvl="0" indent="-28575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Theoretical basis of Nuevo </a:t>
                      </a:r>
                      <a:r>
                        <a:rPr lang="en-US" sz="2400" spc="-33" dirty="0" err="1">
                          <a:solidFill>
                            <a:schemeClr val="tx1"/>
                          </a:solidFill>
                          <a:latin typeface="Helvetica" pitchFamily="2" charset="0"/>
                        </a:rPr>
                        <a:t>Amanecer</a:t>
                      </a:r>
                      <a:endParaRPr lang="en-US" sz="2400" spc="-33" dirty="0">
                        <a:solidFill>
                          <a:schemeClr val="tx1"/>
                        </a:solidFill>
                        <a:latin typeface="Helvetica" pitchFamily="2" charset="0"/>
                        <a:ea typeface="Garamond" charset="77"/>
                        <a:cs typeface="Garamond" charset="77"/>
                      </a:endParaRPr>
                    </a:p>
                  </a:txBody>
                  <a:tcPr marL="19050" marR="19050" marT="9525" marB="9525"/>
                </a:tc>
                <a:extLst>
                  <a:ext uri="{0D108BD9-81ED-4DB2-BD59-A6C34878D82A}">
                    <a16:rowId xmlns:a16="http://schemas.microsoft.com/office/drawing/2014/main" val="694770878"/>
                  </a:ext>
                </a:extLst>
              </a:tr>
              <a:tr h="2310282">
                <a:tc>
                  <a:txBody>
                    <a:bodyPr/>
                    <a:lstStyle/>
                    <a:p>
                      <a:pPr marL="0" marR="0" lvl="0" indent="0" algn="l" defTabSz="2774528" rtl="0" eaLnBrk="1" fontAlgn="auto" latinLnBrk="0" hangingPunct="1">
                        <a:lnSpc>
                          <a:spcPct val="100000"/>
                        </a:lnSpc>
                        <a:spcBef>
                          <a:spcPts val="0"/>
                        </a:spcBef>
                        <a:spcAft>
                          <a:spcPts val="600"/>
                        </a:spcAft>
                        <a:buClrTx/>
                        <a:buSzTx/>
                        <a:buFontTx/>
                        <a:buNone/>
                        <a:tabLst/>
                        <a:defRPr/>
                      </a:pPr>
                      <a:r>
                        <a:rPr lang="en-US" sz="2400" spc="-33" dirty="0">
                          <a:solidFill>
                            <a:schemeClr val="tx1"/>
                          </a:solidFill>
                          <a:latin typeface="Helvetica" pitchFamily="2" charset="0"/>
                        </a:rPr>
                        <a:t>Human subject’s protection training </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CITI website,</a:t>
                      </a:r>
                      <a:r>
                        <a:rPr lang="en-US" sz="2400" spc="-33" baseline="0" dirty="0">
                          <a:solidFill>
                            <a:schemeClr val="tx1"/>
                          </a:solidFill>
                          <a:latin typeface="Helvetica" pitchFamily="2" charset="0"/>
                        </a:rPr>
                        <a:t> or</a:t>
                      </a:r>
                    </a:p>
                    <a:p>
                      <a:pPr marL="465138" marR="0" lvl="0" indent="-241300" algn="l" defTabSz="2774528"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spc="-33" dirty="0">
                          <a:solidFill>
                            <a:schemeClr val="tx1"/>
                          </a:solidFill>
                          <a:latin typeface="Helvetica" pitchFamily="2" charset="0"/>
                        </a:rPr>
                        <a:t> In person using </a:t>
                      </a:r>
                      <a:r>
                        <a:rPr lang="en-US" sz="2400" spc="-33" dirty="0" err="1">
                          <a:solidFill>
                            <a:schemeClr val="tx1"/>
                          </a:solidFill>
                          <a:latin typeface="Helvetica" pitchFamily="2" charset="0"/>
                        </a:rPr>
                        <a:t>CIRTification</a:t>
                      </a:r>
                      <a:r>
                        <a:rPr lang="en-US" sz="2400" spc="-33" dirty="0">
                          <a:solidFill>
                            <a:schemeClr val="tx1"/>
                          </a:solidFill>
                          <a:latin typeface="Helvetica" pitchFamily="2" charset="0"/>
                        </a:rPr>
                        <a:t> </a:t>
                      </a:r>
                    </a:p>
                  </a:txBody>
                  <a:tcPr marL="19050" marR="19050" marT="9525" marB="9525">
                    <a:solidFill>
                      <a:schemeClr val="accent6">
                        <a:lumMod val="20000"/>
                        <a:lumOff val="80000"/>
                      </a:schemeClr>
                    </a:solidFill>
                  </a:tcPr>
                </a:tc>
                <a:tc vMerge="1">
                  <a:txBody>
                    <a:bodyPr/>
                    <a:lstStyle/>
                    <a:p>
                      <a:pPr marL="168275" marR="0" lvl="1" indent="0" algn="l" defTabSz="2774528"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800" spc="-33" dirty="0">
                        <a:solidFill>
                          <a:schemeClr val="tx1"/>
                        </a:solidFill>
                        <a:ea typeface="Garamond" charset="77"/>
                        <a:cs typeface="Garamond" charset="77"/>
                      </a:endParaRPr>
                    </a:p>
                  </a:txBody>
                  <a:tcPr/>
                </a:tc>
                <a:extLst>
                  <a:ext uri="{0D108BD9-81ED-4DB2-BD59-A6C34878D82A}">
                    <a16:rowId xmlns:a16="http://schemas.microsoft.com/office/drawing/2014/main" val="3259208577"/>
                  </a:ext>
                </a:extLst>
              </a:tr>
            </a:tbl>
          </a:graphicData>
        </a:graphic>
      </p:graphicFrame>
    </p:spTree>
    <p:extLst>
      <p:ext uri="{BB962C8B-B14F-4D97-AF65-F5344CB8AC3E}">
        <p14:creationId xmlns:p14="http://schemas.microsoft.com/office/powerpoint/2010/main" val="372531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624911-5153-A643-9C6D-1B06A44188E6}"/>
              </a:ext>
            </a:extLst>
          </p:cNvPr>
          <p:cNvSpPr txBox="1"/>
          <p:nvPr/>
        </p:nvSpPr>
        <p:spPr>
          <a:xfrm>
            <a:off x="3719104" y="5893835"/>
            <a:ext cx="5303520" cy="307777"/>
          </a:xfrm>
          <a:prstGeom prst="rect">
            <a:avLst/>
          </a:prstGeom>
          <a:noFill/>
        </p:spPr>
        <p:txBody>
          <a:bodyPr wrap="square" rtlCol="0">
            <a:spAutoFit/>
          </a:bodyPr>
          <a:lstStyle/>
          <a:p>
            <a:pPr algn="r"/>
            <a:r>
              <a:rPr lang="en-US" sz="1400" dirty="0">
                <a:latin typeface="Helvetica" pitchFamily="2" charset="0"/>
              </a:rPr>
              <a:t>Napoles AM, et al. 2018 J Cancer Educ. Aug;33(4):875-84</a:t>
            </a:r>
          </a:p>
        </p:txBody>
      </p:sp>
      <p:sp>
        <p:nvSpPr>
          <p:cNvPr id="4" name="Title 1">
            <a:extLst>
              <a:ext uri="{FF2B5EF4-FFF2-40B4-BE49-F238E27FC236}">
                <a16:creationId xmlns:a16="http://schemas.microsoft.com/office/drawing/2014/main" id="{B8AEE502-3333-784F-B83E-41B1201B3C79}"/>
              </a:ext>
            </a:extLst>
          </p:cNvPr>
          <p:cNvSpPr>
            <a:spLocks noGrp="1"/>
          </p:cNvSpPr>
          <p:nvPr>
            <p:ph type="title"/>
          </p:nvPr>
        </p:nvSpPr>
        <p:spPr>
          <a:xfrm>
            <a:off x="75215" y="521872"/>
            <a:ext cx="8642065" cy="632399"/>
          </a:xfrm>
        </p:spPr>
        <p:txBody>
          <a:bodyPr>
            <a:noAutofit/>
          </a:bodyPr>
          <a:lstStyle/>
          <a:p>
            <a:pPr algn="ctr"/>
            <a:r>
              <a:rPr lang="en-US" sz="2800" b="1" dirty="0">
                <a:latin typeface="Helvetica" pitchFamily="2" charset="0"/>
              </a:rPr>
              <a:t>Step 7: Deliver ‘</a:t>
            </a:r>
            <a:r>
              <a:rPr lang="en-US" sz="2800" b="1" dirty="0" err="1">
                <a:latin typeface="Helvetica" pitchFamily="2" charset="0"/>
              </a:rPr>
              <a:t>Transcreated</a:t>
            </a:r>
            <a:r>
              <a:rPr lang="en-US" sz="2800" b="1" dirty="0">
                <a:latin typeface="Helvetica" pitchFamily="2" charset="0"/>
              </a:rPr>
              <a:t>” Intervention &amp; </a:t>
            </a:r>
            <a:br>
              <a:rPr lang="en-US" sz="2800" b="1" dirty="0">
                <a:latin typeface="Helvetica" pitchFamily="2" charset="0"/>
              </a:rPr>
            </a:br>
            <a:r>
              <a:rPr lang="en-US" sz="2800" b="1" dirty="0">
                <a:latin typeface="Helvetica" pitchFamily="2" charset="0"/>
              </a:rPr>
              <a:t>Monitor Implementation</a:t>
            </a:r>
            <a:endParaRPr lang="en-US" sz="2800" dirty="0"/>
          </a:p>
        </p:txBody>
      </p:sp>
      <p:sp>
        <p:nvSpPr>
          <p:cNvPr id="8" name="Content Placeholder 7">
            <a:extLst>
              <a:ext uri="{FF2B5EF4-FFF2-40B4-BE49-F238E27FC236}">
                <a16:creationId xmlns:a16="http://schemas.microsoft.com/office/drawing/2014/main" id="{F73AB61D-5F52-2F47-AFCA-B1B9C26CB339}"/>
              </a:ext>
            </a:extLst>
          </p:cNvPr>
          <p:cNvSpPr>
            <a:spLocks noGrp="1"/>
          </p:cNvSpPr>
          <p:nvPr>
            <p:ph idx="1"/>
          </p:nvPr>
        </p:nvSpPr>
        <p:spPr>
          <a:xfrm>
            <a:off x="384810" y="1372825"/>
            <a:ext cx="8298180" cy="4521010"/>
          </a:xfrm>
        </p:spPr>
        <p:txBody>
          <a:bodyPr>
            <a:normAutofit/>
          </a:bodyPr>
          <a:lstStyle/>
          <a:p>
            <a:pPr marL="0" indent="0" algn="ctr">
              <a:buNone/>
            </a:pPr>
            <a:r>
              <a:rPr lang="en-US" sz="2800" b="1" dirty="0">
                <a:solidFill>
                  <a:srgbClr val="501B57"/>
                </a:solidFill>
                <a:latin typeface="Helvetica" pitchFamily="2" charset="0"/>
              </a:rPr>
              <a:t>Rigorous Process Evaluation</a:t>
            </a:r>
            <a:endParaRPr lang="en-US" b="1" dirty="0"/>
          </a:p>
          <a:p>
            <a:pPr marL="468313" indent="-400050">
              <a:buClr>
                <a:srgbClr val="D5760D"/>
              </a:buClr>
              <a:buFont typeface="Wingdings" pitchFamily="2" charset="2"/>
              <a:buChar char="v"/>
            </a:pPr>
            <a:r>
              <a:rPr lang="en-US" sz="3200" dirty="0" err="1">
                <a:latin typeface="Helvetica" pitchFamily="2" charset="0"/>
              </a:rPr>
              <a:t>Compañera</a:t>
            </a:r>
            <a:r>
              <a:rPr lang="en-US" sz="3200" dirty="0">
                <a:latin typeface="Helvetica" pitchFamily="2" charset="0"/>
              </a:rPr>
              <a:t> tracked delivery and participant comprehension</a:t>
            </a:r>
          </a:p>
          <a:p>
            <a:pPr marL="468313" indent="-400050">
              <a:buClr>
                <a:srgbClr val="D5760D"/>
              </a:buClr>
              <a:buFont typeface="Wingdings" pitchFamily="2" charset="2"/>
              <a:buChar char="v"/>
            </a:pPr>
            <a:r>
              <a:rPr lang="en-US" sz="3200" dirty="0">
                <a:latin typeface="Helvetica" pitchFamily="2" charset="0"/>
              </a:rPr>
              <a:t>Observer ratings of delivery of sessions</a:t>
            </a:r>
          </a:p>
          <a:p>
            <a:pPr marL="468313" indent="-400050">
              <a:buClr>
                <a:srgbClr val="D5760D"/>
              </a:buClr>
              <a:buFont typeface="Wingdings" pitchFamily="2" charset="2"/>
              <a:buChar char="v"/>
            </a:pPr>
            <a:r>
              <a:rPr lang="en-US" sz="3200" dirty="0">
                <a:latin typeface="Helvetica" pitchFamily="2" charset="0"/>
              </a:rPr>
              <a:t>Participant post-intervention satisfaction survey</a:t>
            </a:r>
          </a:p>
          <a:p>
            <a:pPr marL="468313" indent="-400050">
              <a:buClr>
                <a:srgbClr val="D5760D"/>
              </a:buClr>
              <a:buFont typeface="Wingdings" pitchFamily="2" charset="2"/>
              <a:buChar char="v"/>
            </a:pPr>
            <a:r>
              <a:rPr lang="en-US" sz="3200" dirty="0">
                <a:latin typeface="Helvetica" pitchFamily="2" charset="0"/>
              </a:rPr>
              <a:t>Debriefing interviews – community staff and participants</a:t>
            </a:r>
          </a:p>
        </p:txBody>
      </p:sp>
    </p:spTree>
    <p:extLst>
      <p:ext uri="{BB962C8B-B14F-4D97-AF65-F5344CB8AC3E}">
        <p14:creationId xmlns:p14="http://schemas.microsoft.com/office/powerpoint/2010/main" val="3304977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9D0837CD-F6EE-534E-BA06-5FB62EA5C6AE}"/>
              </a:ext>
            </a:extLst>
          </p:cNvPr>
          <p:cNvSpPr>
            <a:spLocks noGrp="1" noChangeArrowheads="1"/>
          </p:cNvSpPr>
          <p:nvPr>
            <p:ph type="title" idx="4294967295"/>
          </p:nvPr>
        </p:nvSpPr>
        <p:spPr>
          <a:xfrm>
            <a:off x="224028" y="360218"/>
            <a:ext cx="8619744" cy="749132"/>
          </a:xfrm>
        </p:spPr>
        <p:txBody>
          <a:bodyPr>
            <a:normAutofit/>
          </a:bodyPr>
          <a:lstStyle/>
          <a:p>
            <a:pPr algn="ctr"/>
            <a:r>
              <a:rPr lang="en-US" altLang="en-US" sz="3600" b="1" dirty="0">
                <a:latin typeface="Helvetica" pitchFamily="2" charset="0"/>
              </a:rPr>
              <a:t>Mixed Methods Evaluation</a:t>
            </a:r>
          </a:p>
        </p:txBody>
      </p:sp>
      <p:sp>
        <p:nvSpPr>
          <p:cNvPr id="106500" name="Rectangle 3">
            <a:extLst>
              <a:ext uri="{FF2B5EF4-FFF2-40B4-BE49-F238E27FC236}">
                <a16:creationId xmlns:a16="http://schemas.microsoft.com/office/drawing/2014/main" id="{E7CB8D25-FF0C-EC44-84D6-55F3B6578F97}"/>
              </a:ext>
            </a:extLst>
          </p:cNvPr>
          <p:cNvSpPr>
            <a:spLocks noGrp="1" noChangeArrowheads="1"/>
          </p:cNvSpPr>
          <p:nvPr>
            <p:ph type="body" idx="4294967295"/>
          </p:nvPr>
        </p:nvSpPr>
        <p:spPr>
          <a:xfrm>
            <a:off x="181451" y="1485207"/>
            <a:ext cx="8662321" cy="4540187"/>
          </a:xfrm>
        </p:spPr>
        <p:txBody>
          <a:bodyPr>
            <a:normAutofit lnSpcReduction="10000"/>
          </a:bodyPr>
          <a:lstStyle/>
          <a:p>
            <a:pPr marL="508000" indent="-457200">
              <a:lnSpc>
                <a:spcPct val="90000"/>
              </a:lnSpc>
              <a:buClr>
                <a:srgbClr val="D5760D"/>
              </a:buClr>
              <a:buFont typeface="Wingdings" pitchFamily="2" charset="2"/>
              <a:buChar char="v"/>
              <a:defRPr/>
            </a:pPr>
            <a:r>
              <a:rPr lang="en-US" sz="2800" b="0" dirty="0">
                <a:latin typeface="Helvetica" pitchFamily="2" charset="0"/>
              </a:rPr>
              <a:t>77% recruitment rate (151/195)</a:t>
            </a:r>
          </a:p>
          <a:p>
            <a:pPr marL="508000" indent="-457200">
              <a:lnSpc>
                <a:spcPct val="90000"/>
              </a:lnSpc>
              <a:buClr>
                <a:srgbClr val="D5760D"/>
              </a:buClr>
              <a:buFont typeface="Wingdings" pitchFamily="2" charset="2"/>
              <a:buChar char="v"/>
              <a:defRPr/>
            </a:pPr>
            <a:r>
              <a:rPr lang="en-US" sz="2800" b="0" dirty="0">
                <a:latin typeface="Helvetica" pitchFamily="2" charset="0"/>
              </a:rPr>
              <a:t>95% 6-month retention (144/151)</a:t>
            </a:r>
          </a:p>
          <a:p>
            <a:pPr marL="508000" indent="-457200">
              <a:lnSpc>
                <a:spcPct val="90000"/>
              </a:lnSpc>
              <a:buClr>
                <a:srgbClr val="D5760D"/>
              </a:buClr>
              <a:buFont typeface="Wingdings" pitchFamily="2" charset="2"/>
              <a:buChar char="v"/>
              <a:defRPr/>
            </a:pPr>
            <a:r>
              <a:rPr lang="en-US" sz="2800" b="0" dirty="0">
                <a:latin typeface="Helvetica" pitchFamily="2" charset="0"/>
              </a:rPr>
              <a:t>82% completed at least 6 of 8 sessions</a:t>
            </a:r>
          </a:p>
          <a:p>
            <a:pPr marL="508000" indent="-457200">
              <a:lnSpc>
                <a:spcPct val="90000"/>
              </a:lnSpc>
              <a:buClr>
                <a:srgbClr val="D5760D"/>
              </a:buClr>
              <a:buFont typeface="Wingdings" pitchFamily="2" charset="2"/>
              <a:buChar char="v"/>
              <a:defRPr/>
            </a:pPr>
            <a:r>
              <a:rPr lang="en-US" sz="2800" b="0" dirty="0">
                <a:latin typeface="Helvetica" pitchFamily="2" charset="0"/>
              </a:rPr>
              <a:t>Observer ratings: interventionists demonstrated fidelity 80-90% of the time for 3 components (e.g., following the manual), but only 10% for 2 components (e.g., modeling skills)</a:t>
            </a:r>
          </a:p>
          <a:p>
            <a:pPr marL="508000" indent="-457200">
              <a:lnSpc>
                <a:spcPct val="90000"/>
              </a:lnSpc>
              <a:buClr>
                <a:srgbClr val="D5760D"/>
              </a:buClr>
              <a:buFont typeface="Wingdings" pitchFamily="2" charset="2"/>
              <a:buChar char="v"/>
              <a:defRPr/>
            </a:pPr>
            <a:r>
              <a:rPr lang="en-US" sz="2800" b="0" dirty="0">
                <a:latin typeface="Helvetica" pitchFamily="2" charset="0"/>
              </a:rPr>
              <a:t>Knowledge and skills mastery was high (&gt;85%)</a:t>
            </a:r>
          </a:p>
          <a:p>
            <a:pPr marL="508000" indent="-457200">
              <a:lnSpc>
                <a:spcPct val="90000"/>
              </a:lnSpc>
              <a:buClr>
                <a:srgbClr val="D5760D"/>
              </a:buClr>
              <a:buFont typeface="Wingdings" pitchFamily="2" charset="2"/>
              <a:buChar char="v"/>
              <a:defRPr/>
            </a:pPr>
            <a:r>
              <a:rPr lang="en-US" sz="2800" b="0" dirty="0">
                <a:latin typeface="Helvetica" pitchFamily="2" charset="0"/>
              </a:rPr>
              <a:t>93% indicated the program helped them cope with breast cancer “quite a bit/extremely”</a:t>
            </a:r>
          </a:p>
        </p:txBody>
      </p:sp>
      <p:sp>
        <p:nvSpPr>
          <p:cNvPr id="2" name="TextBox 1">
            <a:extLst>
              <a:ext uri="{FF2B5EF4-FFF2-40B4-BE49-F238E27FC236}">
                <a16:creationId xmlns:a16="http://schemas.microsoft.com/office/drawing/2014/main" id="{4277B8DC-3F2D-42E4-B96F-0926FAB62E90}"/>
              </a:ext>
            </a:extLst>
          </p:cNvPr>
          <p:cNvSpPr txBox="1"/>
          <p:nvPr/>
        </p:nvSpPr>
        <p:spPr>
          <a:xfrm>
            <a:off x="4402509" y="5938424"/>
            <a:ext cx="4741491" cy="584775"/>
          </a:xfrm>
          <a:prstGeom prst="rect">
            <a:avLst/>
          </a:prstGeom>
          <a:noFill/>
        </p:spPr>
        <p:txBody>
          <a:bodyPr wrap="none" rtlCol="0">
            <a:spAutoFit/>
          </a:bodyPr>
          <a:lstStyle/>
          <a:p>
            <a:r>
              <a:rPr lang="en-US" sz="1400" dirty="0">
                <a:latin typeface="Helvetica" pitchFamily="2" charset="0"/>
              </a:rPr>
              <a:t>Napoles AM et al. 2018 J Cancer Educ. Aug;33(4):875-84</a:t>
            </a:r>
          </a:p>
          <a:p>
            <a:endParaRPr lang="en-US" dirty="0"/>
          </a:p>
        </p:txBody>
      </p:sp>
    </p:spTree>
    <p:extLst>
      <p:ext uri="{BB962C8B-B14F-4D97-AF65-F5344CB8AC3E}">
        <p14:creationId xmlns:p14="http://schemas.microsoft.com/office/powerpoint/2010/main" val="219483774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idx="4294967295"/>
          </p:nvPr>
        </p:nvSpPr>
        <p:spPr>
          <a:xfrm>
            <a:off x="655950" y="1183496"/>
            <a:ext cx="8089900" cy="432811"/>
          </a:xfrm>
        </p:spPr>
        <p:txBody>
          <a:bodyPr>
            <a:noAutofit/>
          </a:bodyPr>
          <a:lstStyle/>
          <a:p>
            <a:pPr algn="ctr"/>
            <a:r>
              <a:rPr lang="en-US" sz="3600" b="1" dirty="0">
                <a:latin typeface="Helvetica" pitchFamily="2" charset="0"/>
                <a:ea typeface="ＭＳ Ｐゴシック" charset="0"/>
                <a:cs typeface="ＭＳ Ｐゴシック" charset="0"/>
              </a:rPr>
              <a:t>Sample Characteristics</a:t>
            </a:r>
          </a:p>
        </p:txBody>
      </p:sp>
      <p:sp>
        <p:nvSpPr>
          <p:cNvPr id="106500" name="Rectangle 3"/>
          <p:cNvSpPr>
            <a:spLocks noGrp="1" noChangeArrowheads="1"/>
          </p:cNvSpPr>
          <p:nvPr>
            <p:ph type="body" idx="4294967295"/>
          </p:nvPr>
        </p:nvSpPr>
        <p:spPr>
          <a:xfrm>
            <a:off x="384811" y="2062164"/>
            <a:ext cx="8361040" cy="3522710"/>
          </a:xfrm>
        </p:spPr>
        <p:txBody>
          <a:bodyPr>
            <a:normAutofit/>
          </a:bodyPr>
          <a:lstStyle/>
          <a:p>
            <a:pPr marL="458788" indent="-458788">
              <a:lnSpc>
                <a:spcPct val="90000"/>
              </a:lnSpc>
              <a:buClr>
                <a:srgbClr val="D5760D"/>
              </a:buClr>
              <a:buFont typeface="Wingdings" charset="0"/>
              <a:buChar char="v"/>
              <a:defRPr/>
            </a:pPr>
            <a:r>
              <a:rPr lang="en-US" sz="2800" dirty="0">
                <a:latin typeface="Helvetica" pitchFamily="2" charset="0"/>
                <a:ea typeface="ＭＳ Ｐゴシック" charset="0"/>
                <a:cs typeface="ＭＳ Ｐゴシック" charset="0"/>
              </a:rPr>
              <a:t>Average age at diagnosis = 50</a:t>
            </a:r>
          </a:p>
          <a:p>
            <a:pPr marL="458788" indent="-458788">
              <a:lnSpc>
                <a:spcPct val="90000"/>
              </a:lnSpc>
              <a:buClr>
                <a:srgbClr val="D5760D"/>
              </a:buClr>
              <a:buFont typeface="Wingdings" charset="0"/>
              <a:buChar char="v"/>
              <a:defRPr/>
            </a:pPr>
            <a:r>
              <a:rPr lang="en-US" sz="2800" dirty="0">
                <a:latin typeface="Helvetica" pitchFamily="2" charset="0"/>
                <a:ea typeface="ＭＳ Ｐゴシック" charset="0"/>
                <a:cs typeface="ＭＳ Ｐゴシック" charset="0"/>
              </a:rPr>
              <a:t>About 70% Mexican; 25% Central Am</a:t>
            </a:r>
          </a:p>
          <a:p>
            <a:pPr marL="458788" indent="-458788">
              <a:lnSpc>
                <a:spcPct val="90000"/>
              </a:lnSpc>
              <a:buClr>
                <a:srgbClr val="D5760D"/>
              </a:buClr>
              <a:buFont typeface="Wingdings" charset="0"/>
              <a:buChar char="v"/>
              <a:defRPr/>
            </a:pPr>
            <a:r>
              <a:rPr lang="en-US" sz="2800" dirty="0">
                <a:latin typeface="Helvetica" pitchFamily="2" charset="0"/>
                <a:ea typeface="ＭＳ Ｐゴシック" charset="0"/>
                <a:cs typeface="ＭＳ Ｐゴシック" charset="0"/>
              </a:rPr>
              <a:t>Lived in U.S. for 20 years on average </a:t>
            </a:r>
          </a:p>
          <a:p>
            <a:pPr marL="458788" indent="-458788">
              <a:lnSpc>
                <a:spcPct val="90000"/>
              </a:lnSpc>
              <a:buClr>
                <a:srgbClr val="D5760D"/>
              </a:buClr>
              <a:buFont typeface="Wingdings" charset="0"/>
              <a:buChar char="v"/>
              <a:defRPr/>
            </a:pPr>
            <a:r>
              <a:rPr lang="en-US" sz="2800" dirty="0">
                <a:latin typeface="Helvetica" pitchFamily="2" charset="0"/>
                <a:ea typeface="ＭＳ Ｐゴシック" charset="0"/>
                <a:cs typeface="ＭＳ Ｐゴシック" charset="0"/>
              </a:rPr>
              <a:t>84% &lt;high school education</a:t>
            </a:r>
          </a:p>
          <a:p>
            <a:pPr marL="458788" indent="-458788">
              <a:lnSpc>
                <a:spcPct val="90000"/>
              </a:lnSpc>
              <a:buClr>
                <a:srgbClr val="D5760D"/>
              </a:buClr>
              <a:buFont typeface="Wingdings" charset="0"/>
              <a:buChar char="v"/>
              <a:defRPr/>
            </a:pPr>
            <a:r>
              <a:rPr lang="en-US" sz="2800" dirty="0">
                <a:latin typeface="Helvetica" pitchFamily="2" charset="0"/>
                <a:ea typeface="ＭＳ Ｐゴシック" charset="0"/>
                <a:cs typeface="ＭＳ Ｐゴシック" charset="0"/>
              </a:rPr>
              <a:t>78% had trouble paying their monthly expenses in past year</a:t>
            </a:r>
          </a:p>
          <a:p>
            <a:pPr marL="0" indent="0">
              <a:lnSpc>
                <a:spcPct val="90000"/>
              </a:lnSpc>
              <a:buNone/>
              <a:defRPr/>
            </a:pPr>
            <a:endParaRPr lang="en-US" sz="2800" dirty="0">
              <a:ea typeface="ＭＳ Ｐゴシック" charset="0"/>
              <a:cs typeface="ＭＳ Ｐゴシック" charset="0"/>
            </a:endParaRPr>
          </a:p>
        </p:txBody>
      </p:sp>
    </p:spTree>
    <p:extLst>
      <p:ext uri="{BB962C8B-B14F-4D97-AF65-F5344CB8AC3E}">
        <p14:creationId xmlns:p14="http://schemas.microsoft.com/office/powerpoint/2010/main" val="2701700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328743" y="719247"/>
            <a:ext cx="8711122" cy="432811"/>
          </a:xfrm>
        </p:spPr>
        <p:txBody>
          <a:bodyPr>
            <a:normAutofit fontScale="90000"/>
          </a:bodyPr>
          <a:lstStyle/>
          <a:p>
            <a:pPr algn="ctr"/>
            <a:r>
              <a:rPr lang="en-US" sz="3600" b="1" dirty="0">
                <a:latin typeface="Helvetica" pitchFamily="2" charset="0"/>
                <a:ea typeface="ＭＳ Ｐゴシック" charset="0"/>
                <a:cs typeface="ＭＳ Ｐゴシック" charset="0"/>
              </a:rPr>
              <a:t>FACT-B Physical well-being</a:t>
            </a:r>
            <a:r>
              <a:rPr lang="en-US" sz="2800" b="1" dirty="0">
                <a:latin typeface="Helvetica" pitchFamily="2" charset="0"/>
                <a:ea typeface="ＭＳ Ｐゴシック" charset="0"/>
                <a:cs typeface="ＭＳ Ｐゴシック" charset="0"/>
              </a:rPr>
              <a:t> </a:t>
            </a:r>
            <a:r>
              <a:rPr lang="en-US" sz="2400" b="1" dirty="0">
                <a:latin typeface="Helvetica" pitchFamily="2" charset="0"/>
                <a:ea typeface="ＭＳ Ｐゴシック" charset="0"/>
                <a:cs typeface="ＭＳ Ｐゴシック" charset="0"/>
              </a:rPr>
              <a:t>(range 0-24)</a:t>
            </a:r>
          </a:p>
        </p:txBody>
      </p:sp>
      <p:pic>
        <p:nvPicPr>
          <p:cNvPr id="101380" name="Picture 4"/>
          <p:cNvPicPr>
            <a:picLocks noChangeAspect="1"/>
          </p:cNvPicPr>
          <p:nvPr/>
        </p:nvPicPr>
        <p:blipFill>
          <a:blip r:embed="rId3">
            <a:extLst>
              <a:ext uri="{28A0092B-C50C-407E-A947-70E740481C1C}">
                <a14:useLocalDpi xmlns:a14="http://schemas.microsoft.com/office/drawing/2010/main" val="0"/>
              </a:ext>
            </a:extLst>
          </a:blip>
          <a:srcRect l="11389" t="10370" r="8195" b="20000"/>
          <a:stretch>
            <a:fillRect/>
          </a:stretch>
        </p:blipFill>
        <p:spPr bwMode="auto">
          <a:xfrm>
            <a:off x="165463" y="1152058"/>
            <a:ext cx="8649794" cy="492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9"/>
          <p:cNvSpPr>
            <a:spLocks noChangeArrowheads="1"/>
          </p:cNvSpPr>
          <p:nvPr/>
        </p:nvSpPr>
        <p:spPr bwMode="auto">
          <a:xfrm>
            <a:off x="7877273" y="5712125"/>
            <a:ext cx="10502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1" dirty="0"/>
              <a:t>p </a:t>
            </a:r>
            <a:r>
              <a:rPr lang="en-US" dirty="0"/>
              <a:t>= 0.015</a:t>
            </a:r>
          </a:p>
        </p:txBody>
      </p:sp>
    </p:spTree>
    <p:extLst>
      <p:ext uri="{BB962C8B-B14F-4D97-AF65-F5344CB8AC3E}">
        <p14:creationId xmlns:p14="http://schemas.microsoft.com/office/powerpoint/2010/main" val="160315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563632" y="636120"/>
            <a:ext cx="7940536" cy="432811"/>
          </a:xfrm>
        </p:spPr>
        <p:txBody>
          <a:bodyPr>
            <a:noAutofit/>
          </a:bodyPr>
          <a:lstStyle/>
          <a:p>
            <a:pPr algn="ctr"/>
            <a:r>
              <a:rPr lang="en-US" sz="3200" b="1" dirty="0">
                <a:latin typeface="Helvetica" pitchFamily="2" charset="0"/>
                <a:ea typeface="ＭＳ Ｐゴシック" charset="0"/>
                <a:cs typeface="ＭＳ Ｐゴシック" charset="0"/>
              </a:rPr>
              <a:t>FACT-B Emotional well-being </a:t>
            </a:r>
            <a:r>
              <a:rPr lang="en-US" sz="2200" b="1" dirty="0">
                <a:latin typeface="Helvetica" pitchFamily="2" charset="0"/>
                <a:ea typeface="ＭＳ Ｐゴシック" charset="0"/>
                <a:cs typeface="ＭＳ Ｐゴシック" charset="0"/>
              </a:rPr>
              <a:t>(range 0-20)</a:t>
            </a:r>
          </a:p>
        </p:txBody>
      </p:sp>
      <p:pic>
        <p:nvPicPr>
          <p:cNvPr id="103428" name="Picture 6"/>
          <p:cNvPicPr>
            <a:picLocks noChangeAspect="1"/>
          </p:cNvPicPr>
          <p:nvPr/>
        </p:nvPicPr>
        <p:blipFill>
          <a:blip r:embed="rId3">
            <a:extLst>
              <a:ext uri="{28A0092B-C50C-407E-A947-70E740481C1C}">
                <a14:useLocalDpi xmlns:a14="http://schemas.microsoft.com/office/drawing/2010/main" val="0"/>
              </a:ext>
            </a:extLst>
          </a:blip>
          <a:srcRect l="10973" t="10185" r="6389" b="20184"/>
          <a:stretch>
            <a:fillRect/>
          </a:stretch>
        </p:blipFill>
        <p:spPr bwMode="auto">
          <a:xfrm>
            <a:off x="134685" y="1301687"/>
            <a:ext cx="8881997" cy="47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Rectangle 10"/>
          <p:cNvSpPr>
            <a:spLocks noChangeArrowheads="1"/>
          </p:cNvSpPr>
          <p:nvPr/>
        </p:nvSpPr>
        <p:spPr bwMode="auto">
          <a:xfrm>
            <a:off x="7892512" y="5744085"/>
            <a:ext cx="10502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1" dirty="0"/>
              <a:t>p </a:t>
            </a:r>
            <a:r>
              <a:rPr lang="en-US" dirty="0"/>
              <a:t>= 0.004</a:t>
            </a:r>
          </a:p>
        </p:txBody>
      </p:sp>
    </p:spTree>
    <p:extLst>
      <p:ext uri="{BB962C8B-B14F-4D97-AF65-F5344CB8AC3E}">
        <p14:creationId xmlns:p14="http://schemas.microsoft.com/office/powerpoint/2010/main" val="255850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a:extLst>
              <a:ext uri="{FF2B5EF4-FFF2-40B4-BE49-F238E27FC236}">
                <a16:creationId xmlns:a16="http://schemas.microsoft.com/office/drawing/2014/main" id="{8CC3E6DD-56CC-E14E-B7BD-E36558D92E6C}"/>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50000"/>
              </a:spcBef>
              <a:spcAft>
                <a:spcPct val="0"/>
              </a:spcAft>
              <a:buClrTx/>
              <a:buFontTx/>
              <a:buNone/>
            </a:pPr>
            <a:endParaRPr lang="en-US" altLang="en-US" sz="1000" b="0" dirty="0">
              <a:solidFill>
                <a:srgbClr val="0D6072"/>
              </a:solidFill>
            </a:endParaRPr>
          </a:p>
        </p:txBody>
      </p:sp>
      <p:sp>
        <p:nvSpPr>
          <p:cNvPr id="5" name="Rectangle 2">
            <a:extLst>
              <a:ext uri="{FF2B5EF4-FFF2-40B4-BE49-F238E27FC236}">
                <a16:creationId xmlns:a16="http://schemas.microsoft.com/office/drawing/2014/main" id="{72CF52C0-B459-DC4A-94B2-C4EE6F878AC0}"/>
              </a:ext>
            </a:extLst>
          </p:cNvPr>
          <p:cNvSpPr txBox="1">
            <a:spLocks noRot="1" noChangeArrowheads="1"/>
          </p:cNvSpPr>
          <p:nvPr/>
        </p:nvSpPr>
        <p:spPr bwMode="auto">
          <a:xfrm>
            <a:off x="228600" y="481013"/>
            <a:ext cx="8238067" cy="928687"/>
          </a:xfrm>
          <a:prstGeom prst="rect">
            <a:avLst/>
          </a:prstGeom>
          <a:noFill/>
          <a:ln w="9525" algn="ctr">
            <a:noFill/>
            <a:miter lim="800000"/>
            <a:headEnd/>
            <a:tailEnd/>
          </a:ln>
          <a:effectLst/>
        </p:spPr>
        <p:txBody>
          <a:bodyPr anchor="ctr"/>
          <a:lstStyle/>
          <a:p>
            <a:pPr algn="ctr">
              <a:lnSpc>
                <a:spcPct val="95000"/>
              </a:lnSpc>
              <a:defRPr/>
            </a:pPr>
            <a:r>
              <a:rPr lang="en-US" sz="3200" b="1" kern="0" dirty="0">
                <a:solidFill>
                  <a:srgbClr val="7030A0"/>
                </a:solidFill>
                <a:latin typeface="Helvetica" pitchFamily="2" charset="0"/>
                <a:ea typeface="+mj-ea"/>
                <a:cs typeface="+mj-cs"/>
              </a:rPr>
              <a:t>We Can Do Better</a:t>
            </a:r>
          </a:p>
        </p:txBody>
      </p:sp>
      <p:sp>
        <p:nvSpPr>
          <p:cNvPr id="6" name="Rectangle 3">
            <a:extLst>
              <a:ext uri="{FF2B5EF4-FFF2-40B4-BE49-F238E27FC236}">
                <a16:creationId xmlns:a16="http://schemas.microsoft.com/office/drawing/2014/main" id="{82A1060A-E9BA-B146-B757-9BA667DED6CA}"/>
              </a:ext>
            </a:extLst>
          </p:cNvPr>
          <p:cNvSpPr txBox="1">
            <a:spLocks noChangeArrowheads="1"/>
          </p:cNvSpPr>
          <p:nvPr/>
        </p:nvSpPr>
        <p:spPr bwMode="auto">
          <a:xfrm>
            <a:off x="506413" y="1752599"/>
            <a:ext cx="8208962" cy="4462463"/>
          </a:xfrm>
          <a:prstGeom prst="rect">
            <a:avLst/>
          </a:prstGeom>
          <a:noFill/>
          <a:ln w="9525" algn="ctr">
            <a:noFill/>
            <a:miter lim="800000"/>
            <a:headEnd/>
            <a:tailEnd/>
          </a:ln>
          <a:effectLst/>
        </p:spPr>
        <p:txBody>
          <a:bodyPr/>
          <a:lstStyle/>
          <a:p>
            <a:pPr marL="457200" indent="-457200">
              <a:lnSpc>
                <a:spcPct val="90000"/>
              </a:lnSpc>
              <a:spcBef>
                <a:spcPct val="20000"/>
              </a:spcBef>
              <a:spcAft>
                <a:spcPct val="20000"/>
              </a:spcAft>
              <a:buClr>
                <a:srgbClr val="D14B01"/>
              </a:buClr>
              <a:buFont typeface="Wingdings" pitchFamily="2" charset="2"/>
              <a:buChar char="v"/>
              <a:defRPr/>
            </a:pPr>
            <a:r>
              <a:rPr lang="en-US" sz="2800" kern="0" dirty="0">
                <a:latin typeface="Helvetica" pitchFamily="2" charset="0"/>
                <a:ea typeface="ＭＳ Ｐゴシック" charset="-128"/>
              </a:rPr>
              <a:t>NIH Health Disparities Strategic Plan: develop, disseminate interventions to reduce disease and disability and improve health and </a:t>
            </a:r>
            <a:r>
              <a:rPr lang="en-US" sz="2800" kern="0" dirty="0" err="1">
                <a:latin typeface="Helvetica" pitchFamily="2" charset="0"/>
                <a:ea typeface="ＭＳ Ｐゴシック" charset="-128"/>
              </a:rPr>
              <a:t>QoL</a:t>
            </a:r>
            <a:endParaRPr lang="en-US" sz="2800" kern="0" dirty="0">
              <a:latin typeface="Helvetica" pitchFamily="2" charset="0"/>
              <a:ea typeface="ＭＳ Ｐゴシック" charset="-128"/>
            </a:endParaRPr>
          </a:p>
          <a:p>
            <a:pPr marL="457200" indent="-457200">
              <a:lnSpc>
                <a:spcPct val="90000"/>
              </a:lnSpc>
              <a:spcBef>
                <a:spcPct val="20000"/>
              </a:spcBef>
              <a:spcAft>
                <a:spcPct val="20000"/>
              </a:spcAft>
              <a:buClr>
                <a:srgbClr val="D14B01"/>
              </a:buClr>
              <a:buFont typeface="Wingdings" pitchFamily="2" charset="2"/>
              <a:buChar char="v"/>
              <a:defRPr/>
            </a:pPr>
            <a:r>
              <a:rPr lang="en-US" sz="2800" kern="0" dirty="0">
                <a:latin typeface="Helvetica" pitchFamily="2" charset="0"/>
                <a:ea typeface="ＭＳ Ｐゴシック" charset="-128"/>
              </a:rPr>
              <a:t>Evidence-based interventions (EBI) available</a:t>
            </a:r>
          </a:p>
          <a:p>
            <a:pPr marL="457200" indent="-457200">
              <a:lnSpc>
                <a:spcPct val="90000"/>
              </a:lnSpc>
              <a:spcBef>
                <a:spcPct val="20000"/>
              </a:spcBef>
              <a:spcAft>
                <a:spcPct val="20000"/>
              </a:spcAft>
              <a:buClr>
                <a:srgbClr val="D14B01"/>
              </a:buClr>
              <a:buFont typeface="Wingdings" pitchFamily="2" charset="2"/>
              <a:buChar char="v"/>
              <a:defRPr/>
            </a:pPr>
            <a:r>
              <a:rPr lang="en-US" sz="2800" kern="0" dirty="0">
                <a:latin typeface="Helvetica" pitchFamily="2" charset="0"/>
                <a:ea typeface="ＭＳ Ｐゴシック" charset="-128"/>
              </a:rPr>
              <a:t>Communities can provide programs</a:t>
            </a:r>
          </a:p>
          <a:p>
            <a:pPr marL="457200" indent="-457200">
              <a:lnSpc>
                <a:spcPct val="90000"/>
              </a:lnSpc>
              <a:spcBef>
                <a:spcPct val="20000"/>
              </a:spcBef>
              <a:spcAft>
                <a:spcPct val="20000"/>
              </a:spcAft>
              <a:buClr>
                <a:srgbClr val="D14B01"/>
              </a:buClr>
              <a:buFont typeface="Wingdings" pitchFamily="2" charset="2"/>
              <a:buChar char="v"/>
              <a:defRPr/>
            </a:pPr>
            <a:r>
              <a:rPr lang="en-US" sz="2800" kern="0" dirty="0">
                <a:latin typeface="Helvetica" pitchFamily="2" charset="0"/>
                <a:ea typeface="ＭＳ Ｐゴシック" charset="-128"/>
              </a:rPr>
              <a:t>Not being implemented broadly, especially in minority communities</a:t>
            </a:r>
          </a:p>
        </p:txBody>
      </p:sp>
      <p:pic>
        <p:nvPicPr>
          <p:cNvPr id="21508" name="Picture 1">
            <a:extLst>
              <a:ext uri="{FF2B5EF4-FFF2-40B4-BE49-F238E27FC236}">
                <a16:creationId xmlns:a16="http://schemas.microsoft.com/office/drawing/2014/main" id="{717ADE47-A12C-7840-AD83-DC80406837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4712092"/>
            <a:ext cx="1663700" cy="15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0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E008536-0E3E-464D-9126-714E16906B46}"/>
              </a:ext>
            </a:extLst>
          </p:cNvPr>
          <p:cNvSpPr>
            <a:spLocks noGrp="1"/>
          </p:cNvSpPr>
          <p:nvPr>
            <p:ph type="title"/>
          </p:nvPr>
        </p:nvSpPr>
        <p:spPr>
          <a:xfrm>
            <a:off x="469231" y="553452"/>
            <a:ext cx="8229600" cy="656151"/>
          </a:xfrm>
        </p:spPr>
        <p:txBody>
          <a:bodyPr/>
          <a:lstStyle/>
          <a:p>
            <a:pPr algn="ctr"/>
            <a:r>
              <a:rPr lang="en-US" sz="2800" b="1" dirty="0">
                <a:latin typeface="Helvetica" pitchFamily="2" charset="0"/>
                <a:ea typeface="ＭＳ Ｐゴシック" charset="0"/>
                <a:cs typeface="ＭＳ Ｐゴシック" charset="0"/>
              </a:rPr>
              <a:t>Summary of Results</a:t>
            </a:r>
            <a:endParaRPr lang="en-US" altLang="en-US" dirty="0">
              <a:solidFill>
                <a:srgbClr val="FF0000"/>
              </a:solidFill>
              <a:ea typeface="ＭＳ Ｐゴシック" panose="020B0600070205080204" pitchFamily="34" charset="-128"/>
            </a:endParaRPr>
          </a:p>
        </p:txBody>
      </p:sp>
      <p:sp>
        <p:nvSpPr>
          <p:cNvPr id="115714" name="Content Placeholder 2">
            <a:extLst>
              <a:ext uri="{FF2B5EF4-FFF2-40B4-BE49-F238E27FC236}">
                <a16:creationId xmlns:a16="http://schemas.microsoft.com/office/drawing/2014/main" id="{F9AB72E5-416E-7D4A-945E-D9A81C15AE86}"/>
              </a:ext>
            </a:extLst>
          </p:cNvPr>
          <p:cNvSpPr>
            <a:spLocks noGrp="1"/>
          </p:cNvSpPr>
          <p:nvPr>
            <p:ph idx="1"/>
          </p:nvPr>
        </p:nvSpPr>
        <p:spPr>
          <a:xfrm>
            <a:off x="842211" y="1226839"/>
            <a:ext cx="7958890" cy="4591050"/>
          </a:xfrm>
        </p:spPr>
        <p:txBody>
          <a:bodyPr/>
          <a:lstStyle/>
          <a:p>
            <a:pPr marL="0" indent="0">
              <a:buFontTx/>
              <a:buNone/>
            </a:pPr>
            <a:r>
              <a:rPr lang="en-US" altLang="en-US" sz="2800" b="1" dirty="0">
                <a:solidFill>
                  <a:schemeClr val="accent4">
                    <a:lumMod val="75000"/>
                  </a:schemeClr>
                </a:solidFill>
                <a:latin typeface="Helvetica" pitchFamily="2" charset="0"/>
                <a:ea typeface="ＭＳ Ｐゴシック" panose="020B0600070205080204" pitchFamily="34" charset="-128"/>
              </a:rPr>
              <a:t>Improved...</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Physical well-being</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Emotional well-being</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Overall quality of life </a:t>
            </a:r>
          </a:p>
          <a:p>
            <a:pPr marL="0" indent="0">
              <a:buNone/>
            </a:pPr>
            <a:r>
              <a:rPr lang="en-US" altLang="en-US" sz="2800" b="1" dirty="0">
                <a:solidFill>
                  <a:schemeClr val="accent4">
                    <a:lumMod val="75000"/>
                  </a:schemeClr>
                </a:solidFill>
                <a:latin typeface="Helvetica" pitchFamily="2" charset="0"/>
                <a:ea typeface="ＭＳ Ｐゴシック" panose="020B0600070205080204" pitchFamily="34" charset="-128"/>
              </a:rPr>
              <a:t>Decreased…</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Breast cancer concerns</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Depressive symptoms</a:t>
            </a:r>
          </a:p>
          <a:p>
            <a:pPr marL="635000" lvl="2" indent="-635000">
              <a:buClr>
                <a:srgbClr val="D14B01"/>
              </a:buClr>
              <a:buFont typeface="Wingdings" pitchFamily="2" charset="2"/>
              <a:buChar char="v"/>
            </a:pPr>
            <a:r>
              <a:rPr lang="en-US" altLang="en-US" sz="2800" b="1" dirty="0">
                <a:latin typeface="Helvetica" pitchFamily="2" charset="0"/>
                <a:ea typeface="ＭＳ Ｐゴシック" panose="020B0600070205080204" pitchFamily="34" charset="-128"/>
              </a:rPr>
              <a:t>Somatization </a:t>
            </a:r>
          </a:p>
        </p:txBody>
      </p:sp>
      <p:sp>
        <p:nvSpPr>
          <p:cNvPr id="95235" name="Slide Number Placeholder 3">
            <a:extLst>
              <a:ext uri="{FF2B5EF4-FFF2-40B4-BE49-F238E27FC236}">
                <a16:creationId xmlns:a16="http://schemas.microsoft.com/office/drawing/2014/main" id="{0106ECDC-AF33-7F4F-BB1C-2444D39AE46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2EAE4543-25FA-BE4D-ABE3-D6264C364D17}" type="slidenum">
              <a:rPr lang="en-US" altLang="en-US" sz="1000" b="0">
                <a:solidFill>
                  <a:srgbClr val="FFFFFF"/>
                </a:solidFill>
              </a:rPr>
              <a:pPr eaLnBrk="1" hangingPunct="1"/>
              <a:t>40</a:t>
            </a:fld>
            <a:endParaRPr lang="en-US" altLang="en-US" sz="1000" b="0">
              <a:solidFill>
                <a:srgbClr val="FFFFFF"/>
              </a:solidFill>
            </a:endParaRPr>
          </a:p>
        </p:txBody>
      </p:sp>
    </p:spTree>
    <p:extLst>
      <p:ext uri="{BB962C8B-B14F-4D97-AF65-F5344CB8AC3E}">
        <p14:creationId xmlns:p14="http://schemas.microsoft.com/office/powerpoint/2010/main" val="745620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Maria_R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96054"/>
            <a:ext cx="3657600" cy="2453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ounded Rectangular Callout 7"/>
          <p:cNvSpPr>
            <a:spLocks noChangeArrowheads="1"/>
          </p:cNvSpPr>
          <p:nvPr/>
        </p:nvSpPr>
        <p:spPr bwMode="auto">
          <a:xfrm>
            <a:off x="388612" y="626530"/>
            <a:ext cx="7513336" cy="1947338"/>
          </a:xfrm>
          <a:prstGeom prst="wedgeRoundRectCallout">
            <a:avLst>
              <a:gd name="adj1" fmla="val -4307"/>
              <a:gd name="adj2" fmla="val 92755"/>
              <a:gd name="adj3" fmla="val 16667"/>
            </a:avLst>
          </a:prstGeom>
          <a:solidFill>
            <a:schemeClr val="accent4">
              <a:lumMod val="75000"/>
            </a:schemeClr>
          </a:solidFill>
          <a:ln w="9525">
            <a:solidFill>
              <a:schemeClr val="tx1">
                <a:lumMod val="90000"/>
                <a:lumOff val="10000"/>
              </a:schemeClr>
            </a:solidFill>
            <a:round/>
            <a:headEnd/>
            <a:tailEnd/>
          </a:ln>
        </p:spPr>
        <p:txBody>
          <a:bodyPr/>
          <a:lstStyle/>
          <a:p>
            <a:r>
              <a:rPr lang="en-US" sz="2800" b="1" dirty="0">
                <a:solidFill>
                  <a:srgbClr val="FFFFFF"/>
                </a:solidFill>
              </a:rPr>
              <a:t>“The program changed me because it put me in higher spirits, made me happier, and helped me think positive thoughts so I could push forward and fight.”</a:t>
            </a:r>
          </a:p>
        </p:txBody>
      </p:sp>
    </p:spTree>
    <p:extLst>
      <p:ext uri="{BB962C8B-B14F-4D97-AF65-F5344CB8AC3E}">
        <p14:creationId xmlns:p14="http://schemas.microsoft.com/office/powerpoint/2010/main" val="426829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C23BDD1F-894D-1C48-B24C-6B20C67BE28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D0D52A32-AFE7-C04F-ACCA-0D688CA36BE5}" type="slidenum">
              <a:rPr lang="en-US" altLang="en-US" sz="1000" b="0">
                <a:solidFill>
                  <a:srgbClr val="FFFFFF"/>
                </a:solidFill>
              </a:rPr>
              <a:pPr eaLnBrk="1" hangingPunct="1"/>
              <a:t>42</a:t>
            </a:fld>
            <a:endParaRPr lang="en-US" altLang="en-US" sz="1000" b="0">
              <a:solidFill>
                <a:srgbClr val="FFFFFF"/>
              </a:solidFill>
            </a:endParaRPr>
          </a:p>
        </p:txBody>
      </p:sp>
      <p:sp>
        <p:nvSpPr>
          <p:cNvPr id="46082" name="Rectangle 3">
            <a:extLst>
              <a:ext uri="{FF2B5EF4-FFF2-40B4-BE49-F238E27FC236}">
                <a16:creationId xmlns:a16="http://schemas.microsoft.com/office/drawing/2014/main" id="{9309BA83-7ADC-9D40-9116-16FBC1D9D1E3}"/>
              </a:ext>
            </a:extLst>
          </p:cNvPr>
          <p:cNvSpPr>
            <a:spLocks noGrp="1" noChangeArrowheads="1"/>
          </p:cNvSpPr>
          <p:nvPr>
            <p:ph type="body" idx="4294967295"/>
          </p:nvPr>
        </p:nvSpPr>
        <p:spPr>
          <a:xfrm>
            <a:off x="1138907" y="1021849"/>
            <a:ext cx="6937375" cy="4775200"/>
          </a:xfrm>
        </p:spPr>
        <p:txBody>
          <a:bodyPr/>
          <a:lstStyle/>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r>
              <a:rPr lang="en-US" altLang="en-US" sz="3200" b="1" dirty="0">
                <a:solidFill>
                  <a:schemeClr val="accent4">
                    <a:lumMod val="75000"/>
                  </a:schemeClr>
                </a:solidFill>
                <a:latin typeface="Helvetica" pitchFamily="2" charset="0"/>
                <a:ea typeface="ＭＳ Ｐゴシック" panose="020B0600070205080204" pitchFamily="34" charset="-128"/>
              </a:rPr>
              <a:t>Program of Translation Research</a:t>
            </a:r>
            <a:endParaRPr lang="en-US" altLang="en-US" b="1" dirty="0">
              <a:solidFill>
                <a:schemeClr val="accent4">
                  <a:lumMod val="75000"/>
                </a:schemeClr>
              </a:solidFill>
              <a:latin typeface="Helvetica" pitchFamily="2" charset="0"/>
              <a:ea typeface="ＭＳ Ｐゴシック" panose="020B0600070205080204" pitchFamily="34" charset="-128"/>
            </a:endParaRPr>
          </a:p>
        </p:txBody>
      </p:sp>
      <p:pic>
        <p:nvPicPr>
          <p:cNvPr id="46083" name="Picture 6" descr="Multicult_OrDahliaJLD">
            <a:extLst>
              <a:ext uri="{FF2B5EF4-FFF2-40B4-BE49-F238E27FC236}">
                <a16:creationId xmlns:a16="http://schemas.microsoft.com/office/drawing/2014/main" id="{5A975C6F-2543-634A-8ED1-103728974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639" y="3409449"/>
            <a:ext cx="321786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564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a:xfrm>
            <a:off x="655950" y="1183496"/>
            <a:ext cx="8089900" cy="432811"/>
          </a:xfrm>
        </p:spPr>
        <p:txBody>
          <a:bodyPr>
            <a:noAutofit/>
          </a:bodyPr>
          <a:lstStyle/>
          <a:p>
            <a:pPr algn="ctr"/>
            <a:r>
              <a:rPr lang="en-US" sz="3600" b="1" dirty="0">
                <a:latin typeface="Helvetica" pitchFamily="2" charset="0"/>
                <a:ea typeface="ＭＳ Ｐゴシック" charset="0"/>
                <a:cs typeface="ＭＳ Ｐゴシック" charset="0"/>
              </a:rPr>
              <a:t>Translation Study 1</a:t>
            </a:r>
            <a:endParaRPr lang="en-US" sz="3600" b="1" dirty="0">
              <a:solidFill>
                <a:srgbClr val="FF0000"/>
              </a:solidFill>
              <a:latin typeface="Helvetica" pitchFamily="2" charset="0"/>
              <a:ea typeface="ＭＳ Ｐゴシック" charset="0"/>
              <a:cs typeface="ＭＳ Ｐゴシック" charset="0"/>
            </a:endParaRPr>
          </a:p>
        </p:txBody>
      </p:sp>
      <p:sp>
        <p:nvSpPr>
          <p:cNvPr id="121858" name="Content Placeholder 2"/>
          <p:cNvSpPr>
            <a:spLocks noGrp="1"/>
          </p:cNvSpPr>
          <p:nvPr>
            <p:ph idx="1"/>
          </p:nvPr>
        </p:nvSpPr>
        <p:spPr>
          <a:xfrm>
            <a:off x="228600" y="1938515"/>
            <a:ext cx="8331774" cy="3761185"/>
          </a:xfrm>
        </p:spPr>
        <p:txBody>
          <a:bodyPr>
            <a:normAutofit fontScale="92500" lnSpcReduction="10000"/>
          </a:bodyPr>
          <a:lstStyle/>
          <a:p>
            <a:pPr marL="457200" indent="-457200">
              <a:buClr>
                <a:srgbClr val="D5760D"/>
              </a:buClr>
              <a:buFont typeface="Wingdings" charset="0"/>
              <a:buChar char="v"/>
            </a:pPr>
            <a:r>
              <a:rPr lang="en-US" sz="3000" b="1" i="1" dirty="0">
                <a:solidFill>
                  <a:schemeClr val="accent1">
                    <a:lumMod val="75000"/>
                  </a:schemeClr>
                </a:solidFill>
                <a:latin typeface="Helvetica" pitchFamily="2" charset="0"/>
                <a:ea typeface="ＭＳ Ｐゴシック" charset="0"/>
                <a:cs typeface="ＭＳ Ｐゴシック" charset="0"/>
              </a:rPr>
              <a:t>Population:</a:t>
            </a:r>
            <a:r>
              <a:rPr lang="en-US" b="1" dirty="0">
                <a:solidFill>
                  <a:schemeClr val="accent1">
                    <a:lumMod val="75000"/>
                  </a:schemeClr>
                </a:solidFill>
                <a:latin typeface="Helvetica" pitchFamily="2" charset="0"/>
                <a:ea typeface="ＭＳ Ｐゴシック" charset="0"/>
                <a:cs typeface="ＭＳ Ｐゴシック" charset="0"/>
              </a:rPr>
              <a:t> </a:t>
            </a:r>
            <a:r>
              <a:rPr lang="en-US" sz="2800" b="1" dirty="0">
                <a:latin typeface="Helvetica" pitchFamily="2" charset="0"/>
                <a:ea typeface="ＭＳ Ｐゴシック" charset="0"/>
                <a:cs typeface="ＭＳ Ｐゴシック" charset="0"/>
              </a:rPr>
              <a:t>rural</a:t>
            </a:r>
            <a:r>
              <a:rPr lang="en-US" sz="2800" dirty="0">
                <a:latin typeface="Helvetica" pitchFamily="2" charset="0"/>
                <a:ea typeface="ＭＳ Ｐゴシック" charset="0"/>
                <a:cs typeface="ＭＳ Ｐゴシック" charset="0"/>
              </a:rPr>
              <a:t> Latinas with breast cancer, including U.S.-Mexico border (N=153)</a:t>
            </a:r>
          </a:p>
          <a:p>
            <a:pPr marL="457200" indent="-457200">
              <a:buClr>
                <a:srgbClr val="D5760D"/>
              </a:buClr>
              <a:buFont typeface="Wingdings" charset="0"/>
              <a:buChar char="v"/>
            </a:pPr>
            <a:r>
              <a:rPr lang="en-US" sz="2800" dirty="0">
                <a:latin typeface="Helvetica" pitchFamily="2" charset="0"/>
                <a:ea typeface="ＭＳ Ｐゴシック" charset="0"/>
                <a:cs typeface="ＭＳ Ｐゴシック" charset="0"/>
              </a:rPr>
              <a:t>Method: Peer-to-peer delivery</a:t>
            </a:r>
          </a:p>
          <a:p>
            <a:pPr marL="457200" indent="-457200">
              <a:buClr>
                <a:srgbClr val="D5760D"/>
              </a:buClr>
              <a:buFont typeface="Wingdings" charset="0"/>
              <a:buChar char="v"/>
            </a:pPr>
            <a:r>
              <a:rPr lang="en-US" sz="2800" b="1" i="1" dirty="0">
                <a:solidFill>
                  <a:schemeClr val="accent1">
                    <a:lumMod val="75000"/>
                  </a:schemeClr>
                </a:solidFill>
                <a:latin typeface="Helvetica" pitchFamily="2" charset="0"/>
                <a:ea typeface="ＭＳ Ｐゴシック" charset="0"/>
                <a:cs typeface="ＭＳ Ｐゴシック" charset="0"/>
              </a:rPr>
              <a:t>Biomarkers</a:t>
            </a:r>
            <a:r>
              <a:rPr lang="en-US" sz="2800" dirty="0">
                <a:solidFill>
                  <a:schemeClr val="tx2">
                    <a:lumMod val="75000"/>
                  </a:schemeClr>
                </a:solidFill>
                <a:latin typeface="Helvetica" pitchFamily="2" charset="0"/>
                <a:ea typeface="ＭＳ Ｐゴシック" charset="0"/>
                <a:cs typeface="ＭＳ Ｐゴシック" charset="0"/>
              </a:rPr>
              <a:t> </a:t>
            </a:r>
          </a:p>
          <a:p>
            <a:pPr marL="911225" lvl="1" indent="-457200">
              <a:buClr>
                <a:srgbClr val="D5760D"/>
              </a:buClr>
              <a:buFont typeface="Wingdings" charset="0"/>
              <a:buChar char="v"/>
            </a:pPr>
            <a:r>
              <a:rPr lang="en-US" sz="2800" dirty="0">
                <a:latin typeface="Helvetica" pitchFamily="2" charset="0"/>
                <a:ea typeface="ＭＳ Ｐゴシック" charset="0"/>
              </a:rPr>
              <a:t>cortisol levels – biomarker of chronic stress</a:t>
            </a:r>
          </a:p>
          <a:p>
            <a:pPr marL="911225" lvl="1" indent="-457200">
              <a:buClr>
                <a:srgbClr val="D5760D"/>
              </a:buClr>
              <a:buFont typeface="Wingdings" charset="0"/>
              <a:buChar char="v"/>
            </a:pPr>
            <a:r>
              <a:rPr lang="en-US" sz="2800" dirty="0">
                <a:latin typeface="Helvetica" pitchFamily="2" charset="0"/>
                <a:ea typeface="ＭＳ Ｐゴシック" charset="0"/>
              </a:rPr>
              <a:t>telomere length - robust indicator of biological age and overall health</a:t>
            </a:r>
          </a:p>
          <a:p>
            <a:pPr marL="454025" indent="-457200">
              <a:buClr>
                <a:srgbClr val="D5760D"/>
              </a:buClr>
              <a:buFont typeface="Wingdings" charset="0"/>
              <a:buChar char="v"/>
            </a:pPr>
            <a:r>
              <a:rPr lang="en-US" sz="2800" dirty="0">
                <a:latin typeface="Helvetica" pitchFamily="2" charset="0"/>
                <a:ea typeface="ＭＳ Ｐゴシック" charset="0"/>
              </a:rPr>
              <a:t>94% retention at 6 months</a:t>
            </a:r>
          </a:p>
        </p:txBody>
      </p:sp>
    </p:spTree>
    <p:extLst>
      <p:ext uri="{BB962C8B-B14F-4D97-AF65-F5344CB8AC3E}">
        <p14:creationId xmlns:p14="http://schemas.microsoft.com/office/powerpoint/2010/main" val="1583768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EB32-58AA-C44C-A78A-B595EEFB2F53}"/>
              </a:ext>
            </a:extLst>
          </p:cNvPr>
          <p:cNvSpPr>
            <a:spLocks noGrp="1"/>
          </p:cNvSpPr>
          <p:nvPr>
            <p:ph type="title"/>
          </p:nvPr>
        </p:nvSpPr>
        <p:spPr>
          <a:xfrm>
            <a:off x="457200" y="597877"/>
            <a:ext cx="8433582" cy="1092990"/>
          </a:xfrm>
        </p:spPr>
        <p:txBody>
          <a:bodyPr>
            <a:noAutofit/>
          </a:bodyPr>
          <a:lstStyle/>
          <a:p>
            <a:pPr algn="ctr"/>
            <a:r>
              <a:rPr lang="en-US" sz="3600" b="1" dirty="0">
                <a:latin typeface="Helvetica" pitchFamily="2" charset="0"/>
              </a:rPr>
              <a:t>Translation Study 1</a:t>
            </a:r>
            <a:br>
              <a:rPr lang="en-US" sz="3600" b="1" dirty="0">
                <a:latin typeface="Helvetica" pitchFamily="2" charset="0"/>
              </a:rPr>
            </a:br>
            <a:r>
              <a:rPr lang="en-US" sz="3600" b="1" dirty="0">
                <a:latin typeface="Helvetica" pitchFamily="2" charset="0"/>
              </a:rPr>
              <a:t>Rural Latina BCS</a:t>
            </a:r>
          </a:p>
        </p:txBody>
      </p:sp>
      <p:sp>
        <p:nvSpPr>
          <p:cNvPr id="3" name="Content Placeholder 2">
            <a:extLst>
              <a:ext uri="{FF2B5EF4-FFF2-40B4-BE49-F238E27FC236}">
                <a16:creationId xmlns:a16="http://schemas.microsoft.com/office/drawing/2014/main" id="{AD1014A8-6ADD-B649-A2C2-20D6F7E95334}"/>
              </a:ext>
            </a:extLst>
          </p:cNvPr>
          <p:cNvSpPr>
            <a:spLocks noGrp="1"/>
          </p:cNvSpPr>
          <p:nvPr>
            <p:ph idx="1"/>
          </p:nvPr>
        </p:nvSpPr>
        <p:spPr/>
        <p:txBody>
          <a:bodyPr>
            <a:normAutofit fontScale="92500" lnSpcReduction="10000"/>
          </a:bodyPr>
          <a:lstStyle/>
          <a:p>
            <a:pPr>
              <a:buClr>
                <a:srgbClr val="D5760D"/>
              </a:buClr>
              <a:buFont typeface="Wingdings" pitchFamily="2" charset="2"/>
              <a:buChar char="v"/>
            </a:pPr>
            <a:r>
              <a:rPr lang="en-US" sz="2400" dirty="0">
                <a:latin typeface="Helvetica" pitchFamily="2" charset="0"/>
              </a:rPr>
              <a:t>6-month RCT of 10-week Nuevo </a:t>
            </a:r>
            <a:r>
              <a:rPr lang="en-US" sz="2400" dirty="0" err="1">
                <a:latin typeface="Helvetica" pitchFamily="2" charset="0"/>
              </a:rPr>
              <a:t>Amanecer</a:t>
            </a:r>
            <a:r>
              <a:rPr lang="en-US" sz="2400" dirty="0">
                <a:latin typeface="Helvetica" pitchFamily="2" charset="0"/>
              </a:rPr>
              <a:t> program </a:t>
            </a:r>
          </a:p>
          <a:p>
            <a:pPr>
              <a:buClr>
                <a:srgbClr val="D5760D"/>
              </a:buClr>
              <a:buFont typeface="Wingdings" pitchFamily="2" charset="2"/>
              <a:buChar char="v"/>
            </a:pPr>
            <a:r>
              <a:rPr lang="en-US" sz="2400" dirty="0">
                <a:latin typeface="Helvetica" pitchFamily="2" charset="0"/>
              </a:rPr>
              <a:t>Rural Spanish-speaking Latina BCS living in rural Imperial Valley, Central Valley &amp; Salinas/Watsonville</a:t>
            </a:r>
          </a:p>
          <a:p>
            <a:pPr>
              <a:buClr>
                <a:srgbClr val="D5760D"/>
              </a:buClr>
              <a:buFont typeface="Wingdings" pitchFamily="2" charset="2"/>
              <a:buChar char="v"/>
            </a:pPr>
            <a:r>
              <a:rPr lang="en-US" sz="2400" dirty="0">
                <a:latin typeface="Helvetica" pitchFamily="2" charset="0"/>
              </a:rPr>
              <a:t>153 women randomized to NA vs. wait-list</a:t>
            </a:r>
          </a:p>
          <a:p>
            <a:pPr>
              <a:buClr>
                <a:srgbClr val="D5760D"/>
              </a:buClr>
              <a:buFont typeface="Wingdings" pitchFamily="2" charset="2"/>
              <a:buChar char="v"/>
            </a:pPr>
            <a:r>
              <a:rPr lang="en-US" sz="2400" dirty="0">
                <a:latin typeface="Helvetica" pitchFamily="2" charset="0"/>
              </a:rPr>
              <a:t>Mean age = 55 years (range 28-88)</a:t>
            </a:r>
          </a:p>
          <a:p>
            <a:pPr>
              <a:buClr>
                <a:srgbClr val="D5760D"/>
              </a:buClr>
              <a:buFont typeface="Wingdings" pitchFamily="2" charset="2"/>
              <a:buChar char="v"/>
            </a:pPr>
            <a:r>
              <a:rPr lang="en-US" sz="2400" dirty="0">
                <a:latin typeface="Helvetica" pitchFamily="2" charset="0"/>
              </a:rPr>
              <a:t>&gt; 50% have Medicaid/no insurance</a:t>
            </a:r>
          </a:p>
          <a:p>
            <a:pPr>
              <a:buClr>
                <a:srgbClr val="D5760D"/>
              </a:buClr>
              <a:buFont typeface="Wingdings" pitchFamily="2" charset="2"/>
              <a:buChar char="v"/>
            </a:pPr>
            <a:r>
              <a:rPr lang="en-US" sz="2400" dirty="0">
                <a:latin typeface="Helvetica" pitchFamily="2" charset="0"/>
              </a:rPr>
              <a:t>70% &lt; high school education</a:t>
            </a:r>
          </a:p>
          <a:p>
            <a:pPr>
              <a:buClr>
                <a:srgbClr val="D5760D"/>
              </a:buClr>
              <a:buFont typeface="Wingdings" pitchFamily="2" charset="2"/>
              <a:buChar char="v"/>
            </a:pPr>
            <a:r>
              <a:rPr lang="en-US" sz="2400" dirty="0">
                <a:latin typeface="Helvetica" pitchFamily="2" charset="0"/>
              </a:rPr>
              <a:t>About half report financial hardship</a:t>
            </a:r>
          </a:p>
          <a:p>
            <a:pPr>
              <a:buClr>
                <a:srgbClr val="D5760D"/>
              </a:buClr>
              <a:buFont typeface="Wingdings" pitchFamily="2" charset="2"/>
              <a:buChar char="v"/>
            </a:pPr>
            <a:r>
              <a:rPr lang="en-US" sz="2400" dirty="0">
                <a:latin typeface="Helvetica" pitchFamily="2" charset="0"/>
              </a:rPr>
              <a:t>97% Mexican origin</a:t>
            </a:r>
          </a:p>
          <a:p>
            <a:endParaRPr lang="en-US" dirty="0"/>
          </a:p>
        </p:txBody>
      </p:sp>
    </p:spTree>
    <p:extLst>
      <p:ext uri="{BB962C8B-B14F-4D97-AF65-F5344CB8AC3E}">
        <p14:creationId xmlns:p14="http://schemas.microsoft.com/office/powerpoint/2010/main" val="860512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EB32-58AA-C44C-A78A-B595EEFB2F53}"/>
              </a:ext>
            </a:extLst>
          </p:cNvPr>
          <p:cNvSpPr>
            <a:spLocks noGrp="1"/>
          </p:cNvSpPr>
          <p:nvPr>
            <p:ph type="title"/>
          </p:nvPr>
        </p:nvSpPr>
        <p:spPr>
          <a:xfrm>
            <a:off x="457200" y="801857"/>
            <a:ext cx="8229600" cy="889009"/>
          </a:xfrm>
        </p:spPr>
        <p:txBody>
          <a:bodyPr>
            <a:normAutofit fontScale="90000"/>
          </a:bodyPr>
          <a:lstStyle/>
          <a:p>
            <a:pPr algn="ctr"/>
            <a:r>
              <a:rPr lang="en-US" sz="3600" b="1" dirty="0">
                <a:latin typeface="Helvetica" pitchFamily="2" charset="0"/>
              </a:rPr>
              <a:t>Translation Study 1</a:t>
            </a:r>
            <a:br>
              <a:rPr lang="en-US" sz="3600" b="1" dirty="0">
                <a:latin typeface="Helvetica" pitchFamily="2" charset="0"/>
              </a:rPr>
            </a:br>
            <a:r>
              <a:rPr lang="en-US" sz="3600" b="1" dirty="0">
                <a:latin typeface="Helvetica" pitchFamily="2" charset="0"/>
              </a:rPr>
              <a:t>Rural Latina BCS (n=153)</a:t>
            </a:r>
          </a:p>
        </p:txBody>
      </p:sp>
      <p:sp>
        <p:nvSpPr>
          <p:cNvPr id="3" name="Content Placeholder 2">
            <a:extLst>
              <a:ext uri="{FF2B5EF4-FFF2-40B4-BE49-F238E27FC236}">
                <a16:creationId xmlns:a16="http://schemas.microsoft.com/office/drawing/2014/main" id="{AD1014A8-6ADD-B649-A2C2-20D6F7E95334}"/>
              </a:ext>
            </a:extLst>
          </p:cNvPr>
          <p:cNvSpPr>
            <a:spLocks noGrp="1"/>
          </p:cNvSpPr>
          <p:nvPr>
            <p:ph idx="1"/>
          </p:nvPr>
        </p:nvSpPr>
        <p:spPr>
          <a:xfrm>
            <a:off x="457200" y="2100943"/>
            <a:ext cx="7968343" cy="3663043"/>
          </a:xfrm>
        </p:spPr>
        <p:txBody>
          <a:bodyPr>
            <a:normAutofit/>
          </a:bodyPr>
          <a:lstStyle/>
          <a:p>
            <a:pPr marL="65088" indent="0" algn="ctr">
              <a:buClr>
                <a:srgbClr val="D5760D"/>
              </a:buClr>
              <a:buNone/>
            </a:pPr>
            <a:r>
              <a:rPr lang="en-US" sz="2800" dirty="0">
                <a:latin typeface="Helvetica" pitchFamily="2" charset="0"/>
              </a:rPr>
              <a:t>Survey to Assess Primary Outcomes</a:t>
            </a:r>
          </a:p>
          <a:p>
            <a:pPr marL="65088" indent="0" algn="ctr">
              <a:buClr>
                <a:srgbClr val="D5760D"/>
              </a:buClr>
              <a:buNone/>
            </a:pPr>
            <a:endParaRPr lang="en-US" sz="1600" dirty="0">
              <a:latin typeface="Helvetica" pitchFamily="2" charset="0"/>
            </a:endParaRPr>
          </a:p>
          <a:p>
            <a:pPr marL="585788" indent="-520700">
              <a:buClr>
                <a:srgbClr val="D5760D"/>
              </a:buClr>
              <a:buFont typeface="Wingdings" pitchFamily="2" charset="2"/>
              <a:buChar char="v"/>
            </a:pPr>
            <a:r>
              <a:rPr lang="en-US" sz="3600" dirty="0">
                <a:latin typeface="Helvetica" pitchFamily="2" charset="0"/>
              </a:rPr>
              <a:t>90% retention at 3 months </a:t>
            </a:r>
          </a:p>
          <a:p>
            <a:pPr marL="585788" indent="-520700">
              <a:buClr>
                <a:srgbClr val="D5760D"/>
              </a:buClr>
              <a:buFont typeface="Wingdings" pitchFamily="2" charset="2"/>
              <a:buChar char="v"/>
            </a:pPr>
            <a:r>
              <a:rPr lang="en-US" sz="3600" dirty="0">
                <a:latin typeface="Helvetica" pitchFamily="2" charset="0"/>
              </a:rPr>
              <a:t>92% retention at 6 months</a:t>
            </a:r>
          </a:p>
          <a:p>
            <a:pPr marL="0" indent="0">
              <a:buNone/>
            </a:pPr>
            <a:endParaRPr lang="en-US" dirty="0"/>
          </a:p>
        </p:txBody>
      </p:sp>
    </p:spTree>
    <p:extLst>
      <p:ext uri="{BB962C8B-B14F-4D97-AF65-F5344CB8AC3E}">
        <p14:creationId xmlns:p14="http://schemas.microsoft.com/office/powerpoint/2010/main" val="515603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idx="4294967295"/>
          </p:nvPr>
        </p:nvSpPr>
        <p:spPr bwMode="auto">
          <a:xfrm>
            <a:off x="304800" y="685800"/>
            <a:ext cx="7772400" cy="838200"/>
          </a:xfrm>
          <a:prstGeom prst="rect">
            <a:avLst/>
          </a:prstGeom>
          <a:noFill/>
          <a:ln>
            <a:miter lim="800000"/>
            <a:headEnd/>
            <a:tailEnd/>
          </a:ln>
        </p:spPr>
        <p:txBody>
          <a:bodyPr>
            <a:normAutofit fontScale="90000"/>
          </a:bodyPr>
          <a:lstStyle/>
          <a:p>
            <a:pPr eaLnBrk="1" hangingPunct="1"/>
            <a:r>
              <a:rPr lang="en-US" sz="3600" b="1" dirty="0"/>
              <a:t>Participant-centered Biospecimen Collection Results</a:t>
            </a:r>
          </a:p>
        </p:txBody>
      </p:sp>
      <p:graphicFrame>
        <p:nvGraphicFramePr>
          <p:cNvPr id="2" name="Table 1">
            <a:extLst>
              <a:ext uri="{FF2B5EF4-FFF2-40B4-BE49-F238E27FC236}">
                <a16:creationId xmlns:a16="http://schemas.microsoft.com/office/drawing/2014/main" id="{0664FF3D-81C4-7949-84E9-14DD7646B3DF}"/>
              </a:ext>
            </a:extLst>
          </p:cNvPr>
          <p:cNvGraphicFramePr>
            <a:graphicFrameLocks noGrp="1"/>
          </p:cNvGraphicFramePr>
          <p:nvPr>
            <p:extLst>
              <p:ext uri="{D42A27DB-BD31-4B8C-83A1-F6EECF244321}">
                <p14:modId xmlns:p14="http://schemas.microsoft.com/office/powerpoint/2010/main" val="1901883079"/>
              </p:ext>
            </p:extLst>
          </p:nvPr>
        </p:nvGraphicFramePr>
        <p:xfrm>
          <a:off x="514350" y="2809240"/>
          <a:ext cx="8315325" cy="2468880"/>
        </p:xfrm>
        <a:graphic>
          <a:graphicData uri="http://schemas.openxmlformats.org/drawingml/2006/table">
            <a:tbl>
              <a:tblPr firstRow="1" bandRow="1">
                <a:tableStyleId>{00A15C55-8517-42AA-B614-E9B94910E393}</a:tableStyleId>
              </a:tblPr>
              <a:tblGrid>
                <a:gridCol w="2771775">
                  <a:extLst>
                    <a:ext uri="{9D8B030D-6E8A-4147-A177-3AD203B41FA5}">
                      <a16:colId xmlns:a16="http://schemas.microsoft.com/office/drawing/2014/main" val="121853559"/>
                    </a:ext>
                  </a:extLst>
                </a:gridCol>
                <a:gridCol w="2192391">
                  <a:extLst>
                    <a:ext uri="{9D8B030D-6E8A-4147-A177-3AD203B41FA5}">
                      <a16:colId xmlns:a16="http://schemas.microsoft.com/office/drawing/2014/main" val="1280939093"/>
                    </a:ext>
                  </a:extLst>
                </a:gridCol>
                <a:gridCol w="3351159">
                  <a:extLst>
                    <a:ext uri="{9D8B030D-6E8A-4147-A177-3AD203B41FA5}">
                      <a16:colId xmlns:a16="http://schemas.microsoft.com/office/drawing/2014/main" val="763224217"/>
                    </a:ext>
                  </a:extLst>
                </a:gridCol>
              </a:tblGrid>
              <a:tr h="370840">
                <a:tc>
                  <a:txBody>
                    <a:bodyPr/>
                    <a:lstStyle/>
                    <a:p>
                      <a:endParaRPr lang="en-US" sz="2400" dirty="0"/>
                    </a:p>
                  </a:txBody>
                  <a:tcPr/>
                </a:tc>
                <a:tc>
                  <a:txBody>
                    <a:bodyPr/>
                    <a:lstStyle/>
                    <a:p>
                      <a:r>
                        <a:rPr lang="en-US" sz="2400" dirty="0"/>
                        <a:t>Baseline (%)</a:t>
                      </a:r>
                    </a:p>
                  </a:txBody>
                  <a:tcPr/>
                </a:tc>
                <a:tc>
                  <a:txBody>
                    <a:bodyPr/>
                    <a:lstStyle/>
                    <a:p>
                      <a:r>
                        <a:rPr lang="en-US" sz="2400" dirty="0"/>
                        <a:t>6-mo. Follow-up (%)</a:t>
                      </a:r>
                    </a:p>
                  </a:txBody>
                  <a:tcPr/>
                </a:tc>
                <a:extLst>
                  <a:ext uri="{0D108BD9-81ED-4DB2-BD59-A6C34878D82A}">
                    <a16:rowId xmlns:a16="http://schemas.microsoft.com/office/drawing/2014/main" val="3188566778"/>
                  </a:ext>
                </a:extLst>
              </a:tr>
              <a:tr h="370840">
                <a:tc>
                  <a:txBody>
                    <a:bodyPr/>
                    <a:lstStyle/>
                    <a:p>
                      <a:r>
                        <a:rPr lang="en-US" sz="2400" dirty="0"/>
                        <a:t>Saliva samples (9) for CAR analysis</a:t>
                      </a:r>
                    </a:p>
                  </a:txBody>
                  <a:tcPr/>
                </a:tc>
                <a:tc>
                  <a:txBody>
                    <a:bodyPr/>
                    <a:lstStyle/>
                    <a:p>
                      <a:pPr algn="ctr"/>
                      <a:r>
                        <a:rPr lang="en-US" sz="2400" dirty="0"/>
                        <a:t>89</a:t>
                      </a:r>
                    </a:p>
                  </a:txBody>
                  <a:tcPr/>
                </a:tc>
                <a:tc>
                  <a:txBody>
                    <a:bodyPr/>
                    <a:lstStyle/>
                    <a:p>
                      <a:pPr algn="ctr"/>
                      <a:r>
                        <a:rPr lang="en-US" sz="2400" dirty="0"/>
                        <a:t>76</a:t>
                      </a:r>
                    </a:p>
                  </a:txBody>
                  <a:tcPr/>
                </a:tc>
                <a:extLst>
                  <a:ext uri="{0D108BD9-81ED-4DB2-BD59-A6C34878D82A}">
                    <a16:rowId xmlns:a16="http://schemas.microsoft.com/office/drawing/2014/main" val="3806104817"/>
                  </a:ext>
                </a:extLst>
              </a:tr>
              <a:tr h="370840">
                <a:tc>
                  <a:txBody>
                    <a:bodyPr/>
                    <a:lstStyle/>
                    <a:p>
                      <a:r>
                        <a:rPr lang="en-US" sz="2400" dirty="0"/>
                        <a:t>Saliva buccal cells (DNA) for telomere length analysis</a:t>
                      </a:r>
                    </a:p>
                  </a:txBody>
                  <a:tcPr/>
                </a:tc>
                <a:tc>
                  <a:txBody>
                    <a:bodyPr/>
                    <a:lstStyle/>
                    <a:p>
                      <a:pPr algn="ctr"/>
                      <a:r>
                        <a:rPr lang="en-US" sz="2400" dirty="0"/>
                        <a:t>97</a:t>
                      </a:r>
                    </a:p>
                  </a:txBody>
                  <a:tcPr/>
                </a:tc>
                <a:tc>
                  <a:txBody>
                    <a:bodyPr/>
                    <a:lstStyle/>
                    <a:p>
                      <a:pPr algn="ctr"/>
                      <a:r>
                        <a:rPr lang="en-US" sz="2400" dirty="0"/>
                        <a:t>85</a:t>
                      </a:r>
                    </a:p>
                  </a:txBody>
                  <a:tcPr/>
                </a:tc>
                <a:extLst>
                  <a:ext uri="{0D108BD9-81ED-4DB2-BD59-A6C34878D82A}">
                    <a16:rowId xmlns:a16="http://schemas.microsoft.com/office/drawing/2014/main" val="1447252784"/>
                  </a:ext>
                </a:extLst>
              </a:tr>
            </a:tbl>
          </a:graphicData>
        </a:graphic>
      </p:graphicFrame>
      <p:sp>
        <p:nvSpPr>
          <p:cNvPr id="3" name="TextBox 2">
            <a:extLst>
              <a:ext uri="{FF2B5EF4-FFF2-40B4-BE49-F238E27FC236}">
                <a16:creationId xmlns:a16="http://schemas.microsoft.com/office/drawing/2014/main" id="{BB49A9E0-9B90-174E-B05D-1D5F8D38CE58}"/>
              </a:ext>
            </a:extLst>
          </p:cNvPr>
          <p:cNvSpPr txBox="1"/>
          <p:nvPr/>
        </p:nvSpPr>
        <p:spPr>
          <a:xfrm>
            <a:off x="1257301" y="1751121"/>
            <a:ext cx="6319837" cy="830997"/>
          </a:xfrm>
          <a:prstGeom prst="rect">
            <a:avLst/>
          </a:prstGeom>
          <a:noFill/>
        </p:spPr>
        <p:txBody>
          <a:bodyPr wrap="square" rtlCol="0">
            <a:spAutoFit/>
          </a:bodyPr>
          <a:lstStyle/>
          <a:p>
            <a:pPr algn="ctr"/>
            <a:r>
              <a:rPr lang="en-US" sz="2400" dirty="0"/>
              <a:t>103 Rural, Low SES </a:t>
            </a:r>
          </a:p>
          <a:p>
            <a:pPr algn="ctr"/>
            <a:r>
              <a:rPr lang="en-US" sz="2400" dirty="0"/>
              <a:t>Latina Breast Cancer Survivors</a:t>
            </a:r>
          </a:p>
        </p:txBody>
      </p:sp>
      <p:sp>
        <p:nvSpPr>
          <p:cNvPr id="4" name="TextBox 3">
            <a:extLst>
              <a:ext uri="{FF2B5EF4-FFF2-40B4-BE49-F238E27FC236}">
                <a16:creationId xmlns:a16="http://schemas.microsoft.com/office/drawing/2014/main" id="{1523DE7D-6B7D-B34F-8E86-19A74DBD4D19}"/>
              </a:ext>
            </a:extLst>
          </p:cNvPr>
          <p:cNvSpPr txBox="1"/>
          <p:nvPr/>
        </p:nvSpPr>
        <p:spPr>
          <a:xfrm>
            <a:off x="5285014" y="5864423"/>
            <a:ext cx="3771900" cy="307777"/>
          </a:xfrm>
          <a:prstGeom prst="rect">
            <a:avLst/>
          </a:prstGeom>
          <a:noFill/>
        </p:spPr>
        <p:txBody>
          <a:bodyPr wrap="square" rtlCol="0">
            <a:spAutoFit/>
          </a:bodyPr>
          <a:lstStyle/>
          <a:p>
            <a:pPr algn="r"/>
            <a:r>
              <a:rPr lang="en-US" sz="1400" dirty="0" err="1">
                <a:latin typeface="Helvetica" panose="020B0604020202020204" pitchFamily="34" charset="0"/>
                <a:cs typeface="Helvetica" panose="020B0604020202020204" pitchFamily="34" charset="0"/>
              </a:rPr>
              <a:t>Samayoa</a:t>
            </a:r>
            <a:r>
              <a:rPr lang="en-US" sz="1400" dirty="0">
                <a:latin typeface="Helvetica" panose="020B0604020202020204" pitchFamily="34" charset="0"/>
                <a:cs typeface="Helvetica" panose="020B0604020202020204" pitchFamily="34" charset="0"/>
              </a:rPr>
              <a:t> C. in preparation</a:t>
            </a:r>
          </a:p>
        </p:txBody>
      </p:sp>
    </p:spTree>
    <p:extLst>
      <p:ext uri="{BB962C8B-B14F-4D97-AF65-F5344CB8AC3E}">
        <p14:creationId xmlns:p14="http://schemas.microsoft.com/office/powerpoint/2010/main" val="39090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EB32-58AA-C44C-A78A-B595EEFB2F53}"/>
              </a:ext>
            </a:extLst>
          </p:cNvPr>
          <p:cNvSpPr>
            <a:spLocks noGrp="1"/>
          </p:cNvSpPr>
          <p:nvPr>
            <p:ph type="title"/>
          </p:nvPr>
        </p:nvSpPr>
        <p:spPr>
          <a:xfrm>
            <a:off x="457200" y="801857"/>
            <a:ext cx="8229600" cy="889009"/>
          </a:xfrm>
        </p:spPr>
        <p:txBody>
          <a:bodyPr>
            <a:normAutofit fontScale="90000"/>
          </a:bodyPr>
          <a:lstStyle/>
          <a:p>
            <a:pPr algn="ctr"/>
            <a:r>
              <a:rPr lang="en-US" sz="3600" b="1" dirty="0">
                <a:latin typeface="Helvetica" pitchFamily="2" charset="0"/>
              </a:rPr>
              <a:t>Translation Study 1</a:t>
            </a:r>
            <a:br>
              <a:rPr lang="en-US" sz="3600" b="1" dirty="0">
                <a:latin typeface="Helvetica" pitchFamily="2" charset="0"/>
              </a:rPr>
            </a:br>
            <a:r>
              <a:rPr lang="en-US" sz="3600" b="1" dirty="0">
                <a:latin typeface="Helvetica" pitchFamily="2" charset="0"/>
              </a:rPr>
              <a:t>Preliminary Results</a:t>
            </a:r>
          </a:p>
        </p:txBody>
      </p:sp>
      <p:sp>
        <p:nvSpPr>
          <p:cNvPr id="3" name="Content Placeholder 2">
            <a:extLst>
              <a:ext uri="{FF2B5EF4-FFF2-40B4-BE49-F238E27FC236}">
                <a16:creationId xmlns:a16="http://schemas.microsoft.com/office/drawing/2014/main" id="{AD1014A8-6ADD-B649-A2C2-20D6F7E95334}"/>
              </a:ext>
            </a:extLst>
          </p:cNvPr>
          <p:cNvSpPr>
            <a:spLocks noGrp="1"/>
          </p:cNvSpPr>
          <p:nvPr>
            <p:ph idx="1"/>
          </p:nvPr>
        </p:nvSpPr>
        <p:spPr>
          <a:xfrm>
            <a:off x="2755527" y="2367891"/>
            <a:ext cx="4806058" cy="1376838"/>
          </a:xfrm>
        </p:spPr>
        <p:txBody>
          <a:bodyPr>
            <a:normAutofit fontScale="85000" lnSpcReduction="10000"/>
          </a:bodyPr>
          <a:lstStyle/>
          <a:p>
            <a:pPr marL="0" indent="0" algn="ctr">
              <a:buNone/>
            </a:pPr>
            <a:r>
              <a:rPr lang="en-US" b="1" dirty="0">
                <a:latin typeface="Helvetica" pitchFamily="2" charset="0"/>
              </a:rPr>
              <a:t>Cortisol Awakening Response </a:t>
            </a:r>
            <a:r>
              <a:rPr lang="en-US" dirty="0">
                <a:latin typeface="Helvetica" pitchFamily="2" charset="0"/>
              </a:rPr>
              <a:t>(CAR) measure the activity of the HPA axis; curves that demonstrate a cortisol peak 30 minutes after awakening and a cortisol dip bedtime were considered normal (</a:t>
            </a:r>
            <a:r>
              <a:rPr lang="en-US" dirty="0" err="1">
                <a:latin typeface="Helvetica" pitchFamily="2" charset="0"/>
              </a:rPr>
              <a:t>Samayoa</a:t>
            </a:r>
            <a:r>
              <a:rPr lang="en-US" dirty="0">
                <a:latin typeface="Helvetica" pitchFamily="2" charset="0"/>
              </a:rPr>
              <a:t> C)</a:t>
            </a:r>
          </a:p>
        </p:txBody>
      </p:sp>
      <p:pic>
        <p:nvPicPr>
          <p:cNvPr id="5" name="Picture 4">
            <a:extLst>
              <a:ext uri="{FF2B5EF4-FFF2-40B4-BE49-F238E27FC236}">
                <a16:creationId xmlns:a16="http://schemas.microsoft.com/office/drawing/2014/main" id="{B2BEFDEF-147E-9C46-97B3-7FAE2BB6C33D}"/>
              </a:ext>
            </a:extLst>
          </p:cNvPr>
          <p:cNvPicPr>
            <a:picLocks noChangeAspect="1"/>
          </p:cNvPicPr>
          <p:nvPr/>
        </p:nvPicPr>
        <p:blipFill>
          <a:blip r:embed="rId3"/>
          <a:stretch>
            <a:fillRect/>
          </a:stretch>
        </p:blipFill>
        <p:spPr>
          <a:xfrm>
            <a:off x="301495" y="2157638"/>
            <a:ext cx="2386179" cy="1651970"/>
          </a:xfrm>
          <a:prstGeom prst="rect">
            <a:avLst/>
          </a:prstGeom>
        </p:spPr>
      </p:pic>
      <p:sp>
        <p:nvSpPr>
          <p:cNvPr id="7" name="TextBox 6">
            <a:extLst>
              <a:ext uri="{FF2B5EF4-FFF2-40B4-BE49-F238E27FC236}">
                <a16:creationId xmlns:a16="http://schemas.microsoft.com/office/drawing/2014/main" id="{E34E29EB-AF04-5A4B-9794-D9EBD5883B46}"/>
              </a:ext>
            </a:extLst>
          </p:cNvPr>
          <p:cNvSpPr txBox="1"/>
          <p:nvPr/>
        </p:nvSpPr>
        <p:spPr>
          <a:xfrm>
            <a:off x="858668" y="1901798"/>
            <a:ext cx="1271016" cy="400110"/>
          </a:xfrm>
          <a:prstGeom prst="rect">
            <a:avLst/>
          </a:prstGeom>
          <a:noFill/>
        </p:spPr>
        <p:txBody>
          <a:bodyPr wrap="square" rtlCol="0">
            <a:spAutoFit/>
          </a:bodyPr>
          <a:lstStyle/>
          <a:p>
            <a:r>
              <a:rPr lang="en-US" sz="2000" dirty="0"/>
              <a:t>Baseline</a:t>
            </a:r>
          </a:p>
        </p:txBody>
      </p:sp>
      <p:sp>
        <p:nvSpPr>
          <p:cNvPr id="8" name="TextBox 7">
            <a:extLst>
              <a:ext uri="{FF2B5EF4-FFF2-40B4-BE49-F238E27FC236}">
                <a16:creationId xmlns:a16="http://schemas.microsoft.com/office/drawing/2014/main" id="{219AA98F-9CC0-0A40-BCB9-7FD0BAA0B6C4}"/>
              </a:ext>
            </a:extLst>
          </p:cNvPr>
          <p:cNvSpPr txBox="1"/>
          <p:nvPr/>
        </p:nvSpPr>
        <p:spPr>
          <a:xfrm>
            <a:off x="3947037" y="4551134"/>
            <a:ext cx="3825386" cy="1200329"/>
          </a:xfrm>
          <a:prstGeom prst="rect">
            <a:avLst/>
          </a:prstGeom>
          <a:noFill/>
        </p:spPr>
        <p:txBody>
          <a:bodyPr wrap="square" rtlCol="0">
            <a:spAutoFit/>
          </a:bodyPr>
          <a:lstStyle/>
          <a:p>
            <a:pPr algn="ctr"/>
            <a:r>
              <a:rPr lang="en-US" dirty="0">
                <a:latin typeface="Helvetica" pitchFamily="2" charset="0"/>
              </a:rPr>
              <a:t>Group x Time Interaction: Intervention vs. Wait-List Control</a:t>
            </a:r>
          </a:p>
          <a:p>
            <a:pPr algn="ctr"/>
            <a:r>
              <a:rPr lang="en-US" dirty="0">
                <a:latin typeface="Helvetica" pitchFamily="2" charset="0"/>
              </a:rPr>
              <a:t>(baseline, 3-mo, 6 mo. assessments)</a:t>
            </a:r>
          </a:p>
        </p:txBody>
      </p:sp>
      <p:sp>
        <p:nvSpPr>
          <p:cNvPr id="10" name="Down Arrow 9">
            <a:extLst>
              <a:ext uri="{FF2B5EF4-FFF2-40B4-BE49-F238E27FC236}">
                <a16:creationId xmlns:a16="http://schemas.microsoft.com/office/drawing/2014/main" id="{9B482389-DBD9-0544-8B5C-CCF96A605AD2}"/>
              </a:ext>
            </a:extLst>
          </p:cNvPr>
          <p:cNvSpPr/>
          <p:nvPr/>
        </p:nvSpPr>
        <p:spPr>
          <a:xfrm>
            <a:off x="882485" y="5023422"/>
            <a:ext cx="394716" cy="8858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07D3D9F-D528-2946-A57B-8E168263609B}"/>
              </a:ext>
            </a:extLst>
          </p:cNvPr>
          <p:cNvPicPr>
            <a:picLocks noChangeAspect="1"/>
          </p:cNvPicPr>
          <p:nvPr/>
        </p:nvPicPr>
        <p:blipFill>
          <a:blip r:embed="rId4"/>
          <a:stretch>
            <a:fillRect/>
          </a:stretch>
        </p:blipFill>
        <p:spPr>
          <a:xfrm>
            <a:off x="1623442" y="5355763"/>
            <a:ext cx="1992762" cy="664254"/>
          </a:xfrm>
          <a:prstGeom prst="rect">
            <a:avLst/>
          </a:prstGeom>
        </p:spPr>
      </p:pic>
      <p:sp>
        <p:nvSpPr>
          <p:cNvPr id="13" name="Down Arrow 12">
            <a:extLst>
              <a:ext uri="{FF2B5EF4-FFF2-40B4-BE49-F238E27FC236}">
                <a16:creationId xmlns:a16="http://schemas.microsoft.com/office/drawing/2014/main" id="{0E025488-760D-FF41-A91F-7D63D7BCEA10}"/>
              </a:ext>
            </a:extLst>
          </p:cNvPr>
          <p:cNvSpPr/>
          <p:nvPr/>
        </p:nvSpPr>
        <p:spPr>
          <a:xfrm rot="10800000">
            <a:off x="882495" y="3842242"/>
            <a:ext cx="394716" cy="8858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pic>
        <p:nvPicPr>
          <p:cNvPr id="19" name="Picture 18">
            <a:extLst>
              <a:ext uri="{FF2B5EF4-FFF2-40B4-BE49-F238E27FC236}">
                <a16:creationId xmlns:a16="http://schemas.microsoft.com/office/drawing/2014/main" id="{243FEB22-A543-0342-A521-641973688A31}"/>
              </a:ext>
            </a:extLst>
          </p:cNvPr>
          <p:cNvPicPr>
            <a:picLocks noChangeAspect="1"/>
          </p:cNvPicPr>
          <p:nvPr/>
        </p:nvPicPr>
        <p:blipFill>
          <a:blip r:embed="rId5"/>
          <a:stretch>
            <a:fillRect/>
          </a:stretch>
        </p:blipFill>
        <p:spPr>
          <a:xfrm>
            <a:off x="1719923" y="4525629"/>
            <a:ext cx="1799799" cy="826306"/>
          </a:xfrm>
          <a:prstGeom prst="rect">
            <a:avLst/>
          </a:prstGeom>
        </p:spPr>
      </p:pic>
      <p:sp>
        <p:nvSpPr>
          <p:cNvPr id="20" name="TextBox 19">
            <a:extLst>
              <a:ext uri="{FF2B5EF4-FFF2-40B4-BE49-F238E27FC236}">
                <a16:creationId xmlns:a16="http://schemas.microsoft.com/office/drawing/2014/main" id="{5E9E0C09-259D-1F4C-A0DE-A0B9887BEF70}"/>
              </a:ext>
            </a:extLst>
          </p:cNvPr>
          <p:cNvSpPr txBox="1"/>
          <p:nvPr/>
        </p:nvSpPr>
        <p:spPr>
          <a:xfrm>
            <a:off x="1494176" y="4085503"/>
            <a:ext cx="2461466" cy="369332"/>
          </a:xfrm>
          <a:prstGeom prst="rect">
            <a:avLst/>
          </a:prstGeom>
          <a:noFill/>
        </p:spPr>
        <p:txBody>
          <a:bodyPr wrap="square" rtlCol="0">
            <a:spAutoFit/>
          </a:bodyPr>
          <a:lstStyle/>
          <a:p>
            <a:r>
              <a:rPr lang="en-US" dirty="0">
                <a:solidFill>
                  <a:srgbClr val="7030A0"/>
                </a:solidFill>
                <a:latin typeface="Helvetica" pitchFamily="2" charset="0"/>
              </a:rPr>
              <a:t>Ability to Relax at Will</a:t>
            </a:r>
          </a:p>
        </p:txBody>
      </p:sp>
    </p:spTree>
    <p:extLst>
      <p:ext uri="{BB962C8B-B14F-4D97-AF65-F5344CB8AC3E}">
        <p14:creationId xmlns:p14="http://schemas.microsoft.com/office/powerpoint/2010/main" val="1760361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88EFDB-3B10-F045-9267-A3EEC7B931FC}"/>
              </a:ext>
            </a:extLst>
          </p:cNvPr>
          <p:cNvPicPr/>
          <p:nvPr/>
        </p:nvPicPr>
        <p:blipFill>
          <a:blip r:embed="rId2">
            <a:extLst>
              <a:ext uri="{28A0092B-C50C-407E-A947-70E740481C1C}">
                <a14:useLocalDpi xmlns:a14="http://schemas.microsoft.com/office/drawing/2010/main" val="0"/>
              </a:ext>
            </a:extLst>
          </a:blip>
          <a:stretch>
            <a:fillRect/>
          </a:stretch>
        </p:blipFill>
        <p:spPr>
          <a:xfrm>
            <a:off x="5956663" y="1367787"/>
            <a:ext cx="2692400" cy="4572000"/>
          </a:xfrm>
          <a:prstGeom prst="rect">
            <a:avLst/>
          </a:prstGeom>
          <a:ln>
            <a:solidFill>
              <a:schemeClr val="tx1"/>
            </a:solidFill>
          </a:ln>
        </p:spPr>
      </p:pic>
      <p:sp>
        <p:nvSpPr>
          <p:cNvPr id="4" name="Rectangle 2">
            <a:extLst>
              <a:ext uri="{FF2B5EF4-FFF2-40B4-BE49-F238E27FC236}">
                <a16:creationId xmlns:a16="http://schemas.microsoft.com/office/drawing/2014/main" id="{8B93232B-0E37-874A-A5E8-CEE3CD6B4406}"/>
              </a:ext>
            </a:extLst>
          </p:cNvPr>
          <p:cNvSpPr txBox="1">
            <a:spLocks noRot="1" noChangeArrowheads="1"/>
          </p:cNvSpPr>
          <p:nvPr/>
        </p:nvSpPr>
        <p:spPr bwMode="auto">
          <a:xfrm>
            <a:off x="0" y="736371"/>
            <a:ext cx="8482542" cy="631416"/>
          </a:xfrm>
          <a:prstGeom prst="rect">
            <a:avLst/>
          </a:prstGeom>
          <a:noFill/>
          <a:ln w="9525" algn="ctr">
            <a:noFill/>
            <a:miter lim="800000"/>
            <a:headEnd/>
            <a:tailEnd/>
          </a:ln>
          <a:effectLst/>
        </p:spPr>
        <p:txBody>
          <a:bodyPr anchor="ctr"/>
          <a:lstStyle/>
          <a:p>
            <a:pPr algn="ctr">
              <a:lnSpc>
                <a:spcPct val="95000"/>
              </a:lnSpc>
              <a:spcBef>
                <a:spcPct val="0"/>
              </a:spcBef>
              <a:defRPr/>
            </a:pPr>
            <a:r>
              <a:rPr lang="en-US" sz="3600" b="1" dirty="0">
                <a:solidFill>
                  <a:srgbClr val="6C3A77"/>
                </a:solidFill>
                <a:latin typeface="Helvetica" pitchFamily="2" charset="0"/>
                <a:ea typeface="ＭＳ Ｐゴシック" charset="0"/>
              </a:rPr>
              <a:t>Translation Study 2</a:t>
            </a:r>
          </a:p>
          <a:p>
            <a:pPr algn="ctr">
              <a:lnSpc>
                <a:spcPct val="95000"/>
              </a:lnSpc>
              <a:spcBef>
                <a:spcPct val="0"/>
              </a:spcBef>
              <a:defRPr/>
            </a:pPr>
            <a:endParaRPr lang="en-US" sz="3600" b="1" dirty="0">
              <a:solidFill>
                <a:srgbClr val="6C3A77"/>
              </a:solidFill>
              <a:latin typeface="Helvetica" pitchFamily="2" charset="0"/>
              <a:ea typeface="ＭＳ Ｐゴシック" charset="0"/>
            </a:endParaRPr>
          </a:p>
        </p:txBody>
      </p:sp>
      <p:sp>
        <p:nvSpPr>
          <p:cNvPr id="5" name="TextBox 4">
            <a:extLst>
              <a:ext uri="{FF2B5EF4-FFF2-40B4-BE49-F238E27FC236}">
                <a16:creationId xmlns:a16="http://schemas.microsoft.com/office/drawing/2014/main" id="{16324D0E-36C9-7846-B694-04D73ED2A01E}"/>
              </a:ext>
            </a:extLst>
          </p:cNvPr>
          <p:cNvSpPr txBox="1"/>
          <p:nvPr/>
        </p:nvSpPr>
        <p:spPr>
          <a:xfrm>
            <a:off x="304801" y="1557867"/>
            <a:ext cx="5486400" cy="5115246"/>
          </a:xfrm>
          <a:prstGeom prst="rect">
            <a:avLst/>
          </a:prstGeom>
          <a:noFill/>
        </p:spPr>
        <p:txBody>
          <a:bodyPr wrap="square" rtlCol="0">
            <a:spAutoFit/>
          </a:bodyPr>
          <a:lstStyle/>
          <a:p>
            <a:pPr marL="342900" indent="-342900">
              <a:lnSpc>
                <a:spcPct val="90000"/>
              </a:lnSpc>
              <a:spcBef>
                <a:spcPct val="20000"/>
              </a:spcBef>
              <a:spcAft>
                <a:spcPct val="20000"/>
              </a:spcAft>
              <a:buClr>
                <a:schemeClr val="accent2"/>
              </a:buClr>
              <a:buFont typeface="Wingdings" pitchFamily="2" charset="2"/>
              <a:buChar char="v"/>
              <a:defRPr/>
            </a:pPr>
            <a:r>
              <a:rPr lang="en-US" sz="2800" kern="0" dirty="0" err="1">
                <a:latin typeface="Helvetica" pitchFamily="2" charset="0"/>
                <a:ea typeface="ＭＳ Ｐゴシック" charset="-128"/>
              </a:rPr>
              <a:t>mHealth</a:t>
            </a:r>
            <a:r>
              <a:rPr lang="en-US" sz="2800" kern="0" dirty="0">
                <a:latin typeface="Helvetica" pitchFamily="2" charset="0"/>
                <a:ea typeface="ＭＳ Ｐゴシック" charset="-128"/>
              </a:rPr>
              <a:t> + telephone coaching </a:t>
            </a:r>
          </a:p>
          <a:p>
            <a:pPr marL="342900" indent="-342900">
              <a:lnSpc>
                <a:spcPct val="90000"/>
              </a:lnSpc>
              <a:spcBef>
                <a:spcPct val="20000"/>
              </a:spcBef>
              <a:spcAft>
                <a:spcPct val="20000"/>
              </a:spcAft>
              <a:buClr>
                <a:schemeClr val="accent2"/>
              </a:buClr>
              <a:buFont typeface="Wingdings" pitchFamily="2" charset="2"/>
              <a:buChar char="v"/>
              <a:defRPr/>
            </a:pPr>
            <a:r>
              <a:rPr lang="en-US" sz="2800" kern="0" dirty="0">
                <a:latin typeface="Helvetica" pitchFamily="2" charset="0"/>
                <a:ea typeface="ＭＳ Ｐゴシック" charset="-128"/>
              </a:rPr>
              <a:t>2-month pilot study among Spanish-speaking Latinas</a:t>
            </a:r>
          </a:p>
          <a:p>
            <a:pPr marL="342900" indent="-342900">
              <a:lnSpc>
                <a:spcPct val="90000"/>
              </a:lnSpc>
              <a:spcBef>
                <a:spcPct val="20000"/>
              </a:spcBef>
              <a:spcAft>
                <a:spcPct val="20000"/>
              </a:spcAft>
              <a:buClr>
                <a:schemeClr val="accent2"/>
              </a:buClr>
              <a:buFont typeface="Wingdings" pitchFamily="2" charset="2"/>
              <a:buChar char="v"/>
              <a:defRPr/>
            </a:pPr>
            <a:r>
              <a:rPr lang="en-US" sz="2800" kern="0" dirty="0">
                <a:latin typeface="Helvetica" pitchFamily="2" charset="0"/>
                <a:ea typeface="ＭＳ Ｐゴシック" charset="-128"/>
              </a:rPr>
              <a:t>Improved fatigue, health distress, emotional well-being</a:t>
            </a:r>
          </a:p>
          <a:p>
            <a:pPr marL="342900" indent="-342900">
              <a:lnSpc>
                <a:spcPct val="90000"/>
              </a:lnSpc>
              <a:spcBef>
                <a:spcPct val="20000"/>
              </a:spcBef>
              <a:spcAft>
                <a:spcPct val="20000"/>
              </a:spcAft>
              <a:buClr>
                <a:schemeClr val="accent2"/>
              </a:buClr>
              <a:buFont typeface="Wingdings" pitchFamily="2" charset="2"/>
              <a:buChar char="v"/>
              <a:defRPr/>
            </a:pPr>
            <a:r>
              <a:rPr lang="en-US" sz="2800" kern="0" dirty="0">
                <a:latin typeface="Helvetica" pitchFamily="2" charset="0"/>
                <a:ea typeface="ＭＳ Ｐゴシック" charset="-128"/>
              </a:rPr>
              <a:t>Increased knowledge of  follow-up care</a:t>
            </a:r>
          </a:p>
          <a:p>
            <a:pPr marL="342900" indent="-342900">
              <a:lnSpc>
                <a:spcPct val="90000"/>
              </a:lnSpc>
              <a:spcBef>
                <a:spcPct val="20000"/>
              </a:spcBef>
              <a:spcAft>
                <a:spcPct val="20000"/>
              </a:spcAft>
              <a:buClr>
                <a:schemeClr val="accent2"/>
              </a:buClr>
              <a:buFont typeface="Wingdings" pitchFamily="2" charset="2"/>
              <a:buChar char="v"/>
              <a:defRPr/>
            </a:pPr>
            <a:r>
              <a:rPr lang="en-US" sz="2800" kern="0" dirty="0">
                <a:latin typeface="Helvetica" pitchFamily="2" charset="0"/>
                <a:ea typeface="ＭＳ Ｐゴシック" charset="-128"/>
              </a:rPr>
              <a:t>Increased average daily steps by 1,311</a:t>
            </a:r>
          </a:p>
          <a:p>
            <a:pPr marL="342900" indent="-342900">
              <a:lnSpc>
                <a:spcPct val="90000"/>
              </a:lnSpc>
              <a:spcBef>
                <a:spcPct val="20000"/>
              </a:spcBef>
              <a:spcAft>
                <a:spcPct val="20000"/>
              </a:spcAft>
              <a:buClr>
                <a:schemeClr val="tx2"/>
              </a:buClr>
              <a:buFont typeface="Wingdings" pitchFamily="2" charset="2"/>
              <a:buChar char="v"/>
              <a:defRPr/>
            </a:pPr>
            <a:endParaRPr lang="en-US" sz="2400" kern="0" dirty="0">
              <a:solidFill>
                <a:schemeClr val="tx2"/>
              </a:solidFill>
              <a:latin typeface="Helvetica" pitchFamily="2" charset="0"/>
              <a:ea typeface="ＭＳ Ｐゴシック" charset="-128"/>
            </a:endParaRPr>
          </a:p>
          <a:p>
            <a:endParaRPr lang="en-US" dirty="0"/>
          </a:p>
        </p:txBody>
      </p:sp>
    </p:spTree>
    <p:extLst>
      <p:ext uri="{BB962C8B-B14F-4D97-AF65-F5344CB8AC3E}">
        <p14:creationId xmlns:p14="http://schemas.microsoft.com/office/powerpoint/2010/main" val="3312142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625E8-15A3-435C-BC52-83662E175650}"/>
              </a:ext>
            </a:extLst>
          </p:cNvPr>
          <p:cNvPicPr>
            <a:picLocks noChangeAspect="1"/>
          </p:cNvPicPr>
          <p:nvPr/>
        </p:nvPicPr>
        <p:blipFill rotWithShape="1">
          <a:blip r:embed="rId3"/>
          <a:srcRect t="10553" b="9045"/>
          <a:stretch/>
        </p:blipFill>
        <p:spPr>
          <a:xfrm>
            <a:off x="4700899" y="3529932"/>
            <a:ext cx="3662253" cy="2734901"/>
          </a:xfrm>
          <a:prstGeom prst="rect">
            <a:avLst/>
          </a:prstGeom>
        </p:spPr>
      </p:pic>
      <p:sp>
        <p:nvSpPr>
          <p:cNvPr id="121857" name="Title 1"/>
          <p:cNvSpPr>
            <a:spLocks noGrp="1"/>
          </p:cNvSpPr>
          <p:nvPr>
            <p:ph type="title"/>
          </p:nvPr>
        </p:nvSpPr>
        <p:spPr>
          <a:xfrm>
            <a:off x="655950" y="738019"/>
            <a:ext cx="8089900" cy="432811"/>
          </a:xfrm>
        </p:spPr>
        <p:txBody>
          <a:bodyPr>
            <a:noAutofit/>
          </a:bodyPr>
          <a:lstStyle/>
          <a:p>
            <a:pPr algn="ctr"/>
            <a:r>
              <a:rPr lang="en-US" sz="3600" b="1" dirty="0">
                <a:latin typeface="Helvetica" pitchFamily="2" charset="0"/>
                <a:ea typeface="ＭＳ Ｐゴシック" charset="0"/>
                <a:cs typeface="ＭＳ Ｐゴシック" charset="0"/>
              </a:rPr>
              <a:t>Translation Study 3</a:t>
            </a:r>
            <a:endParaRPr lang="en-US" sz="3600" b="1" dirty="0">
              <a:solidFill>
                <a:srgbClr val="FF0000"/>
              </a:solidFill>
              <a:latin typeface="Helvetica" pitchFamily="2" charset="0"/>
              <a:ea typeface="ＭＳ Ｐゴシック" charset="0"/>
              <a:cs typeface="ＭＳ Ｐゴシック" charset="0"/>
            </a:endParaRPr>
          </a:p>
        </p:txBody>
      </p:sp>
      <p:sp>
        <p:nvSpPr>
          <p:cNvPr id="121858" name="Content Placeholder 2"/>
          <p:cNvSpPr>
            <a:spLocks noGrp="1"/>
          </p:cNvSpPr>
          <p:nvPr>
            <p:ph idx="1"/>
          </p:nvPr>
        </p:nvSpPr>
        <p:spPr>
          <a:xfrm>
            <a:off x="492944" y="1262171"/>
            <a:ext cx="8415911" cy="3761185"/>
          </a:xfrm>
        </p:spPr>
        <p:txBody>
          <a:bodyPr/>
          <a:lstStyle/>
          <a:p>
            <a:pPr marL="0" indent="0" algn="ctr">
              <a:buNone/>
            </a:pPr>
            <a:endParaRPr lang="en-US" sz="2800" dirty="0">
              <a:latin typeface="Arial" charset="0"/>
              <a:ea typeface="ＭＳ Ｐゴシック" charset="0"/>
              <a:cs typeface="ＭＳ Ｐゴシック" charset="0"/>
            </a:endParaRPr>
          </a:p>
          <a:p>
            <a:pPr marL="457200" indent="-457200">
              <a:buClr>
                <a:srgbClr val="D5760D"/>
              </a:buClr>
              <a:buFont typeface="Wingdings" charset="0"/>
              <a:buChar char="v"/>
            </a:pPr>
            <a:r>
              <a:rPr lang="en-US" sz="2800" b="1" i="1" dirty="0">
                <a:solidFill>
                  <a:schemeClr val="accent1">
                    <a:lumMod val="75000"/>
                  </a:schemeClr>
                </a:solidFill>
                <a:latin typeface="Helvetica" pitchFamily="2" charset="0"/>
                <a:ea typeface="ＭＳ Ｐゴシック" charset="0"/>
                <a:cs typeface="ＭＳ Ｐゴシック" charset="0"/>
              </a:rPr>
              <a:t>Population:</a:t>
            </a:r>
            <a:r>
              <a:rPr lang="en-US" sz="2800" dirty="0">
                <a:solidFill>
                  <a:schemeClr val="accent1">
                    <a:lumMod val="75000"/>
                  </a:schemeClr>
                </a:solidFill>
                <a:latin typeface="Helvetica" pitchFamily="2" charset="0"/>
                <a:ea typeface="ＭＳ Ｐゴシック" charset="0"/>
                <a:cs typeface="ＭＳ Ｐゴシック" charset="0"/>
              </a:rPr>
              <a:t>  </a:t>
            </a:r>
            <a:r>
              <a:rPr lang="en-US" sz="2800" dirty="0">
                <a:latin typeface="Helvetica" pitchFamily="2" charset="0"/>
                <a:ea typeface="ＭＳ Ｐゴシック" charset="0"/>
                <a:cs typeface="ＭＳ Ｐゴシック" charset="0"/>
              </a:rPr>
              <a:t>rural low-income No. California</a:t>
            </a:r>
          </a:p>
          <a:p>
            <a:pPr marL="0" indent="0">
              <a:buClr>
                <a:srgbClr val="D5760D"/>
              </a:buClr>
              <a:buNone/>
            </a:pPr>
            <a:endParaRPr lang="en-US" sz="2800" dirty="0">
              <a:latin typeface="Helvetica" pitchFamily="2" charset="0"/>
              <a:ea typeface="ＭＳ Ｐゴシック" charset="0"/>
              <a:cs typeface="ＭＳ Ｐゴシック" charset="0"/>
            </a:endParaRPr>
          </a:p>
          <a:p>
            <a:pPr marL="457200" indent="-457200">
              <a:buClr>
                <a:srgbClr val="D5760D"/>
              </a:buClr>
              <a:buFont typeface="Wingdings" charset="0"/>
              <a:buChar char="v"/>
            </a:pPr>
            <a:r>
              <a:rPr lang="en-US" sz="2800" b="1" i="1" dirty="0">
                <a:solidFill>
                  <a:schemeClr val="accent1">
                    <a:lumMod val="75000"/>
                  </a:schemeClr>
                </a:solidFill>
                <a:latin typeface="Helvetica" pitchFamily="2" charset="0"/>
                <a:ea typeface="ＭＳ Ｐゴシック" charset="0"/>
                <a:cs typeface="ＭＳ Ｐゴシック" charset="0"/>
              </a:rPr>
              <a:t>Delivery method</a:t>
            </a:r>
            <a:r>
              <a:rPr lang="en-US" sz="2800" i="1" dirty="0">
                <a:solidFill>
                  <a:schemeClr val="accent1">
                    <a:lumMod val="75000"/>
                  </a:schemeClr>
                </a:solidFill>
                <a:latin typeface="Helvetica" pitchFamily="2" charset="0"/>
                <a:ea typeface="ＭＳ Ｐゴシック" charset="0"/>
                <a:cs typeface="ＭＳ Ｐゴシック" charset="0"/>
              </a:rPr>
              <a:t>: </a:t>
            </a:r>
            <a:r>
              <a:rPr lang="en-US" sz="2800" dirty="0" err="1">
                <a:latin typeface="Helvetica" pitchFamily="2" charset="0"/>
                <a:ea typeface="ＭＳ Ｐゴシック" charset="0"/>
                <a:cs typeface="ＭＳ Ｐゴシック" charset="0"/>
              </a:rPr>
              <a:t>telehealth</a:t>
            </a:r>
            <a:r>
              <a:rPr lang="en-US" sz="2800" dirty="0">
                <a:latin typeface="Helvetica" pitchFamily="2" charset="0"/>
                <a:ea typeface="ＭＳ Ｐゴシック" charset="0"/>
                <a:cs typeface="ＭＳ Ｐゴシック" charset="0"/>
              </a:rPr>
              <a:t> peer support and navigation </a:t>
            </a:r>
          </a:p>
        </p:txBody>
      </p:sp>
    </p:spTree>
    <p:extLst>
      <p:ext uri="{BB962C8B-B14F-4D97-AF65-F5344CB8AC3E}">
        <p14:creationId xmlns:p14="http://schemas.microsoft.com/office/powerpoint/2010/main" val="389770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B75CF4A3-F458-DF41-8231-8B19043A5ECD}"/>
              </a:ext>
            </a:extLst>
          </p:cNvPr>
          <p:cNvSpPr>
            <a:spLocks noGrp="1" noChangeArrowheads="1"/>
          </p:cNvSpPr>
          <p:nvPr>
            <p:ph type="title"/>
          </p:nvPr>
        </p:nvSpPr>
        <p:spPr>
          <a:xfrm>
            <a:off x="457200" y="381000"/>
            <a:ext cx="8279296" cy="928688"/>
          </a:xfrm>
        </p:spPr>
        <p:txBody>
          <a:bodyPr>
            <a:noAutofit/>
          </a:bodyPr>
          <a:lstStyle/>
          <a:p>
            <a:pPr algn="ctr" eaLnBrk="1" hangingPunct="1"/>
            <a:r>
              <a:rPr lang="en-US" altLang="en-US" sz="3200" b="1" dirty="0">
                <a:latin typeface="Helvetica" pitchFamily="2" charset="0"/>
              </a:rPr>
              <a:t>Limitations of Standard Translation Models for Reducing Disparities</a:t>
            </a:r>
          </a:p>
        </p:txBody>
      </p:sp>
      <p:sp>
        <p:nvSpPr>
          <p:cNvPr id="28674" name="Rectangle 3">
            <a:extLst>
              <a:ext uri="{FF2B5EF4-FFF2-40B4-BE49-F238E27FC236}">
                <a16:creationId xmlns:a16="http://schemas.microsoft.com/office/drawing/2014/main" id="{E9F13295-DED2-2E46-B7FA-4178749A0578}"/>
              </a:ext>
            </a:extLst>
          </p:cNvPr>
          <p:cNvSpPr>
            <a:spLocks noGrp="1" noChangeArrowheads="1"/>
          </p:cNvSpPr>
          <p:nvPr>
            <p:ph idx="1"/>
          </p:nvPr>
        </p:nvSpPr>
        <p:spPr>
          <a:xfrm>
            <a:off x="451629" y="1422726"/>
            <a:ext cx="8468533" cy="4805309"/>
          </a:xfrm>
        </p:spPr>
        <p:txBody>
          <a:bodyPr/>
          <a:lstStyle/>
          <a:p>
            <a:pPr eaLnBrk="1" hangingPunct="1">
              <a:buClr>
                <a:srgbClr val="D5760D"/>
              </a:buClr>
              <a:buFont typeface="Wingdings" pitchFamily="2" charset="2"/>
              <a:buChar char="v"/>
            </a:pPr>
            <a:r>
              <a:rPr lang="en-US" altLang="en-US" sz="2800" b="0" dirty="0">
                <a:latin typeface="Helvetica" pitchFamily="2" charset="0"/>
              </a:rPr>
              <a:t>Research centered </a:t>
            </a:r>
          </a:p>
          <a:p>
            <a:pPr eaLnBrk="1" hangingPunct="1">
              <a:buClr>
                <a:srgbClr val="D5760D"/>
              </a:buClr>
              <a:buFont typeface="Wingdings" pitchFamily="2" charset="2"/>
              <a:buChar char="v"/>
            </a:pPr>
            <a:r>
              <a:rPr lang="en-US" altLang="en-US" sz="2800" dirty="0">
                <a:latin typeface="Helvetica" pitchFamily="2" charset="0"/>
              </a:rPr>
              <a:t>F</a:t>
            </a:r>
            <a:r>
              <a:rPr lang="en-US" altLang="en-US" sz="2800" b="0" dirty="0">
                <a:latin typeface="Helvetica" pitchFamily="2" charset="0"/>
              </a:rPr>
              <a:t>ocuses on internal validity – strict protocol, ideal conditions</a:t>
            </a:r>
          </a:p>
          <a:p>
            <a:pPr eaLnBrk="1" hangingPunct="1">
              <a:buClr>
                <a:srgbClr val="D5760D"/>
              </a:buClr>
              <a:buFont typeface="Wingdings" pitchFamily="2" charset="2"/>
              <a:buChar char="v"/>
            </a:pPr>
            <a:r>
              <a:rPr lang="en-US" altLang="en-US" sz="2800" b="0" dirty="0">
                <a:latin typeface="Helvetica" pitchFamily="2" charset="0"/>
              </a:rPr>
              <a:t>Emphasizes fidelity to original intervention</a:t>
            </a:r>
          </a:p>
          <a:p>
            <a:pPr eaLnBrk="1" hangingPunct="1">
              <a:buClr>
                <a:srgbClr val="D5760D"/>
              </a:buClr>
              <a:buFont typeface="Wingdings" pitchFamily="2" charset="2"/>
              <a:buChar char="v"/>
            </a:pPr>
            <a:r>
              <a:rPr lang="en-US" altLang="en-US" sz="2800" b="0" dirty="0">
                <a:latin typeface="Helvetica" pitchFamily="2" charset="0"/>
              </a:rPr>
              <a:t>Limited community involvement</a:t>
            </a:r>
          </a:p>
          <a:p>
            <a:pPr eaLnBrk="1" hangingPunct="1">
              <a:buClr>
                <a:srgbClr val="D5760D"/>
              </a:buClr>
              <a:buFont typeface="Wingdings" pitchFamily="2" charset="2"/>
              <a:buChar char="v"/>
            </a:pPr>
            <a:r>
              <a:rPr lang="en-US" altLang="en-US" sz="2800" b="0" dirty="0">
                <a:latin typeface="Helvetica" pitchFamily="2" charset="0"/>
              </a:rPr>
              <a:t>Overlooks implementation in real world settings, culture, diversity, social determinants</a:t>
            </a:r>
          </a:p>
          <a:p>
            <a:pPr eaLnBrk="1" hangingPunct="1">
              <a:buClr>
                <a:srgbClr val="D5760D"/>
              </a:buClr>
              <a:buFont typeface="Wingdings" pitchFamily="2" charset="2"/>
              <a:buChar char="v"/>
            </a:pPr>
            <a:r>
              <a:rPr lang="en-US" altLang="en-US" sz="2800" b="0" dirty="0">
                <a:latin typeface="Helvetica" pitchFamily="2" charset="0"/>
              </a:rPr>
              <a:t>Takes too long!</a:t>
            </a:r>
            <a:endParaRPr lang="en-US" altLang="en-US" sz="2600" dirty="0">
              <a:latin typeface="Helvetica" pitchFamily="2" charset="0"/>
            </a:endParaRPr>
          </a:p>
          <a:p>
            <a:pPr eaLnBrk="1" hangingPunct="1"/>
            <a:endParaRPr lang="en-US" altLang="en-US" sz="2800" b="0" dirty="0"/>
          </a:p>
          <a:p>
            <a:pPr eaLnBrk="1" hangingPunct="1">
              <a:buFontTx/>
              <a:buNone/>
            </a:pPr>
            <a:endParaRPr lang="en-US" altLang="en-US" sz="2400" dirty="0"/>
          </a:p>
        </p:txBody>
      </p:sp>
      <p:sp>
        <p:nvSpPr>
          <p:cNvPr id="28675" name="Slide Number Placeholder 4">
            <a:extLst>
              <a:ext uri="{FF2B5EF4-FFF2-40B4-BE49-F238E27FC236}">
                <a16:creationId xmlns:a16="http://schemas.microsoft.com/office/drawing/2014/main" id="{96C604B5-105D-1242-B601-F67DEF9C4471}"/>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50000"/>
              </a:spcBef>
              <a:spcAft>
                <a:spcPct val="0"/>
              </a:spcAft>
              <a:buClrTx/>
              <a:buFontTx/>
              <a:buNone/>
            </a:pPr>
            <a:endParaRPr lang="en-US" altLang="en-US" sz="1000" b="0" dirty="0">
              <a:solidFill>
                <a:srgbClr val="0D6072"/>
              </a:solidFill>
            </a:endParaRPr>
          </a:p>
        </p:txBody>
      </p:sp>
      <p:pic>
        <p:nvPicPr>
          <p:cNvPr id="28676" name="Picture 1" descr="Screen Shot 2017-05-01 at 10.50.56 AM.png">
            <a:extLst>
              <a:ext uri="{FF2B5EF4-FFF2-40B4-BE49-F238E27FC236}">
                <a16:creationId xmlns:a16="http://schemas.microsoft.com/office/drawing/2014/main" id="{B209F7D8-894A-E841-9FCE-B5F29B347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7037" y="4599122"/>
            <a:ext cx="214312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564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D9F66-37F1-4BFC-92D5-5674A23E7AE3}"/>
              </a:ext>
            </a:extLst>
          </p:cNvPr>
          <p:cNvPicPr>
            <a:picLocks noChangeAspect="1"/>
          </p:cNvPicPr>
          <p:nvPr/>
        </p:nvPicPr>
        <p:blipFill rotWithShape="1">
          <a:blip r:embed="rId3"/>
          <a:srcRect r="9066"/>
          <a:stretch/>
        </p:blipFill>
        <p:spPr>
          <a:xfrm>
            <a:off x="6042455" y="3998161"/>
            <a:ext cx="3101546" cy="2129004"/>
          </a:xfrm>
          <a:prstGeom prst="rect">
            <a:avLst/>
          </a:prstGeom>
        </p:spPr>
      </p:pic>
      <p:sp>
        <p:nvSpPr>
          <p:cNvPr id="121857" name="Title 1"/>
          <p:cNvSpPr>
            <a:spLocks noGrp="1"/>
          </p:cNvSpPr>
          <p:nvPr>
            <p:ph type="title"/>
          </p:nvPr>
        </p:nvSpPr>
        <p:spPr>
          <a:xfrm>
            <a:off x="527050" y="788177"/>
            <a:ext cx="8089900" cy="432811"/>
          </a:xfrm>
        </p:spPr>
        <p:txBody>
          <a:bodyPr>
            <a:noAutofit/>
          </a:bodyPr>
          <a:lstStyle/>
          <a:p>
            <a:pPr algn="ctr"/>
            <a:r>
              <a:rPr lang="en-US" sz="3600" b="1" dirty="0">
                <a:latin typeface="Helvetica" pitchFamily="2" charset="0"/>
                <a:ea typeface="ＭＳ Ｐゴシック" charset="0"/>
                <a:cs typeface="ＭＳ Ｐゴシック" charset="0"/>
              </a:rPr>
              <a:t>Translation Study 4</a:t>
            </a:r>
            <a:endParaRPr lang="en-US" sz="3600" b="1" dirty="0">
              <a:solidFill>
                <a:srgbClr val="FF0000"/>
              </a:solidFill>
              <a:latin typeface="Helvetica" pitchFamily="2" charset="0"/>
              <a:ea typeface="ＭＳ Ｐゴシック" charset="0"/>
              <a:cs typeface="ＭＳ Ｐゴシック" charset="0"/>
            </a:endParaRPr>
          </a:p>
        </p:txBody>
      </p:sp>
      <p:sp>
        <p:nvSpPr>
          <p:cNvPr id="121858" name="Content Placeholder 2"/>
          <p:cNvSpPr>
            <a:spLocks noGrp="1"/>
          </p:cNvSpPr>
          <p:nvPr>
            <p:ph idx="1"/>
          </p:nvPr>
        </p:nvSpPr>
        <p:spPr>
          <a:xfrm>
            <a:off x="398150" y="1256555"/>
            <a:ext cx="8331774" cy="3761185"/>
          </a:xfrm>
        </p:spPr>
        <p:txBody>
          <a:bodyPr/>
          <a:lstStyle/>
          <a:p>
            <a:pPr marL="0" indent="0" algn="ctr">
              <a:buNone/>
            </a:pPr>
            <a:endParaRPr lang="en-US" sz="2800" dirty="0">
              <a:latin typeface="Arial" charset="0"/>
              <a:ea typeface="ＭＳ Ｐゴシック" charset="0"/>
              <a:cs typeface="ＭＳ Ｐゴシック" charset="0"/>
            </a:endParaRPr>
          </a:p>
          <a:p>
            <a:pPr marL="457200" indent="-457200">
              <a:buClr>
                <a:srgbClr val="D5760D"/>
              </a:buClr>
              <a:buFont typeface="Wingdings" charset="0"/>
              <a:buChar char="v"/>
            </a:pPr>
            <a:r>
              <a:rPr lang="en-US" sz="2800" b="1" i="1" dirty="0">
                <a:solidFill>
                  <a:schemeClr val="accent1">
                    <a:lumMod val="75000"/>
                  </a:schemeClr>
                </a:solidFill>
                <a:latin typeface="Helvetica" pitchFamily="2" charset="0"/>
                <a:ea typeface="ＭＳ Ｐゴシック" charset="0"/>
                <a:cs typeface="ＭＳ Ｐゴシック" charset="0"/>
              </a:rPr>
              <a:t>Population:</a:t>
            </a:r>
            <a:r>
              <a:rPr lang="en-US" sz="2800" i="1" dirty="0">
                <a:solidFill>
                  <a:schemeClr val="accent1">
                    <a:lumMod val="75000"/>
                  </a:schemeClr>
                </a:solidFill>
                <a:latin typeface="Helvetica" pitchFamily="2" charset="0"/>
                <a:ea typeface="ＭＳ Ｐゴシック" charset="0"/>
                <a:cs typeface="ＭＳ Ｐゴシック" charset="0"/>
              </a:rPr>
              <a:t> </a:t>
            </a:r>
            <a:r>
              <a:rPr lang="en-US" sz="2800" dirty="0">
                <a:latin typeface="Helvetica" pitchFamily="2" charset="0"/>
                <a:ea typeface="ＭＳ Ｐゴシック" charset="0"/>
                <a:cs typeface="ＭＳ Ｐゴシック" charset="0"/>
              </a:rPr>
              <a:t>low-income urban women receiving chemotherapy for breast cancer</a:t>
            </a:r>
          </a:p>
          <a:p>
            <a:pPr marL="0" indent="0">
              <a:buClr>
                <a:srgbClr val="D5760D"/>
              </a:buClr>
              <a:buNone/>
            </a:pPr>
            <a:endParaRPr lang="en-US" sz="2800" dirty="0">
              <a:latin typeface="Helvetica" pitchFamily="2" charset="0"/>
              <a:ea typeface="ＭＳ Ｐゴシック" charset="0"/>
              <a:cs typeface="ＭＳ Ｐゴシック" charset="0"/>
            </a:endParaRPr>
          </a:p>
          <a:p>
            <a:pPr marL="457200" indent="-457200">
              <a:buClr>
                <a:srgbClr val="D5760D"/>
              </a:buClr>
              <a:buFont typeface="Wingdings" charset="0"/>
              <a:buChar char="v"/>
            </a:pPr>
            <a:r>
              <a:rPr lang="en-US" sz="2800" b="1" i="1" dirty="0">
                <a:solidFill>
                  <a:schemeClr val="accent1">
                    <a:lumMod val="75000"/>
                  </a:schemeClr>
                </a:solidFill>
                <a:latin typeface="Helvetica" pitchFamily="2" charset="0"/>
                <a:ea typeface="ＭＳ Ｐゴシック" charset="0"/>
                <a:cs typeface="ＭＳ Ｐゴシック" charset="0"/>
              </a:rPr>
              <a:t>Delivery method</a:t>
            </a:r>
            <a:r>
              <a:rPr lang="en-US" sz="2800" i="1" dirty="0">
                <a:solidFill>
                  <a:schemeClr val="accent1">
                    <a:lumMod val="75000"/>
                  </a:schemeClr>
                </a:solidFill>
                <a:latin typeface="Helvetica" pitchFamily="2" charset="0"/>
                <a:ea typeface="ＭＳ Ｐゴシック" charset="0"/>
                <a:cs typeface="ＭＳ Ｐゴシック" charset="0"/>
              </a:rPr>
              <a:t>: </a:t>
            </a:r>
            <a:r>
              <a:rPr lang="en-US" sz="2800" dirty="0">
                <a:latin typeface="Helvetica" pitchFamily="2" charset="0"/>
                <a:ea typeface="ＭＳ Ｐゴシック" charset="0"/>
                <a:cs typeface="ＭＳ Ｐゴシック" charset="0"/>
              </a:rPr>
              <a:t>mobile phone app in Spanish and English with telephone coaching</a:t>
            </a:r>
          </a:p>
        </p:txBody>
      </p:sp>
    </p:spTree>
    <p:extLst>
      <p:ext uri="{BB962C8B-B14F-4D97-AF65-F5344CB8AC3E}">
        <p14:creationId xmlns:p14="http://schemas.microsoft.com/office/powerpoint/2010/main" val="2940601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837EEDF7-6D21-9642-828D-5EB6C2DC45DA}"/>
              </a:ext>
            </a:extLst>
          </p:cNvPr>
          <p:cNvSpPr>
            <a:spLocks noGrp="1"/>
          </p:cNvSpPr>
          <p:nvPr>
            <p:ph type="title"/>
          </p:nvPr>
        </p:nvSpPr>
        <p:spPr>
          <a:xfrm>
            <a:off x="472439" y="439325"/>
            <a:ext cx="8400197" cy="851107"/>
          </a:xfrm>
        </p:spPr>
        <p:txBody>
          <a:bodyPr>
            <a:normAutofit fontScale="90000"/>
          </a:bodyPr>
          <a:lstStyle/>
          <a:p>
            <a:r>
              <a:rPr lang="en-US" altLang="en-US" sz="3600" b="1" dirty="0">
                <a:latin typeface="Helvetica" pitchFamily="2" charset="0"/>
                <a:ea typeface="ＭＳ Ｐゴシック" panose="020B0600070205080204" pitchFamily="34" charset="-128"/>
              </a:rPr>
              <a:t>Implications: </a:t>
            </a:r>
            <a:br>
              <a:rPr lang="en-US" altLang="en-US" sz="3600" b="1" dirty="0">
                <a:latin typeface="Helvetica" pitchFamily="2" charset="0"/>
                <a:ea typeface="ＭＳ Ｐゴシック" panose="020B0600070205080204" pitchFamily="34" charset="-128"/>
              </a:rPr>
            </a:br>
            <a:r>
              <a:rPr lang="en-US" sz="3600" b="1" dirty="0">
                <a:latin typeface="Helvetica" pitchFamily="2" charset="0"/>
              </a:rPr>
              <a:t>Building Blocks of Transcreation</a:t>
            </a:r>
            <a:endParaRPr lang="en-US" altLang="en-US" sz="3600" b="1" dirty="0">
              <a:solidFill>
                <a:srgbClr val="FF0000"/>
              </a:solidFill>
              <a:highlight>
                <a:srgbClr val="FFFF00"/>
              </a:highlight>
              <a:latin typeface="Helvetica" pitchFamily="2" charset="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AE17F817-6DAF-974B-9D08-A2D4E498C84F}"/>
              </a:ext>
            </a:extLst>
          </p:cNvPr>
          <p:cNvSpPr>
            <a:spLocks noGrp="1"/>
          </p:cNvSpPr>
          <p:nvPr>
            <p:ph idx="1"/>
          </p:nvPr>
        </p:nvSpPr>
        <p:spPr>
          <a:xfrm>
            <a:off x="273111" y="2047505"/>
            <a:ext cx="4298889" cy="4010396"/>
          </a:xfrm>
        </p:spPr>
        <p:txBody>
          <a:bodyPr>
            <a:noAutofit/>
          </a:bodyPr>
          <a:lstStyle/>
          <a:p>
            <a:pPr marL="468313" lvl="1" indent="-455613">
              <a:buClr>
                <a:srgbClr val="D5760D"/>
              </a:buClr>
              <a:buFont typeface="Wingdings" pitchFamily="2" charset="2"/>
              <a:buChar char="v"/>
            </a:pPr>
            <a:r>
              <a:rPr lang="en-US" sz="2800" dirty="0">
                <a:latin typeface="Helvetica" pitchFamily="2" charset="0"/>
              </a:rPr>
              <a:t>Engage patients and communities</a:t>
            </a:r>
          </a:p>
          <a:p>
            <a:pPr marL="468313" lvl="1" indent="-455613">
              <a:buClr>
                <a:srgbClr val="D5760D"/>
              </a:buClr>
              <a:buFont typeface="Wingdings" pitchFamily="2" charset="2"/>
              <a:buChar char="v"/>
            </a:pPr>
            <a:r>
              <a:rPr lang="en-US" sz="2800" dirty="0">
                <a:latin typeface="Helvetica" pitchFamily="2" charset="0"/>
              </a:rPr>
              <a:t>Build community capacity to deliver EBIs</a:t>
            </a:r>
          </a:p>
          <a:p>
            <a:pPr marL="468313" lvl="1" indent="-455613">
              <a:buClr>
                <a:srgbClr val="D5760D"/>
              </a:buClr>
              <a:buFont typeface="Wingdings" pitchFamily="2" charset="2"/>
              <a:buChar char="v"/>
            </a:pPr>
            <a:r>
              <a:rPr lang="en-US" sz="2800" dirty="0">
                <a:latin typeface="Helvetica" pitchFamily="2" charset="0"/>
              </a:rPr>
              <a:t>Integrate translation efforts to learn what works, for whom</a:t>
            </a:r>
          </a:p>
          <a:p>
            <a:pPr marL="457200" indent="-457200">
              <a:buClr>
                <a:srgbClr val="D5760D"/>
              </a:buClr>
              <a:buFont typeface="Wingdings" pitchFamily="2" charset="2"/>
              <a:buChar char="v"/>
            </a:pPr>
            <a:endParaRPr lang="en-US" altLang="en-US" sz="2800" dirty="0">
              <a:latin typeface="Helvetica" pitchFamily="2" charset="0"/>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10699A20-0081-1246-822D-CA0D9B94478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3E644E7B-FD7E-CE4A-8D4D-EE16E32EDE14}" type="slidenum">
              <a:rPr lang="en-US" altLang="en-US" sz="1000" b="0">
                <a:solidFill>
                  <a:srgbClr val="FFFFFF"/>
                </a:solidFill>
              </a:rPr>
              <a:pPr eaLnBrk="1" hangingPunct="1"/>
              <a:t>51</a:t>
            </a:fld>
            <a:endParaRPr lang="en-US" altLang="en-US" sz="1000" b="0">
              <a:solidFill>
                <a:srgbClr val="FFFFFF"/>
              </a:solidFill>
            </a:endParaRPr>
          </a:p>
        </p:txBody>
      </p:sp>
      <p:pic>
        <p:nvPicPr>
          <p:cNvPr id="1028" name="Picture 4" descr="Teamwork, Team, Gear, Board, Chalk">
            <a:extLst>
              <a:ext uri="{FF2B5EF4-FFF2-40B4-BE49-F238E27FC236}">
                <a16:creationId xmlns:a16="http://schemas.microsoft.com/office/drawing/2014/main" id="{312B6083-154F-0D43-BE3C-7BA514A0A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02" y="2535086"/>
            <a:ext cx="4215762" cy="279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35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algn="ctr"/>
            <a:r>
              <a:rPr lang="en-US" sz="3600" b="1" dirty="0">
                <a:latin typeface="Helvetica" pitchFamily="2" charset="0"/>
              </a:rPr>
              <a:t>Implications</a:t>
            </a:r>
          </a:p>
        </p:txBody>
      </p:sp>
      <p:sp>
        <p:nvSpPr>
          <p:cNvPr id="27650" name="Content Placeholder 2"/>
          <p:cNvSpPr>
            <a:spLocks noGrp="1"/>
          </p:cNvSpPr>
          <p:nvPr>
            <p:ph idx="1"/>
          </p:nvPr>
        </p:nvSpPr>
        <p:spPr>
          <a:xfrm>
            <a:off x="228600" y="1856935"/>
            <a:ext cx="8324557" cy="4262511"/>
          </a:xfrm>
        </p:spPr>
        <p:txBody>
          <a:bodyPr>
            <a:noAutofit/>
          </a:bodyPr>
          <a:lstStyle/>
          <a:p>
            <a:pPr marL="460375" indent="-454025">
              <a:buClr>
                <a:schemeClr val="accent2"/>
              </a:buClr>
              <a:buFont typeface="Wingdings" pitchFamily="2" charset="2"/>
              <a:buChar char="v"/>
            </a:pPr>
            <a:r>
              <a:rPr lang="en-US" sz="2800" dirty="0">
                <a:latin typeface="Helvetica" pitchFamily="2" charset="0"/>
              </a:rPr>
              <a:t>Vulnerable groups are willing to participate</a:t>
            </a:r>
          </a:p>
          <a:p>
            <a:pPr marL="460375" indent="-454025">
              <a:buClr>
                <a:schemeClr val="accent2"/>
              </a:buClr>
              <a:buFont typeface="Wingdings" pitchFamily="2" charset="2"/>
              <a:buChar char="v"/>
            </a:pPr>
            <a:r>
              <a:rPr lang="en-US" sz="2800" dirty="0">
                <a:latin typeface="Helvetica" pitchFamily="2" charset="0"/>
              </a:rPr>
              <a:t>Translate EBIs to vulnerable communities to address high cancer symptom burden</a:t>
            </a:r>
          </a:p>
          <a:p>
            <a:pPr marL="457200" indent="-457200">
              <a:buClr>
                <a:schemeClr val="accent2"/>
              </a:buClr>
              <a:buFont typeface="Wingdings" pitchFamily="2" charset="2"/>
              <a:buChar char="v"/>
            </a:pPr>
            <a:r>
              <a:rPr lang="en-US" altLang="en-US" sz="2800" b="1" dirty="0">
                <a:ea typeface="ＭＳ Ｐゴシック" panose="020B0600070205080204" pitchFamily="34" charset="-128"/>
              </a:rPr>
              <a:t>Trained CHWs can provide CBSM training, addressing shortages of culturally appropriate psycho-oncology services</a:t>
            </a:r>
          </a:p>
        </p:txBody>
      </p:sp>
    </p:spTree>
    <p:extLst>
      <p:ext uri="{BB962C8B-B14F-4D97-AF65-F5344CB8AC3E}">
        <p14:creationId xmlns:p14="http://schemas.microsoft.com/office/powerpoint/2010/main" val="1119489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6336" y="2101727"/>
            <a:ext cx="8089901" cy="3086679"/>
          </a:xfrm>
        </p:spPr>
        <p:txBody>
          <a:bodyPr/>
          <a:lstStyle/>
          <a:p>
            <a:r>
              <a:rPr lang="en-US" sz="3600" b="1" dirty="0">
                <a:latin typeface="Helvetica" pitchFamily="2" charset="0"/>
              </a:rPr>
              <a:t>“The intervention development process is incomplete </a:t>
            </a:r>
            <a:r>
              <a:rPr lang="en-US" sz="3600" b="1" i="1" dirty="0">
                <a:latin typeface="Helvetica" pitchFamily="2" charset="0"/>
              </a:rPr>
              <a:t>until an intervention is optimally efficacious and implementable with fidelity by practitioners in the community</a:t>
            </a:r>
            <a:r>
              <a:rPr lang="en-US" sz="3600" b="1" dirty="0">
                <a:latin typeface="Helvetica" pitchFamily="2" charset="0"/>
              </a:rPr>
              <a:t>.”</a:t>
            </a:r>
          </a:p>
        </p:txBody>
      </p:sp>
      <p:sp>
        <p:nvSpPr>
          <p:cNvPr id="2" name="TextBox 1"/>
          <p:cNvSpPr txBox="1"/>
          <p:nvPr/>
        </p:nvSpPr>
        <p:spPr bwMode="auto">
          <a:xfrm>
            <a:off x="880533" y="1149352"/>
            <a:ext cx="7315200" cy="615553"/>
          </a:xfrm>
          <a:prstGeom prst="rect">
            <a:avLst/>
          </a:prstGeom>
          <a:noFill/>
          <a:ln w="19050" algn="ctr">
            <a:noFill/>
            <a:miter lim="800000"/>
            <a:headEnd/>
            <a:tailEnd/>
          </a:ln>
        </p:spPr>
        <p:txBody>
          <a:bodyPr wrap="square" lIns="0" tIns="0" rIns="0" bIns="0" rtlCol="0">
            <a:spAutoFit/>
          </a:bodyPr>
          <a:lstStyle/>
          <a:p>
            <a:pPr algn="ctr"/>
            <a:r>
              <a:rPr lang="en-US" sz="4000" b="1" dirty="0">
                <a:solidFill>
                  <a:srgbClr val="D5760D"/>
                </a:solidFill>
              </a:rPr>
              <a:t>Making a Difference</a:t>
            </a:r>
          </a:p>
        </p:txBody>
      </p:sp>
      <p:sp>
        <p:nvSpPr>
          <p:cNvPr id="5" name="TextBox 4">
            <a:extLst>
              <a:ext uri="{FF2B5EF4-FFF2-40B4-BE49-F238E27FC236}">
                <a16:creationId xmlns:a16="http://schemas.microsoft.com/office/drawing/2014/main" id="{64E8192E-E4B3-4359-BE35-DDA596446C95}"/>
              </a:ext>
            </a:extLst>
          </p:cNvPr>
          <p:cNvSpPr txBox="1"/>
          <p:nvPr/>
        </p:nvSpPr>
        <p:spPr>
          <a:xfrm>
            <a:off x="4360318" y="5896060"/>
            <a:ext cx="4783682" cy="584775"/>
          </a:xfrm>
          <a:prstGeom prst="rect">
            <a:avLst/>
          </a:prstGeom>
          <a:noFill/>
        </p:spPr>
        <p:txBody>
          <a:bodyPr wrap="none" rtlCol="0">
            <a:spAutoFit/>
          </a:bodyPr>
          <a:lstStyle/>
          <a:p>
            <a:r>
              <a:rPr lang="en-US" sz="1400" dirty="0" err="1">
                <a:latin typeface="Helvetica" panose="020B0604020202020204" pitchFamily="34" charset="0"/>
                <a:cs typeface="Helvetica" panose="020B0604020202020204" pitchFamily="34" charset="0"/>
              </a:rPr>
              <a:t>Onken</a:t>
            </a:r>
            <a:r>
              <a:rPr lang="en-US" sz="1400" dirty="0">
                <a:latin typeface="Helvetica" panose="020B0604020202020204" pitchFamily="34" charset="0"/>
                <a:cs typeface="Helvetica" panose="020B0604020202020204" pitchFamily="34" charset="0"/>
              </a:rPr>
              <a:t> LS, et al. 2014 Clinical Psychol Science;2(1):22-34</a:t>
            </a:r>
          </a:p>
          <a:p>
            <a:endParaRPr lang="en-US" dirty="0"/>
          </a:p>
        </p:txBody>
      </p:sp>
    </p:spTree>
    <p:extLst>
      <p:ext uri="{BB962C8B-B14F-4D97-AF65-F5344CB8AC3E}">
        <p14:creationId xmlns:p14="http://schemas.microsoft.com/office/powerpoint/2010/main" val="6968590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1112"/>
            <a:ext cx="8229600" cy="781834"/>
          </a:xfrm>
        </p:spPr>
        <p:txBody>
          <a:bodyPr/>
          <a:lstStyle/>
          <a:p>
            <a:pPr algn="ctr"/>
            <a:r>
              <a:rPr lang="en-US" sz="3600" b="1" dirty="0">
                <a:latin typeface="Helvetica" pitchFamily="2" charset="0"/>
              </a:rPr>
              <a:t>Acknowledgements</a:t>
            </a:r>
          </a:p>
        </p:txBody>
      </p:sp>
      <p:sp>
        <p:nvSpPr>
          <p:cNvPr id="27650" name="Content Placeholder 2"/>
          <p:cNvSpPr>
            <a:spLocks noGrp="1"/>
          </p:cNvSpPr>
          <p:nvPr>
            <p:ph idx="1"/>
          </p:nvPr>
        </p:nvSpPr>
        <p:spPr>
          <a:xfrm>
            <a:off x="359229" y="1259774"/>
            <a:ext cx="8327571" cy="4736292"/>
          </a:xfrm>
        </p:spPr>
        <p:txBody>
          <a:bodyPr>
            <a:noAutofit/>
          </a:bodyPr>
          <a:lstStyle/>
          <a:p>
            <a:pPr>
              <a:buClr>
                <a:srgbClr val="D5760D"/>
              </a:buClr>
              <a:buFont typeface="Wingdings" charset="2"/>
              <a:buChar char="v"/>
            </a:pPr>
            <a:r>
              <a:rPr lang="en-US" sz="2400" dirty="0">
                <a:latin typeface="Helvetica" pitchFamily="2" charset="0"/>
              </a:rPr>
              <a:t>Community partners, Latinas living with breast cancer, wonderful staff!</a:t>
            </a:r>
          </a:p>
          <a:p>
            <a:pPr lvl="1">
              <a:buClr>
                <a:srgbClr val="D5760D"/>
              </a:buClr>
            </a:pPr>
            <a:r>
              <a:rPr lang="en-US" sz="2400" dirty="0">
                <a:latin typeface="Helvetica" pitchFamily="2" charset="0"/>
              </a:rPr>
              <a:t>California Breast Cancer Research Program, University of California grant nos. 15BB-1300, 15BB-1301, 21OB-0135 </a:t>
            </a:r>
          </a:p>
          <a:p>
            <a:pPr lvl="1">
              <a:buClr>
                <a:srgbClr val="D5760D"/>
              </a:buClr>
            </a:pPr>
            <a:r>
              <a:rPr lang="en-US" sz="2400" dirty="0">
                <a:latin typeface="Helvetica" pitchFamily="2" charset="0"/>
              </a:rPr>
              <a:t>National Cancer Institute grant no. 1R21CA182536 </a:t>
            </a:r>
          </a:p>
          <a:p>
            <a:pPr lvl="1">
              <a:buClr>
                <a:srgbClr val="D5760D"/>
              </a:buClr>
            </a:pPr>
            <a:r>
              <a:rPr lang="en-US" sz="2400" dirty="0">
                <a:latin typeface="Helvetica" pitchFamily="2" charset="0"/>
              </a:rPr>
              <a:t>Susan G. Komen grant no. IIR13265366 with matching support from the UCSF HDFCCC</a:t>
            </a:r>
          </a:p>
          <a:p>
            <a:pPr lvl="1">
              <a:buClr>
                <a:srgbClr val="D5760D"/>
              </a:buClr>
            </a:pPr>
            <a:r>
              <a:rPr lang="en-US" sz="2400" dirty="0">
                <a:latin typeface="Helvetica" pitchFamily="2" charset="0"/>
              </a:rPr>
              <a:t>National Institute on Aging grant no. </a:t>
            </a:r>
            <a:r>
              <a:rPr lang="fr-FR" sz="2400" dirty="0">
                <a:latin typeface="Helvetica" pitchFamily="2" charset="0"/>
              </a:rPr>
              <a:t>P30 AG15272</a:t>
            </a:r>
          </a:p>
          <a:p>
            <a:pPr lvl="1">
              <a:buClr>
                <a:srgbClr val="D5760D"/>
              </a:buClr>
            </a:pPr>
            <a:r>
              <a:rPr lang="en-US" sz="2400" dirty="0">
                <a:latin typeface="Helvetica" pitchFamily="2" charset="0"/>
              </a:rPr>
              <a:t>NIMHD Intramural Research Program </a:t>
            </a:r>
          </a:p>
        </p:txBody>
      </p:sp>
    </p:spTree>
    <p:extLst>
      <p:ext uri="{BB962C8B-B14F-4D97-AF65-F5344CB8AC3E}">
        <p14:creationId xmlns:p14="http://schemas.microsoft.com/office/powerpoint/2010/main" val="1414458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171"/>
            <a:ext cx="8229600" cy="956081"/>
          </a:xfrm>
        </p:spPr>
        <p:txBody>
          <a:bodyPr/>
          <a:lstStyle/>
          <a:p>
            <a:pPr algn="ctr"/>
            <a:r>
              <a:rPr lang="en-US" sz="3600" b="1" dirty="0">
                <a:latin typeface="Helvetica" pitchFamily="2" charset="0"/>
              </a:rPr>
              <a:t>Resources</a:t>
            </a:r>
          </a:p>
        </p:txBody>
      </p:sp>
      <p:sp>
        <p:nvSpPr>
          <p:cNvPr id="3" name="Content Placeholder 2"/>
          <p:cNvSpPr>
            <a:spLocks noGrp="1"/>
          </p:cNvSpPr>
          <p:nvPr>
            <p:ph idx="1"/>
          </p:nvPr>
        </p:nvSpPr>
        <p:spPr>
          <a:xfrm>
            <a:off x="457200" y="1680255"/>
            <a:ext cx="8229600" cy="4045759"/>
          </a:xfrm>
        </p:spPr>
        <p:txBody>
          <a:bodyPr>
            <a:normAutofit/>
          </a:bodyPr>
          <a:lstStyle/>
          <a:p>
            <a:pPr>
              <a:buClr>
                <a:srgbClr val="D5760D"/>
              </a:buClr>
              <a:buFont typeface="Wingdings" charset="2"/>
              <a:buChar char="v"/>
            </a:pPr>
            <a:r>
              <a:rPr lang="en-US" sz="2800" dirty="0">
                <a:latin typeface="Helvetica" pitchFamily="2" charset="0"/>
              </a:rPr>
              <a:t>For program manuals: </a:t>
            </a:r>
            <a:r>
              <a:rPr lang="en-US" sz="2800" dirty="0" err="1">
                <a:latin typeface="Helvetica" pitchFamily="2" charset="0"/>
              </a:rPr>
              <a:t>anna.napoles@nih.gov</a:t>
            </a:r>
            <a:endParaRPr lang="en-US" sz="2800" dirty="0">
              <a:latin typeface="Helvetica" pitchFamily="2" charset="0"/>
            </a:endParaRPr>
          </a:p>
          <a:p>
            <a:pPr>
              <a:buClr>
                <a:srgbClr val="D5760D"/>
              </a:buClr>
              <a:buFont typeface="Wingdings" charset="2"/>
              <a:buChar char="v"/>
            </a:pPr>
            <a:r>
              <a:rPr lang="en-US" sz="2800" dirty="0">
                <a:latin typeface="Helvetica" pitchFamily="2" charset="0"/>
              </a:rPr>
              <a:t>Publications</a:t>
            </a:r>
          </a:p>
          <a:p>
            <a:pPr marL="0" indent="0">
              <a:buNone/>
            </a:pPr>
            <a:r>
              <a:rPr lang="en-US" sz="1600" dirty="0" err="1">
                <a:latin typeface="Helvetica" pitchFamily="2" charset="0"/>
              </a:rPr>
              <a:t>Nápoles</a:t>
            </a:r>
            <a:r>
              <a:rPr lang="en-US" sz="1600" dirty="0">
                <a:latin typeface="Helvetica" pitchFamily="2" charset="0"/>
              </a:rPr>
              <a:t> AM, et al. Results of a RCT of a community-based, peer-delivered stress management intervention to improve quality of life in Latinas with breast cancer, American Journal of Public Health, 2015 Jul;105 Suppl:55-63.</a:t>
            </a:r>
          </a:p>
          <a:p>
            <a:pPr marL="0" indent="0">
              <a:buNone/>
            </a:pPr>
            <a:r>
              <a:rPr lang="en-US" sz="1600" dirty="0" err="1">
                <a:latin typeface="Helvetica" pitchFamily="2" charset="0"/>
              </a:rPr>
              <a:t>Nápoles</a:t>
            </a:r>
            <a:r>
              <a:rPr lang="en-US" sz="1600" dirty="0">
                <a:latin typeface="Helvetica" pitchFamily="2" charset="0"/>
              </a:rPr>
              <a:t> AM, </a:t>
            </a:r>
            <a:r>
              <a:rPr lang="en-US" sz="1600" dirty="0" err="1">
                <a:latin typeface="Helvetica" pitchFamily="2" charset="0"/>
              </a:rPr>
              <a:t>Santoyo</a:t>
            </a:r>
            <a:r>
              <a:rPr lang="en-US" sz="1600" dirty="0">
                <a:latin typeface="Helvetica" pitchFamily="2" charset="0"/>
              </a:rPr>
              <a:t>-Olsson J, Ortiz C, </a:t>
            </a:r>
            <a:r>
              <a:rPr lang="en-US" sz="1600" dirty="0" err="1">
                <a:latin typeface="Helvetica" pitchFamily="2" charset="0"/>
              </a:rPr>
              <a:t>Gregorich</a:t>
            </a:r>
            <a:r>
              <a:rPr lang="en-US" sz="1600" dirty="0">
                <a:latin typeface="Helvetica" pitchFamily="2" charset="0"/>
              </a:rPr>
              <a:t> S, Lee HE, Duron Y, Graves K, Luce JA, McGuire P, Diaz-Mendez M, Stewart AL. Randomized controlled trial of Nuevo </a:t>
            </a:r>
            <a:r>
              <a:rPr lang="en-US" sz="1600" dirty="0" err="1">
                <a:latin typeface="Helvetica" pitchFamily="2" charset="0"/>
              </a:rPr>
              <a:t>Amanecer</a:t>
            </a:r>
            <a:r>
              <a:rPr lang="en-US" sz="1600" dirty="0">
                <a:latin typeface="Helvetica" pitchFamily="2" charset="0"/>
              </a:rPr>
              <a:t>: a peer-delivered stress management intervention for Spanish-speaking Latinas with breast cancer, Clinical Trials, 2014; Apr;11(2):230-8.</a:t>
            </a:r>
          </a:p>
          <a:p>
            <a:pPr marL="0" indent="0">
              <a:buNone/>
            </a:pPr>
            <a:r>
              <a:rPr lang="en-US" sz="1600" dirty="0" err="1">
                <a:latin typeface="Helvetica" pitchFamily="2" charset="0"/>
              </a:rPr>
              <a:t>Nápoles</a:t>
            </a:r>
            <a:r>
              <a:rPr lang="en-US" sz="1600" dirty="0">
                <a:latin typeface="Helvetica" pitchFamily="2" charset="0"/>
              </a:rPr>
              <a:t> AM, Stewart AL.  Methods for translating evidence-based behavioral interventions for health disparities communities. Preventing Chronic Disease, 2013 Nov 21;10:E193. </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2400" dirty="0"/>
          </a:p>
          <a:p>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87157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C23BDD1F-894D-1C48-B24C-6B20C67BE28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panose="020B0600070205080204" pitchFamily="34" charset="-128"/>
              </a:defRPr>
            </a:lvl9pPr>
          </a:lstStyle>
          <a:p>
            <a:pPr eaLnBrk="1" hangingPunct="1"/>
            <a:fld id="{D0D52A32-AFE7-C04F-ACCA-0D688CA36BE5}" type="slidenum">
              <a:rPr lang="en-US" altLang="en-US" sz="1000" b="0">
                <a:solidFill>
                  <a:srgbClr val="FFFFFF"/>
                </a:solidFill>
              </a:rPr>
              <a:pPr eaLnBrk="1" hangingPunct="1"/>
              <a:t>6</a:t>
            </a:fld>
            <a:endParaRPr lang="en-US" altLang="en-US" sz="1000" b="0">
              <a:solidFill>
                <a:srgbClr val="FFFFFF"/>
              </a:solidFill>
            </a:endParaRPr>
          </a:p>
        </p:txBody>
      </p:sp>
      <p:sp>
        <p:nvSpPr>
          <p:cNvPr id="46082" name="Rectangle 3">
            <a:extLst>
              <a:ext uri="{FF2B5EF4-FFF2-40B4-BE49-F238E27FC236}">
                <a16:creationId xmlns:a16="http://schemas.microsoft.com/office/drawing/2014/main" id="{9309BA83-7ADC-9D40-9116-16FBC1D9D1E3}"/>
              </a:ext>
            </a:extLst>
          </p:cNvPr>
          <p:cNvSpPr>
            <a:spLocks noGrp="1" noChangeArrowheads="1"/>
          </p:cNvSpPr>
          <p:nvPr>
            <p:ph type="body" idx="4294967295"/>
          </p:nvPr>
        </p:nvSpPr>
        <p:spPr>
          <a:xfrm>
            <a:off x="1191487" y="1099841"/>
            <a:ext cx="6503422" cy="2844478"/>
          </a:xfrm>
        </p:spPr>
        <p:txBody>
          <a:bodyPr/>
          <a:lstStyle/>
          <a:p>
            <a:pPr algn="ctr">
              <a:buFont typeface="Wingdings" pitchFamily="2" charset="2"/>
              <a:buNone/>
            </a:pPr>
            <a:endParaRPr lang="en-US" altLang="en-US" sz="3200" dirty="0">
              <a:ea typeface="ＭＳ Ｐゴシック" panose="020B0600070205080204" pitchFamily="34" charset="-128"/>
            </a:endParaRPr>
          </a:p>
          <a:p>
            <a:pPr algn="ctr">
              <a:buFont typeface="Wingdings" pitchFamily="2" charset="2"/>
              <a:buNone/>
            </a:pPr>
            <a:r>
              <a:rPr lang="en-US" altLang="en-US" sz="3200" b="1" dirty="0">
                <a:solidFill>
                  <a:schemeClr val="accent4">
                    <a:lumMod val="75000"/>
                  </a:schemeClr>
                </a:solidFill>
                <a:latin typeface="Helvetica" pitchFamily="2" charset="0"/>
                <a:ea typeface="ＭＳ Ｐゴシック" panose="020B0600070205080204" pitchFamily="34" charset="-128"/>
              </a:rPr>
              <a:t>Community- and Patient-engaged Transcreation</a:t>
            </a:r>
            <a:endParaRPr lang="en-US" altLang="en-US" b="1" dirty="0">
              <a:solidFill>
                <a:schemeClr val="accent4">
                  <a:lumMod val="75000"/>
                </a:schemeClr>
              </a:solidFill>
              <a:latin typeface="Helvetica" pitchFamily="2" charset="0"/>
              <a:ea typeface="ＭＳ Ｐゴシック" panose="020B0600070205080204" pitchFamily="34" charset="-128"/>
            </a:endParaRPr>
          </a:p>
        </p:txBody>
      </p:sp>
      <p:pic>
        <p:nvPicPr>
          <p:cNvPr id="5" name="Picture 4" descr="Multicult_OrDahliaJLD">
            <a:extLst>
              <a:ext uri="{FF2B5EF4-FFF2-40B4-BE49-F238E27FC236}">
                <a16:creationId xmlns:a16="http://schemas.microsoft.com/office/drawing/2014/main" id="{4009DF43-98BB-4198-B8F1-42E19B1E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483" y="3815910"/>
            <a:ext cx="3217862" cy="149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6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B56D8A7-0622-8F40-9A8B-64C6EFB02B26}"/>
              </a:ext>
            </a:extLst>
          </p:cNvPr>
          <p:cNvSpPr>
            <a:spLocks noGrp="1" noChangeArrowheads="1"/>
          </p:cNvSpPr>
          <p:nvPr>
            <p:ph type="title"/>
          </p:nvPr>
        </p:nvSpPr>
        <p:spPr>
          <a:xfrm>
            <a:off x="457200" y="381000"/>
            <a:ext cx="7248525" cy="928688"/>
          </a:xfrm>
        </p:spPr>
        <p:txBody>
          <a:bodyPr>
            <a:normAutofit/>
          </a:bodyPr>
          <a:lstStyle/>
          <a:p>
            <a:pPr algn="ctr" eaLnBrk="1" hangingPunct="1"/>
            <a:r>
              <a:rPr lang="en-US" altLang="en-US" sz="3600" dirty="0"/>
              <a:t>Transcreation</a:t>
            </a:r>
          </a:p>
        </p:txBody>
      </p:sp>
      <p:sp>
        <p:nvSpPr>
          <p:cNvPr id="23554" name="Rectangle 3">
            <a:extLst>
              <a:ext uri="{FF2B5EF4-FFF2-40B4-BE49-F238E27FC236}">
                <a16:creationId xmlns:a16="http://schemas.microsoft.com/office/drawing/2014/main" id="{15015586-A70B-B44C-9A87-3E037E793359}"/>
              </a:ext>
            </a:extLst>
          </p:cNvPr>
          <p:cNvSpPr>
            <a:spLocks noGrp="1" noChangeArrowheads="1"/>
          </p:cNvSpPr>
          <p:nvPr>
            <p:ph type="body" idx="1"/>
          </p:nvPr>
        </p:nvSpPr>
        <p:spPr>
          <a:xfrm>
            <a:off x="381000" y="1524000"/>
            <a:ext cx="8216348" cy="4270513"/>
          </a:xfrm>
        </p:spPr>
        <p:txBody>
          <a:bodyPr>
            <a:normAutofit lnSpcReduction="10000"/>
          </a:bodyPr>
          <a:lstStyle/>
          <a:p>
            <a:pPr marL="458788" indent="-447675" eaLnBrk="1" hangingPunct="1">
              <a:buClr>
                <a:srgbClr val="D5760D"/>
              </a:buClr>
              <a:buFont typeface="Wingdings" pitchFamily="2" charset="2"/>
              <a:buChar char="v"/>
              <a:defRPr/>
            </a:pPr>
            <a:r>
              <a:rPr lang="en-US" altLang="x-none" sz="2800" dirty="0">
                <a:latin typeface="Helvetica" pitchFamily="2" charset="0"/>
              </a:rPr>
              <a:t>Marketing p</a:t>
            </a:r>
            <a:r>
              <a:rPr lang="en-US" altLang="x-none" sz="2800" b="0" dirty="0">
                <a:latin typeface="Helvetica" pitchFamily="2" charset="0"/>
              </a:rPr>
              <a:t>rocess whereby new messaging and content are developed or adapted for a given audience </a:t>
            </a:r>
            <a:r>
              <a:rPr lang="en-US" sz="2800" dirty="0">
                <a:latin typeface="Helvetica" pitchFamily="2" charset="0"/>
              </a:rPr>
              <a:t> to </a:t>
            </a:r>
            <a:r>
              <a:rPr lang="en-US" sz="3000" b="1" dirty="0">
                <a:latin typeface="Helvetica" pitchFamily="2" charset="0"/>
              </a:rPr>
              <a:t>resonate in local markets &amp; deliver same impact as the original</a:t>
            </a:r>
          </a:p>
          <a:p>
            <a:pPr marL="0" indent="0" algn="r">
              <a:spcAft>
                <a:spcPts val="72"/>
              </a:spcAft>
              <a:buNone/>
              <a:defRPr/>
            </a:pPr>
            <a:endParaRPr lang="en-US" altLang="x-none" sz="1600" dirty="0"/>
          </a:p>
          <a:p>
            <a:pPr marL="458788" indent="-458788">
              <a:spcAft>
                <a:spcPts val="72"/>
              </a:spcAft>
              <a:buClr>
                <a:srgbClr val="D5760D"/>
              </a:buClr>
              <a:buFont typeface="Wingdings" pitchFamily="2" charset="2"/>
              <a:buChar char="v"/>
              <a:defRPr/>
            </a:pPr>
            <a:endParaRPr lang="en-US" sz="2800" dirty="0">
              <a:latin typeface="Helvetica" pitchFamily="2" charset="0"/>
            </a:endParaRPr>
          </a:p>
          <a:p>
            <a:pPr marL="458788" indent="-458788">
              <a:spcAft>
                <a:spcPts val="72"/>
              </a:spcAft>
              <a:buClr>
                <a:srgbClr val="D5760D"/>
              </a:buClr>
              <a:buFont typeface="Wingdings" pitchFamily="2" charset="2"/>
              <a:buChar char="v"/>
              <a:defRPr/>
            </a:pPr>
            <a:r>
              <a:rPr lang="en-US" sz="2800" dirty="0">
                <a:latin typeface="Helvetica" pitchFamily="2" charset="0"/>
              </a:rPr>
              <a:t>Planning and delivering interventions to reduce health inequities so that they </a:t>
            </a:r>
            <a:r>
              <a:rPr lang="en-US" sz="2800" b="1" dirty="0">
                <a:latin typeface="Helvetica" pitchFamily="2" charset="0"/>
              </a:rPr>
              <a:t>resonate with targeted health disparity community, while achieving intended health outcomes</a:t>
            </a:r>
            <a:r>
              <a:rPr lang="en-US" sz="2800" dirty="0">
                <a:latin typeface="Helvetica" pitchFamily="2" charset="0"/>
              </a:rPr>
              <a:t> </a:t>
            </a:r>
          </a:p>
          <a:p>
            <a:pPr marL="0" indent="0" eaLnBrk="1" hangingPunct="1">
              <a:lnSpc>
                <a:spcPct val="100000"/>
              </a:lnSpc>
              <a:spcBef>
                <a:spcPts val="0"/>
              </a:spcBef>
              <a:spcAft>
                <a:spcPts val="72"/>
              </a:spcAft>
              <a:buFontTx/>
              <a:buNone/>
              <a:defRPr/>
            </a:pPr>
            <a:endParaRPr lang="en-US" altLang="x-none" sz="2800" b="0" dirty="0"/>
          </a:p>
          <a:p>
            <a:pPr eaLnBrk="1" hangingPunct="1">
              <a:buFontTx/>
              <a:buNone/>
              <a:defRPr/>
            </a:pPr>
            <a:endParaRPr lang="en-US" altLang="x-none" sz="2400" dirty="0"/>
          </a:p>
        </p:txBody>
      </p:sp>
      <p:sp>
        <p:nvSpPr>
          <p:cNvPr id="30723" name="Slide Number Placeholder 4">
            <a:extLst>
              <a:ext uri="{FF2B5EF4-FFF2-40B4-BE49-F238E27FC236}">
                <a16:creationId xmlns:a16="http://schemas.microsoft.com/office/drawing/2014/main" id="{05170366-AC1D-E04E-9FAE-5523F7DFC5C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50000"/>
              </a:spcBef>
              <a:spcAft>
                <a:spcPct val="0"/>
              </a:spcAft>
              <a:buClrTx/>
              <a:buFontTx/>
              <a:buNone/>
            </a:pPr>
            <a:endParaRPr lang="en-US" altLang="en-US" sz="1000" b="0" dirty="0">
              <a:solidFill>
                <a:srgbClr val="0D6072"/>
              </a:solidFill>
            </a:endParaRPr>
          </a:p>
        </p:txBody>
      </p:sp>
      <p:sp>
        <p:nvSpPr>
          <p:cNvPr id="5" name="TextBox 4">
            <a:extLst>
              <a:ext uri="{FF2B5EF4-FFF2-40B4-BE49-F238E27FC236}">
                <a16:creationId xmlns:a16="http://schemas.microsoft.com/office/drawing/2014/main" id="{59908C24-89AB-9140-9874-9F63CFEA3CF7}"/>
              </a:ext>
            </a:extLst>
          </p:cNvPr>
          <p:cNvSpPr txBox="1"/>
          <p:nvPr/>
        </p:nvSpPr>
        <p:spPr>
          <a:xfrm>
            <a:off x="3331899" y="5854936"/>
            <a:ext cx="6047232" cy="307777"/>
          </a:xfrm>
          <a:prstGeom prst="rect">
            <a:avLst/>
          </a:prstGeom>
          <a:noFill/>
        </p:spPr>
        <p:txBody>
          <a:bodyPr wrap="square" rtlCol="0">
            <a:spAutoFit/>
          </a:bodyPr>
          <a:lstStyle/>
          <a:p>
            <a:r>
              <a:rPr lang="en-US" sz="1400" dirty="0">
                <a:latin typeface="Helvetica" pitchFamily="2" charset="0"/>
              </a:rPr>
              <a:t>Napoles &amp; Stewart 2018 BMC Health </a:t>
            </a:r>
            <a:r>
              <a:rPr lang="en-US" sz="1400" dirty="0" err="1">
                <a:latin typeface="Helvetica" pitchFamily="2" charset="0"/>
              </a:rPr>
              <a:t>Serv</a:t>
            </a:r>
            <a:r>
              <a:rPr lang="en-US" sz="1400" dirty="0">
                <a:latin typeface="Helvetica" pitchFamily="2" charset="0"/>
              </a:rPr>
              <a:t> Res. 2018 Sep 12;18(1):710.</a:t>
            </a:r>
          </a:p>
        </p:txBody>
      </p:sp>
      <p:sp>
        <p:nvSpPr>
          <p:cNvPr id="6" name="TextBox 5">
            <a:extLst>
              <a:ext uri="{FF2B5EF4-FFF2-40B4-BE49-F238E27FC236}">
                <a16:creationId xmlns:a16="http://schemas.microsoft.com/office/drawing/2014/main" id="{9A6BC035-903B-4979-AF40-91711269C189}"/>
              </a:ext>
            </a:extLst>
          </p:cNvPr>
          <p:cNvSpPr txBox="1"/>
          <p:nvPr/>
        </p:nvSpPr>
        <p:spPr>
          <a:xfrm>
            <a:off x="2996620" y="3262360"/>
            <a:ext cx="6047232" cy="764312"/>
          </a:xfrm>
          <a:prstGeom prst="rect">
            <a:avLst/>
          </a:prstGeom>
          <a:noFill/>
        </p:spPr>
        <p:txBody>
          <a:bodyPr wrap="square" rtlCol="0">
            <a:spAutoFit/>
          </a:bodyPr>
          <a:lstStyle/>
          <a:p>
            <a:pPr algn="r">
              <a:spcAft>
                <a:spcPts val="72"/>
              </a:spcAft>
              <a:defRPr/>
            </a:pPr>
            <a:r>
              <a:rPr lang="en-US" altLang="x-none" sz="1400" dirty="0">
                <a:latin typeface="Helvetica" pitchFamily="2" charset="0"/>
              </a:rPr>
              <a:t>Ray R and Kelly N 2010. Reaching new markets through transcreation.</a:t>
            </a:r>
          </a:p>
          <a:p>
            <a:pPr algn="r">
              <a:spcAft>
                <a:spcPts val="72"/>
              </a:spcAft>
              <a:defRPr/>
            </a:pPr>
            <a:r>
              <a:rPr lang="en-US" altLang="x-none" sz="1400" dirty="0">
                <a:latin typeface="Helvetica" pitchFamily="2" charset="0"/>
              </a:rPr>
              <a:t> Common Sense Advisory Council</a:t>
            </a:r>
          </a:p>
          <a:p>
            <a:r>
              <a:rPr lang="en-US" sz="1400" dirty="0">
                <a:latin typeface="Helvetica" pitchFamily="2" charset="0"/>
              </a:rPr>
              <a:t>.</a:t>
            </a:r>
          </a:p>
        </p:txBody>
      </p:sp>
    </p:spTree>
    <p:extLst>
      <p:ext uri="{BB962C8B-B14F-4D97-AF65-F5344CB8AC3E}">
        <p14:creationId xmlns:p14="http://schemas.microsoft.com/office/powerpoint/2010/main" val="276496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F5A2EA1-A975-794B-92BC-7339EE16FC64}"/>
              </a:ext>
            </a:extLst>
          </p:cNvPr>
          <p:cNvSpPr>
            <a:spLocks noGrp="1" noChangeArrowheads="1"/>
          </p:cNvSpPr>
          <p:nvPr>
            <p:ph type="title"/>
          </p:nvPr>
        </p:nvSpPr>
        <p:spPr>
          <a:xfrm>
            <a:off x="1172648" y="367412"/>
            <a:ext cx="6381091" cy="1001192"/>
          </a:xfrm>
        </p:spPr>
        <p:txBody>
          <a:bodyPr>
            <a:normAutofit/>
          </a:bodyPr>
          <a:lstStyle/>
          <a:p>
            <a:pPr algn="ctr" eaLnBrk="1" hangingPunct="1">
              <a:defRPr/>
            </a:pPr>
            <a:r>
              <a:rPr lang="en-US" sz="2800" b="1" dirty="0">
                <a:latin typeface="Helvetica" pitchFamily="2" charset="0"/>
                <a:cs typeface="+mj-cs"/>
              </a:rPr>
              <a:t>Tenets of the Community-Engaged </a:t>
            </a:r>
            <a:br>
              <a:rPr lang="en-US" sz="2800" b="1" dirty="0">
                <a:latin typeface="Helvetica" pitchFamily="2" charset="0"/>
                <a:cs typeface="+mj-cs"/>
              </a:rPr>
            </a:br>
            <a:r>
              <a:rPr lang="en-US" sz="2800" b="1" dirty="0">
                <a:latin typeface="Helvetica" pitchFamily="2" charset="0"/>
                <a:cs typeface="+mj-cs"/>
              </a:rPr>
              <a:t>Transcreation Research Framework</a:t>
            </a:r>
          </a:p>
        </p:txBody>
      </p:sp>
      <p:sp>
        <p:nvSpPr>
          <p:cNvPr id="195587" name="Rectangle 3">
            <a:extLst>
              <a:ext uri="{FF2B5EF4-FFF2-40B4-BE49-F238E27FC236}">
                <a16:creationId xmlns:a16="http://schemas.microsoft.com/office/drawing/2014/main" id="{AAA3BBA4-407F-6844-95E7-484B87F3DA1D}"/>
              </a:ext>
            </a:extLst>
          </p:cNvPr>
          <p:cNvSpPr>
            <a:spLocks noGrp="1" noChangeArrowheads="1"/>
          </p:cNvSpPr>
          <p:nvPr>
            <p:ph idx="1"/>
          </p:nvPr>
        </p:nvSpPr>
        <p:spPr>
          <a:xfrm>
            <a:off x="293688" y="1506538"/>
            <a:ext cx="8621712" cy="4437062"/>
          </a:xfrm>
        </p:spPr>
        <p:txBody>
          <a:bodyPr/>
          <a:lstStyle/>
          <a:p>
            <a:pPr eaLnBrk="1" hangingPunct="1">
              <a:buClr>
                <a:srgbClr val="D5760D"/>
              </a:buClr>
              <a:buFont typeface="Wingdings" pitchFamily="2" charset="2"/>
              <a:buChar char="v"/>
              <a:defRPr/>
            </a:pPr>
            <a:r>
              <a:rPr lang="en-US" sz="2800" b="0" dirty="0">
                <a:latin typeface="Helvetica" pitchFamily="2" charset="0"/>
                <a:cs typeface="+mn-cs"/>
              </a:rPr>
              <a:t>Begin in disparities communities - real world setting</a:t>
            </a:r>
          </a:p>
          <a:p>
            <a:pPr eaLnBrk="1" hangingPunct="1">
              <a:buClr>
                <a:srgbClr val="D5760D"/>
              </a:buClr>
              <a:buFont typeface="Wingdings" pitchFamily="2" charset="2"/>
              <a:buChar char="v"/>
              <a:defRPr/>
            </a:pPr>
            <a:r>
              <a:rPr lang="en-US" sz="2800" b="0" dirty="0">
                <a:latin typeface="Helvetica" pitchFamily="2" charset="0"/>
                <a:cs typeface="+mn-cs"/>
              </a:rPr>
              <a:t>Include community – local resources</a:t>
            </a:r>
          </a:p>
          <a:p>
            <a:pPr eaLnBrk="1" hangingPunct="1">
              <a:buClr>
                <a:srgbClr val="D5760D"/>
              </a:buClr>
              <a:buFont typeface="Wingdings" pitchFamily="2" charset="2"/>
              <a:buChar char="v"/>
              <a:defRPr/>
            </a:pPr>
            <a:r>
              <a:rPr lang="en-US" sz="2800" b="0" dirty="0">
                <a:latin typeface="Helvetica" pitchFamily="2" charset="0"/>
                <a:cs typeface="+mn-cs"/>
              </a:rPr>
              <a:t>Use rigorous s</a:t>
            </a:r>
            <a:r>
              <a:rPr lang="en-US" sz="2800" dirty="0">
                <a:latin typeface="Helvetica" pitchFamily="2" charset="0"/>
                <a:cs typeface="+mn-cs"/>
              </a:rPr>
              <a:t>cientific methods in communities</a:t>
            </a:r>
            <a:endParaRPr lang="en-US" sz="2800" b="0" dirty="0">
              <a:latin typeface="Helvetica" pitchFamily="2" charset="0"/>
              <a:cs typeface="+mn-cs"/>
            </a:endParaRPr>
          </a:p>
          <a:p>
            <a:pPr eaLnBrk="1" hangingPunct="1">
              <a:buClr>
                <a:srgbClr val="D5760D"/>
              </a:buClr>
              <a:buFont typeface="Wingdings" pitchFamily="2" charset="2"/>
              <a:buChar char="v"/>
              <a:defRPr/>
            </a:pPr>
            <a:r>
              <a:rPr lang="en-US" sz="2800" b="0" dirty="0">
                <a:latin typeface="Helvetica" pitchFamily="2" charset="0"/>
                <a:cs typeface="+mn-cs"/>
              </a:rPr>
              <a:t>Expand types of scientific evidence used</a:t>
            </a:r>
          </a:p>
          <a:p>
            <a:pPr eaLnBrk="1" hangingPunct="1">
              <a:buClr>
                <a:srgbClr val="D5760D"/>
              </a:buClr>
              <a:buFont typeface="Wingdings" pitchFamily="2" charset="2"/>
              <a:buChar char="v"/>
              <a:defRPr/>
            </a:pPr>
            <a:r>
              <a:rPr lang="en-US" sz="2800" b="0" dirty="0">
                <a:latin typeface="Helvetica" pitchFamily="2" charset="0"/>
                <a:cs typeface="+mn-cs"/>
              </a:rPr>
              <a:t>Incorporate ideas from locally developed programs </a:t>
            </a:r>
          </a:p>
          <a:p>
            <a:pPr eaLnBrk="1" hangingPunct="1">
              <a:buClr>
                <a:srgbClr val="D5760D"/>
              </a:buClr>
              <a:buFont typeface="Wingdings" pitchFamily="2" charset="2"/>
              <a:buChar char="v"/>
              <a:defRPr/>
            </a:pPr>
            <a:r>
              <a:rPr lang="en-US" sz="2800" b="0" dirty="0">
                <a:latin typeface="Helvetica" pitchFamily="2" charset="0"/>
                <a:cs typeface="+mn-cs"/>
              </a:rPr>
              <a:t>Build capacity for program implementation</a:t>
            </a:r>
          </a:p>
          <a:p>
            <a:pPr eaLnBrk="1" hangingPunct="1">
              <a:buClr>
                <a:srgbClr val="D5760D"/>
              </a:buClr>
              <a:buFont typeface="Wingdings" pitchFamily="2" charset="2"/>
              <a:buChar char="v"/>
              <a:defRPr/>
            </a:pPr>
            <a:endParaRPr lang="en-US" sz="2800" b="0" dirty="0">
              <a:latin typeface="Helvetica" pitchFamily="2" charset="0"/>
              <a:cs typeface="+mn-cs"/>
            </a:endParaRPr>
          </a:p>
          <a:p>
            <a:pPr eaLnBrk="1" hangingPunct="1">
              <a:buClr>
                <a:srgbClr val="D5760D"/>
              </a:buClr>
              <a:buFont typeface="Wingdings" pitchFamily="2" charset="2"/>
              <a:buChar char="v"/>
              <a:defRPr/>
            </a:pPr>
            <a:endParaRPr lang="en-US" sz="2800" b="0" dirty="0">
              <a:latin typeface="Helvetica" pitchFamily="2" charset="0"/>
              <a:cs typeface="+mn-cs"/>
            </a:endParaRPr>
          </a:p>
        </p:txBody>
      </p:sp>
      <p:sp>
        <p:nvSpPr>
          <p:cNvPr id="36865" name="Slide Number Placeholder 3">
            <a:extLst>
              <a:ext uri="{FF2B5EF4-FFF2-40B4-BE49-F238E27FC236}">
                <a16:creationId xmlns:a16="http://schemas.microsoft.com/office/drawing/2014/main" id="{600AE68D-2CB5-AC43-A2C0-6BBD14220B4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20000"/>
              </a:spcBef>
              <a:spcAft>
                <a:spcPct val="20000"/>
              </a:spcAft>
              <a:buClr>
                <a:srgbClr val="D14B01"/>
              </a:buClr>
              <a:buChar char="•"/>
              <a:defRPr sz="2200" b="1">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Bef>
                <a:spcPct val="20000"/>
              </a:spcBef>
              <a:spcAft>
                <a:spcPct val="20000"/>
              </a:spcAft>
              <a:buClr>
                <a:srgbClr val="D14B01"/>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Bef>
                <a:spcPct val="20000"/>
              </a:spcBef>
              <a:spcAft>
                <a:spcPct val="20000"/>
              </a:spcAft>
              <a:buClr>
                <a:srgbClr val="88BBBB"/>
              </a:buClr>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Bef>
                <a:spcPct val="20000"/>
              </a:spcBef>
              <a:spcAft>
                <a:spcPct val="20000"/>
              </a:spcAft>
              <a:buClr>
                <a:srgbClr val="88BBBB"/>
              </a:buClr>
              <a:buChar char="–"/>
              <a:defRPr sz="16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anose="020B0604020202020204" pitchFamily="34" charset="0"/>
              <a:buChar char="&gt;"/>
              <a:defRPr sz="14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50000"/>
              </a:spcBef>
              <a:spcAft>
                <a:spcPct val="0"/>
              </a:spcAft>
              <a:buClrTx/>
              <a:buFontTx/>
              <a:buNone/>
            </a:pPr>
            <a:endParaRPr lang="en-US" altLang="en-US" sz="1000" b="0" dirty="0">
              <a:solidFill>
                <a:srgbClr val="0D6072"/>
              </a:solidFill>
            </a:endParaRPr>
          </a:p>
        </p:txBody>
      </p:sp>
      <p:pic>
        <p:nvPicPr>
          <p:cNvPr id="36868" name="Picture 1" descr="Screen Shot 2017-05-01 at 10.55.22 AM.png">
            <a:extLst>
              <a:ext uri="{FF2B5EF4-FFF2-40B4-BE49-F238E27FC236}">
                <a16:creationId xmlns:a16="http://schemas.microsoft.com/office/drawing/2014/main" id="{8A0DCD7E-5937-2E4B-8A5F-D1A83F55D9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3259" y="4841577"/>
            <a:ext cx="1926956" cy="13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munity">
            <a:extLst>
              <a:ext uri="{FF2B5EF4-FFF2-40B4-BE49-F238E27FC236}">
                <a16:creationId xmlns:a16="http://schemas.microsoft.com/office/drawing/2014/main" id="{4B77581A-CF2F-0E48-B865-297D5AD85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420" y="4841577"/>
            <a:ext cx="2258805" cy="137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993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740CF2-C50E-1341-B874-5CCA7994BCB7}"/>
              </a:ext>
            </a:extLst>
          </p:cNvPr>
          <p:cNvPicPr>
            <a:picLocks noGrp="1" noChangeAspect="1"/>
          </p:cNvPicPr>
          <p:nvPr>
            <p:ph idx="1"/>
          </p:nvPr>
        </p:nvPicPr>
        <p:blipFill>
          <a:blip r:embed="rId3"/>
          <a:stretch>
            <a:fillRect/>
          </a:stretch>
        </p:blipFill>
        <p:spPr>
          <a:xfrm>
            <a:off x="524256" y="304800"/>
            <a:ext cx="8436864" cy="5645944"/>
          </a:xfrm>
        </p:spPr>
      </p:pic>
      <p:sp>
        <p:nvSpPr>
          <p:cNvPr id="6" name="TextBox 5">
            <a:extLst>
              <a:ext uri="{FF2B5EF4-FFF2-40B4-BE49-F238E27FC236}">
                <a16:creationId xmlns:a16="http://schemas.microsoft.com/office/drawing/2014/main" id="{07624911-5153-A643-9C6D-1B06A44188E6}"/>
              </a:ext>
            </a:extLst>
          </p:cNvPr>
          <p:cNvSpPr txBox="1"/>
          <p:nvPr/>
        </p:nvSpPr>
        <p:spPr>
          <a:xfrm>
            <a:off x="3243072" y="5947690"/>
            <a:ext cx="5900928" cy="307777"/>
          </a:xfrm>
          <a:prstGeom prst="rect">
            <a:avLst/>
          </a:prstGeom>
          <a:noFill/>
        </p:spPr>
        <p:txBody>
          <a:bodyPr wrap="square" rtlCol="0">
            <a:spAutoFit/>
          </a:bodyPr>
          <a:lstStyle/>
          <a:p>
            <a:r>
              <a:rPr lang="en-US" sz="1400" dirty="0">
                <a:latin typeface="Helvetica" pitchFamily="2" charset="0"/>
              </a:rPr>
              <a:t>Napoles &amp; Stewart 2018 BMC Health </a:t>
            </a:r>
            <a:r>
              <a:rPr lang="en-US" sz="1400" dirty="0" err="1">
                <a:latin typeface="Helvetica" pitchFamily="2" charset="0"/>
              </a:rPr>
              <a:t>Serv</a:t>
            </a:r>
            <a:r>
              <a:rPr lang="en-US" sz="1400" dirty="0">
                <a:latin typeface="Helvetica" pitchFamily="2" charset="0"/>
              </a:rPr>
              <a:t> Res. 2018 Sep 12;18(1):710.</a:t>
            </a:r>
          </a:p>
        </p:txBody>
      </p:sp>
    </p:spTree>
    <p:extLst>
      <p:ext uri="{BB962C8B-B14F-4D97-AF65-F5344CB8AC3E}">
        <p14:creationId xmlns:p14="http://schemas.microsoft.com/office/powerpoint/2010/main" val="2841612910"/>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Custom 2">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62E6B"/>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Custom Design">
  <a:themeElements>
    <a:clrScheme name="Custom 2">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62E6B"/>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Custom Design">
  <a:themeElements>
    <a:clrScheme name="NIMHD">
      <a:dk1>
        <a:sysClr val="windowText" lastClr="000000"/>
      </a:dk1>
      <a:lt1>
        <a:sysClr val="window" lastClr="FFFFFF"/>
      </a:lt1>
      <a:dk2>
        <a:srgbClr val="1F497D"/>
      </a:dk2>
      <a:lt2>
        <a:srgbClr val="EEECE1"/>
      </a:lt2>
      <a:accent1>
        <a:srgbClr val="6C3A77"/>
      </a:accent1>
      <a:accent2>
        <a:srgbClr val="DF8A00"/>
      </a:accent2>
      <a:accent3>
        <a:srgbClr val="71A087"/>
      </a:accent3>
      <a:accent4>
        <a:srgbClr val="746661"/>
      </a:accent4>
      <a:accent5>
        <a:srgbClr val="F7CE3C"/>
      </a:accent5>
      <a:accent6>
        <a:srgbClr val="D740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NIMHD Director PowerPoint Template">
  <a:themeElements>
    <a:clrScheme name="NIMHD-ColorPalette 1">
      <a:dk1>
        <a:srgbClr val="000000"/>
      </a:dk1>
      <a:lt1>
        <a:srgbClr val="FFFFFF"/>
      </a:lt1>
      <a:dk2>
        <a:srgbClr val="6C3A77"/>
      </a:dk2>
      <a:lt2>
        <a:srgbClr val="DE8A00"/>
      </a:lt2>
      <a:accent1>
        <a:srgbClr val="70A087"/>
      </a:accent1>
      <a:accent2>
        <a:srgbClr val="756660"/>
      </a:accent2>
      <a:accent3>
        <a:srgbClr val="F6CE3C"/>
      </a:accent3>
      <a:accent4>
        <a:srgbClr val="D74022"/>
      </a:accent4>
      <a:accent5>
        <a:srgbClr val="9E1B64"/>
      </a:accent5>
      <a:accent6>
        <a:srgbClr val="005CB8"/>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ectors_flatten_color (002) [Read-Only]" id="{8E475A85-CA13-4383-B9C8-CCA8DBEC3D00}" vid="{FEDA864F-EC13-4D30-959C-9B2B85F647FD}"/>
    </a:ext>
  </a:extLst>
</a:theme>
</file>

<file path=ppt/theme/theme19.xml><?xml version="1.0" encoding="utf-8"?>
<a:theme xmlns:a="http://schemas.openxmlformats.org/drawingml/2006/main" name="17_Custom Design">
  <a:themeElements>
    <a:clrScheme name="NIMHD">
      <a:dk1>
        <a:sysClr val="windowText" lastClr="000000"/>
      </a:dk1>
      <a:lt1>
        <a:sysClr val="window" lastClr="FFFFFF"/>
      </a:lt1>
      <a:dk2>
        <a:srgbClr val="1F497D"/>
      </a:dk2>
      <a:lt2>
        <a:srgbClr val="EEECE1"/>
      </a:lt2>
      <a:accent1>
        <a:srgbClr val="6C3A77"/>
      </a:accent1>
      <a:accent2>
        <a:srgbClr val="DF8A00"/>
      </a:accent2>
      <a:accent3>
        <a:srgbClr val="71A087"/>
      </a:accent3>
      <a:accent4>
        <a:srgbClr val="746661"/>
      </a:accent4>
      <a:accent5>
        <a:srgbClr val="F7CE3C"/>
      </a:accent5>
      <a:accent6>
        <a:srgbClr val="D740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Custom Design">
  <a:themeElements>
    <a:clrScheme name="Custom 2">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62E6B"/>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Custom 2">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62E6B"/>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lumMod val="60000"/>
            <a:lumOff val="40000"/>
            <a:alpha val="71000"/>
          </a:schemeClr>
        </a:solidFill>
        <a:ln w="19050" algn="ctr">
          <a:noFill/>
          <a:miter lim="800000"/>
          <a:headEnd/>
          <a:tailEnd/>
        </a:ln>
      </a:spPr>
      <a:bodyPr wrap="none" rtlCol="0" anchor="ctr"/>
      <a:lstStyle>
        <a:defPPr algn="ctr">
          <a:lnSpc>
            <a:spcPct val="90000"/>
          </a:lnSpc>
          <a:defRPr dirty="0" smtClean="0">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6.xml><?xml version="1.0" encoding="utf-8"?>
<a:theme xmlns:a="http://schemas.openxmlformats.org/drawingml/2006/main" name="2_Custom Design">
  <a:themeElements>
    <a:clrScheme name="NIMHD">
      <a:dk1>
        <a:sysClr val="windowText" lastClr="000000"/>
      </a:dk1>
      <a:lt1>
        <a:sysClr val="window" lastClr="FFFFFF"/>
      </a:lt1>
      <a:dk2>
        <a:srgbClr val="1F497D"/>
      </a:dk2>
      <a:lt2>
        <a:srgbClr val="EEECE1"/>
      </a:lt2>
      <a:accent1>
        <a:srgbClr val="6C3A77"/>
      </a:accent1>
      <a:accent2>
        <a:srgbClr val="DF8A00"/>
      </a:accent2>
      <a:accent3>
        <a:srgbClr val="71A087"/>
      </a:accent3>
      <a:accent4>
        <a:srgbClr val="746661"/>
      </a:accent4>
      <a:accent5>
        <a:srgbClr val="F7CE3C"/>
      </a:accent5>
      <a:accent6>
        <a:srgbClr val="D7402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MHD_template_staff-v4(flatten)-A" id="{C1CD4790-5ECA-004E-BBC4-C0B3CE5718D6}" vid="{DFB18140-B88F-9B4C-B142-66D5294132EF}"/>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5268</TotalTime>
  <Words>2441</Words>
  <Application>Microsoft Macintosh PowerPoint</Application>
  <PresentationFormat>On-screen Show (4:3)</PresentationFormat>
  <Paragraphs>394</Paragraphs>
  <Slides>55</Slides>
  <Notes>51</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55</vt:i4>
      </vt:variant>
    </vt:vector>
  </HeadingPairs>
  <TitlesOfParts>
    <vt:vector size="87" baseType="lpstr">
      <vt:lpstr>.HelveticaNeueDeskInterface-Regular</vt:lpstr>
      <vt:lpstr>Arial</vt:lpstr>
      <vt:lpstr>Calibri</vt:lpstr>
      <vt:lpstr>Courier New</vt:lpstr>
      <vt:lpstr>Garamond</vt:lpstr>
      <vt:lpstr>Helvetica</vt:lpstr>
      <vt:lpstr>Helvetica Neue</vt:lpstr>
      <vt:lpstr>Helvetica Neue Light</vt:lpstr>
      <vt:lpstr>Helvetica Neue Medium</vt:lpstr>
      <vt:lpstr>LucidaGrande</vt:lpstr>
      <vt:lpstr>Wingdings</vt:lpstr>
      <vt:lpstr>Office Theme</vt:lpstr>
      <vt:lpstr>1_Office Theme</vt:lpstr>
      <vt:lpstr>Custom Design</vt:lpstr>
      <vt:lpstr>1_Custom Design</vt:lpstr>
      <vt:lpstr>UCSF PPT Template-Blue Bar</vt:lpstr>
      <vt:lpstr>2_Custom Design</vt:lpstr>
      <vt:lpstr>4_Custom Design</vt:lpstr>
      <vt:lpstr>3_Custom Design</vt:lpstr>
      <vt:lpstr>5_Custom Design</vt:lpstr>
      <vt:lpstr>7_Custom Design</vt:lpstr>
      <vt:lpstr>8_Custom Design</vt:lpstr>
      <vt:lpstr>10_Custom Design</vt:lpstr>
      <vt:lpstr>11_Custom Design</vt:lpstr>
      <vt:lpstr>13_Custom Design</vt:lpstr>
      <vt:lpstr>14_Custom Design</vt:lpstr>
      <vt:lpstr>15_Custom Design</vt:lpstr>
      <vt:lpstr>16_Custom Design</vt:lpstr>
      <vt:lpstr>NIMHD Director PowerPoint Template</vt:lpstr>
      <vt:lpstr>17_Custom Design</vt:lpstr>
      <vt:lpstr>18_Custom Design</vt:lpstr>
      <vt:lpstr>19_Custom Design</vt:lpstr>
      <vt:lpstr>   Transcreation:  Developing a Translational Research Program to Improve Quality of Life among Latina Breast Cancer Survivors</vt:lpstr>
      <vt:lpstr>Outline</vt:lpstr>
      <vt:lpstr>17 Years on Average to Translate  14% of Evidence to Patient Care </vt:lpstr>
      <vt:lpstr>PowerPoint Presentation</vt:lpstr>
      <vt:lpstr>Limitations of Standard Translation Models for Reducing Disparities</vt:lpstr>
      <vt:lpstr>PowerPoint Presentation</vt:lpstr>
      <vt:lpstr>Transcreation</vt:lpstr>
      <vt:lpstr>Tenets of the Community-Engaged  Transcreation Research Framework</vt:lpstr>
      <vt:lpstr>PowerPoint Presentation</vt:lpstr>
      <vt:lpstr>PowerPoint Presentation</vt:lpstr>
      <vt:lpstr>Prevalence of Psychosocial Distress among Cancer Patients</vt:lpstr>
      <vt:lpstr>Unadjusted QoL Scores, Women with Non-Invasive Breast Cancer, Detroit &amp; Los Angeles, 2005-07, N=1492 </vt:lpstr>
      <vt:lpstr>Unadjusted QoL Scores: Urban and Rural Latinas and White Women with Breast Cancer</vt:lpstr>
      <vt:lpstr>PowerPoint Presentation</vt:lpstr>
      <vt:lpstr>Latinas’ Psychosocial and  Symptom Management Needs</vt:lpstr>
      <vt:lpstr>Poorer Quality Communication  with Physicians</vt:lpstr>
      <vt:lpstr>PowerPoint Presentation</vt:lpstr>
      <vt:lpstr>Step 1: Identify Community Infrastructure   Engage Partners</vt:lpstr>
      <vt:lpstr>Engaged Community in Finding Solutions </vt:lpstr>
      <vt:lpstr>Social Cognitive Theory</vt:lpstr>
      <vt:lpstr>PowerPoint Presentation</vt:lpstr>
      <vt:lpstr>Community Best Practices</vt:lpstr>
      <vt:lpstr>EBI Based on Social Cognitive Theory</vt:lpstr>
      <vt:lpstr>Cultural Factors Inform Adaptation</vt:lpstr>
      <vt:lpstr>Step 4: Design Intervention Prototype</vt:lpstr>
      <vt:lpstr>Adaptation to Community Settings</vt:lpstr>
      <vt:lpstr>PowerPoint Presentation</vt:lpstr>
      <vt:lpstr>Nuevo Amanecer (A New Dawn)</vt:lpstr>
      <vt:lpstr>Nuevo Amanecer Components</vt:lpstr>
      <vt:lpstr>Step 5: Design Study, Methods, and Measures for Community Settings </vt:lpstr>
      <vt:lpstr>Study Design</vt:lpstr>
      <vt:lpstr>PROs: Baseline, 3 and 6 Months</vt:lpstr>
      <vt:lpstr>Step 6: Build Community Capacity for Delivery </vt:lpstr>
      <vt:lpstr>PowerPoint Presentation</vt:lpstr>
      <vt:lpstr>Step 7: Deliver ‘Transcreated” Intervention &amp;  Monitor Implementation</vt:lpstr>
      <vt:lpstr>Mixed Methods Evaluation</vt:lpstr>
      <vt:lpstr>Sample Characteristics</vt:lpstr>
      <vt:lpstr>FACT-B Physical well-being (range 0-24)</vt:lpstr>
      <vt:lpstr>FACT-B Emotional well-being (range 0-20)</vt:lpstr>
      <vt:lpstr>Summary of Results</vt:lpstr>
      <vt:lpstr>PowerPoint Presentation</vt:lpstr>
      <vt:lpstr>PowerPoint Presentation</vt:lpstr>
      <vt:lpstr>Translation Study 1</vt:lpstr>
      <vt:lpstr>Translation Study 1 Rural Latina BCS</vt:lpstr>
      <vt:lpstr>Translation Study 1 Rural Latina BCS (n=153)</vt:lpstr>
      <vt:lpstr>Participant-centered Biospecimen Collection Results</vt:lpstr>
      <vt:lpstr>Translation Study 1 Preliminary Results</vt:lpstr>
      <vt:lpstr>PowerPoint Presentation</vt:lpstr>
      <vt:lpstr>Translation Study 3</vt:lpstr>
      <vt:lpstr>Translation Study 4</vt:lpstr>
      <vt:lpstr>Implications:  Building Blocks of Transcreation</vt:lpstr>
      <vt:lpstr>Implications</vt:lpstr>
      <vt:lpstr>“The intervention development process is incomplete until an intervention is optimally efficacious and implementable with fidelity by practitioners in the community.”</vt:lpstr>
      <vt:lpstr>Acknowledgements</vt:lpstr>
      <vt:lpstr>Resources</vt:lpstr>
    </vt:vector>
  </TitlesOfParts>
  <Company>palladian partners,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berg</dc:creator>
  <cp:lastModifiedBy>Napoles, Anna (NIH/NIMHD) [E]</cp:lastModifiedBy>
  <cp:revision>430</cp:revision>
  <cp:lastPrinted>2016-03-03T20:48:52Z</cp:lastPrinted>
  <dcterms:created xsi:type="dcterms:W3CDTF">2016-01-20T13:12:12Z</dcterms:created>
  <dcterms:modified xsi:type="dcterms:W3CDTF">2019-09-12T12:15:47Z</dcterms:modified>
</cp:coreProperties>
</file>